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EACBCFA-9737-489E-A94D-5097BE8B8F46}">
  <a:tblStyle styleId="{9EACBCFA-9737-489E-A94D-5097BE8B8F4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dk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dk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OpenSans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d787070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" name="Google Shape;58;g1cd787070d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d787070d8_0_9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1cd787070d8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cd787070d8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0" name="Google Shape;180;g1cd787070d8_0_1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cd787070d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1" name="Google Shape;71;g1cd787070d8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cd787070d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g1cd787070d8_0_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cd787070d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g1cd787070d8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cd787070d8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g1cd787070d8_0_4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d787070d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g1cd787070d8_0_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cd787070d8_0_6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g1cd787070d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cd787070d8_0_7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1cd787070d8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cd787070d8_0_8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1cd787070d8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0" y="0"/>
            <a:ext cx="7061374" cy="51435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" name="Google Shape;62;p14"/>
          <p:cNvGrpSpPr/>
          <p:nvPr/>
        </p:nvGrpSpPr>
        <p:grpSpPr>
          <a:xfrm>
            <a:off x="4641319" y="897946"/>
            <a:ext cx="4185751" cy="3209066"/>
            <a:chOff x="6169039" y="142050"/>
            <a:chExt cx="5581001" cy="4278755"/>
          </a:xfrm>
        </p:grpSpPr>
        <p:sp>
          <p:nvSpPr>
            <p:cNvPr id="63" name="Google Shape;63;p14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 rot="-5400000">
              <a:off x="6900550" y="-427109"/>
              <a:ext cx="4118302" cy="541357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" name="Google Shape;65;p14"/>
          <p:cNvSpPr txBox="1"/>
          <p:nvPr>
            <p:ph type="title"/>
          </p:nvPr>
        </p:nvSpPr>
        <p:spPr>
          <a:xfrm>
            <a:off x="4998470" y="1706233"/>
            <a:ext cx="3584700" cy="21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0000"/>
              <a:buFont typeface="Calibri"/>
              <a:buNone/>
            </a:pPr>
            <a:r>
              <a:rPr b="1" lang="it" sz="3000">
                <a:solidFill>
                  <a:schemeClr val="lt1"/>
                </a:solidFill>
              </a:rPr>
              <a:t>Repository delle lezioni apprese della Masterclass </a:t>
            </a:r>
            <a:br>
              <a:rPr b="1" lang="it" sz="3300">
                <a:solidFill>
                  <a:schemeClr val="lt1"/>
                </a:solidFill>
              </a:rPr>
            </a:br>
            <a:br>
              <a:rPr b="1" lang="it" sz="3300">
                <a:solidFill>
                  <a:schemeClr val="lt1"/>
                </a:solidFill>
              </a:rPr>
            </a:br>
            <a:r>
              <a:rPr b="1" lang="it" sz="3000">
                <a:solidFill>
                  <a:srgbClr val="FF0000"/>
                </a:solidFill>
              </a:rPr>
              <a:t>Lean Canvas</a:t>
            </a:r>
            <a:br>
              <a:rPr lang="it" sz="3000">
                <a:solidFill>
                  <a:schemeClr val="lt1"/>
                </a:solidFill>
              </a:rPr>
            </a:br>
            <a:br>
              <a:rPr lang="it" sz="3000">
                <a:solidFill>
                  <a:schemeClr val="lt1"/>
                </a:solidFill>
              </a:rPr>
            </a:br>
            <a:endParaRPr b="1" sz="3000">
              <a:solidFill>
                <a:srgbClr val="FF0000"/>
              </a:solidFill>
            </a:endParaRPr>
          </a:p>
        </p:txBody>
      </p:sp>
      <p:pic>
        <p:nvPicPr>
          <p:cNvPr descr="Logotipo&#10;&#10;Descripción generada automáticamente" id="66" name="Google Shape;6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9379"/>
            <a:ext cx="2215200" cy="78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67" name="Google Shape;6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8841" y="176488"/>
            <a:ext cx="1398234" cy="37927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756060" y="4449201"/>
            <a:ext cx="4894200" cy="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it" sz="9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Questo progetto è stato finanziato con il sostegno della Commissione europea. L'autore è il solo responsabile di questa comunicazione e la Commissione declina ogni responsabilità sull'uso che potrà essere fatto delle informazioni in essa contenute. Numero di presentazione: 2021-1-ES02-KA220-YOU-000028609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/>
          <p:nvPr>
            <p:ph type="title"/>
          </p:nvPr>
        </p:nvSpPr>
        <p:spPr>
          <a:xfrm>
            <a:off x="1611173" y="4564"/>
            <a:ext cx="2732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2100"/>
              <a:t>Modello Lean Canva</a:t>
            </a:r>
            <a:endParaRPr b="1" sz="2100"/>
          </a:p>
        </p:txBody>
      </p:sp>
      <p:sp>
        <p:nvSpPr>
          <p:cNvPr id="163" name="Google Shape;163;p23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4" name="Google Shape;164;p23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65" name="Google Shape;165;p23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23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67" name="Google Shape;167;p23"/>
          <p:cNvGraphicFramePr/>
          <p:nvPr/>
        </p:nvGraphicFramePr>
        <p:xfrm>
          <a:off x="1417777" y="69856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{9EACBCFA-9737-489E-A94D-5097BE8B8F46}</a:tableStyleId>
              </a:tblPr>
              <a:tblGrid>
                <a:gridCol w="1257050"/>
                <a:gridCol w="1175900"/>
                <a:gridCol w="600875"/>
                <a:gridCol w="615600"/>
                <a:gridCol w="1112825"/>
                <a:gridCol w="1426250"/>
              </a:tblGrid>
              <a:tr h="138482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rowSpan="2"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</a:tr>
              <a:tr h="13848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vMerge="1"/>
              </a:tr>
              <a:tr h="138482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168" name="Google Shape;168;p23"/>
          <p:cNvSpPr txBox="1"/>
          <p:nvPr/>
        </p:nvSpPr>
        <p:spPr>
          <a:xfrm>
            <a:off x="1417777" y="717662"/>
            <a:ext cx="8628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Problema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3"/>
          <p:cNvSpPr txBox="1"/>
          <p:nvPr/>
        </p:nvSpPr>
        <p:spPr>
          <a:xfrm>
            <a:off x="2673738" y="717662"/>
            <a:ext cx="8628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Soluzione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3"/>
          <p:cNvSpPr txBox="1"/>
          <p:nvPr/>
        </p:nvSpPr>
        <p:spPr>
          <a:xfrm>
            <a:off x="3840117" y="718768"/>
            <a:ext cx="10515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Proposta di valore unica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2647236" y="2092358"/>
            <a:ext cx="9309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Metriche chiave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3"/>
          <p:cNvSpPr txBox="1"/>
          <p:nvPr/>
        </p:nvSpPr>
        <p:spPr>
          <a:xfrm>
            <a:off x="5066436" y="691556"/>
            <a:ext cx="8736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Vantaggio sleale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3"/>
          <p:cNvSpPr txBox="1"/>
          <p:nvPr/>
        </p:nvSpPr>
        <p:spPr>
          <a:xfrm>
            <a:off x="5066436" y="2092358"/>
            <a:ext cx="7719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Canali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3"/>
          <p:cNvSpPr txBox="1"/>
          <p:nvPr/>
        </p:nvSpPr>
        <p:spPr>
          <a:xfrm>
            <a:off x="6200148" y="700871"/>
            <a:ext cx="14064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Segmenti di clienti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3"/>
          <p:cNvSpPr txBox="1"/>
          <p:nvPr/>
        </p:nvSpPr>
        <p:spPr>
          <a:xfrm>
            <a:off x="1424380" y="3468705"/>
            <a:ext cx="13281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Struttura dei costi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3"/>
          <p:cNvSpPr txBox="1"/>
          <p:nvPr/>
        </p:nvSpPr>
        <p:spPr>
          <a:xfrm>
            <a:off x="4512041" y="3468705"/>
            <a:ext cx="14280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Flussi di reddito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tipo&#10;&#10;Descripción generada automáticamente" id="177" name="Google Shape;177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/>
          <p:nvPr/>
        </p:nvSpPr>
        <p:spPr>
          <a:xfrm>
            <a:off x="2286" y="0"/>
            <a:ext cx="91419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4"/>
          <p:cNvSpPr/>
          <p:nvPr/>
        </p:nvSpPr>
        <p:spPr>
          <a:xfrm flipH="1" rot="10800000">
            <a:off x="1" y="0"/>
            <a:ext cx="5654921" cy="51435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90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4"/>
          <p:cNvSpPr/>
          <p:nvPr/>
        </p:nvSpPr>
        <p:spPr>
          <a:xfrm flipH="1" rot="10800000">
            <a:off x="0" y="0"/>
            <a:ext cx="5319739" cy="51435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4"/>
          <p:cNvSpPr/>
          <p:nvPr>
            <p:ph type="title"/>
          </p:nvPr>
        </p:nvSpPr>
        <p:spPr>
          <a:xfrm>
            <a:off x="628649" y="273844"/>
            <a:ext cx="4147500" cy="9942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</a:pPr>
            <a:br>
              <a:rPr b="1" lang="it" sz="1100"/>
            </a:br>
            <a:r>
              <a:rPr b="1" lang="it" sz="1100"/>
              <a:t> </a:t>
            </a:r>
            <a:br>
              <a:rPr b="1" lang="it" sz="1100"/>
            </a:br>
            <a:r>
              <a:rPr b="1" lang="it" sz="1100"/>
              <a:t> </a:t>
            </a:r>
            <a:br>
              <a:rPr b="1" lang="it" sz="1100"/>
            </a:br>
            <a:endParaRPr b="1" sz="1100"/>
          </a:p>
        </p:txBody>
      </p:sp>
      <p:sp>
        <p:nvSpPr>
          <p:cNvPr id="186" name="Google Shape;186;p24"/>
          <p:cNvSpPr txBox="1"/>
          <p:nvPr/>
        </p:nvSpPr>
        <p:spPr>
          <a:xfrm>
            <a:off x="4906108" y="2268192"/>
            <a:ext cx="4046700" cy="3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Grazie!!!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187" name="Google Shape;18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2762" y="4377072"/>
            <a:ext cx="2096960" cy="5714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188" name="Google Shape;188;p24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72380" y="4416959"/>
            <a:ext cx="1247400" cy="49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4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4"/>
          <p:cNvSpPr/>
          <p:nvPr/>
        </p:nvSpPr>
        <p:spPr>
          <a:xfrm rot="2164544">
            <a:off x="7173124" y="-174279"/>
            <a:ext cx="2796449" cy="1952348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/>
          <p:nvPr/>
        </p:nvSpPr>
        <p:spPr>
          <a:xfrm>
            <a:off x="0" y="0"/>
            <a:ext cx="1510200" cy="51435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5"/>
          <p:cNvSpPr/>
          <p:nvPr>
            <p:ph type="title"/>
          </p:nvPr>
        </p:nvSpPr>
        <p:spPr>
          <a:xfrm>
            <a:off x="655840" y="449628"/>
            <a:ext cx="2057400" cy="2057400"/>
          </a:xfrm>
          <a:prstGeom prst="ellipse">
            <a:avLst/>
          </a:prstGeom>
          <a:solidFill>
            <a:srgbClr val="262626"/>
          </a:solidFill>
          <a:ln cap="flat" cmpd="thinThick" w="174625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Indice</a:t>
            </a: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75" name="Google Shape;75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8190" y="4494035"/>
            <a:ext cx="1190700" cy="39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77" name="Google Shape;7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9387" y="4439576"/>
            <a:ext cx="1899380" cy="51520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3382392" y="552635"/>
            <a:ext cx="5391300" cy="36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54000" lvl="0" marL="254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Caratteristiche/Problema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Segmenti di clientela e Unique Value Proposition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Soluzione e canali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Flussi di ricavi e struttura dei costi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Metriche chiave e vantaggio sleale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Modello Lean Canva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6"/>
          <p:cNvSpPr/>
          <p:nvPr>
            <p:ph type="title"/>
          </p:nvPr>
        </p:nvSpPr>
        <p:spPr>
          <a:xfrm>
            <a:off x="0" y="-461549"/>
            <a:ext cx="9144000" cy="44448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9473"/>
              <a:buFont typeface="Calibri"/>
              <a:buNone/>
            </a:pPr>
            <a:r>
              <a:rPr b="1" lang="it" sz="19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1" sz="19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9473"/>
              <a:buFont typeface="Calibri"/>
              <a:buNone/>
            </a:pPr>
            <a:r>
              <a:rPr b="1" lang="it" sz="1900"/>
              <a:t>Tela snella</a:t>
            </a:r>
            <a:endParaRPr b="1" sz="1900"/>
          </a:p>
          <a:p>
            <a:pPr indent="0" lvl="0" marL="88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" sz="1500"/>
              <a:t>- Il Lean Canvas è uno strumento di modellazione aziendale creato per aiutare a decostruire un'idea di startup nelle sue ipotesi principali e più rischiose. </a:t>
            </a:r>
            <a:endParaRPr sz="1500"/>
          </a:p>
          <a:p>
            <a:pPr indent="0" lvl="0" marL="88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" sz="1500"/>
              <a:t>- Lean Canvas è un piano tattico molto semplice e accessibile per guidare gli imprenditori nel passaggio dall'idea alla costruzione di una startup di successo.</a:t>
            </a:r>
            <a:endParaRPr sz="1500"/>
          </a:p>
          <a:p>
            <a:pPr indent="0" lvl="0" marL="88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" sz="1500"/>
              <a:t>- Questo metodo si basa su principi pratici, con un linguaggio visivo semplice da usare, che permette agli imprenditori di testare le loro ipotesi in modo più efficiente.</a:t>
            </a:r>
            <a:br>
              <a:rPr lang="it" sz="1500"/>
            </a:br>
            <a:r>
              <a:rPr lang="it" sz="1500"/>
              <a:t>Il Lean Canvas risolve due problemi: (1) traduce i pensieri in un linguaggio concreto e (2) fa risparmiare tempo ed energia. </a:t>
            </a:r>
            <a:br>
              <a:rPr lang="it" sz="1500"/>
            </a:br>
            <a:r>
              <a:rPr lang="it" sz="1500"/>
              <a:t>- Il Lean Canvas si concentra direttamente sul cliente, cercando di creare valore osservando i suoi problemi da risolvere. </a:t>
            </a:r>
            <a:br>
              <a:rPr lang="it" sz="1500"/>
            </a:br>
            <a:r>
              <a:rPr lang="it" sz="1500"/>
              <a:t>- Può essere utilizzato anche al di fuori dell'area marketing e management. È infatti uno strumento che è stato utilizzato da ingegneri, designer e persino da studenti delle scuole superiori.</a:t>
            </a:r>
            <a:br>
              <a:rPr lang="it" sz="1500"/>
            </a:br>
            <a:endParaRPr sz="1500"/>
          </a:p>
        </p:txBody>
      </p:sp>
      <p:grpSp>
        <p:nvGrpSpPr>
          <p:cNvPr id="86" name="Google Shape;86;p16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87" name="Google Shape;87;p1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6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6"/>
          <p:cNvSpPr txBox="1"/>
          <p:nvPr/>
        </p:nvSpPr>
        <p:spPr>
          <a:xfrm>
            <a:off x="3735702" y="68589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90" name="Google Shape;90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7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7"/>
          <p:cNvSpPr/>
          <p:nvPr>
            <p:ph type="title"/>
          </p:nvPr>
        </p:nvSpPr>
        <p:spPr>
          <a:xfrm>
            <a:off x="297630" y="-525860"/>
            <a:ext cx="8514900" cy="47796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9473"/>
              <a:buFont typeface="Calibri"/>
              <a:buNone/>
            </a:pPr>
            <a:r>
              <a:rPr b="1" lang="it" sz="19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Caratteristiche...</a:t>
            </a:r>
            <a:br>
              <a:rPr b="1" lang="it" sz="16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3333"/>
              <a:buNone/>
            </a:pPr>
            <a:r>
              <a:rPr lang="it" sz="1500"/>
              <a:t>Lean Canvas riunisce in un unico canvas tutte le informazioni che voi e il vostro team dovete visualizzare e analizzare, eliminando i dettagli non correlati e irrilevanti. L'obiettivo è evitare sprechi di tempo, energia, processi e denaro. Questo sistema di modellazione si basa su nove elementi costitutivi: </a:t>
            </a:r>
            <a:r>
              <a:rPr b="1" lang="it" sz="1500"/>
              <a:t>problema, segmenti di clientela, proposta di valore unica, soluzione, canali, flussi di ricavi, struttura dei costi, metriche chiave e vantaggio sleale.    </a:t>
            </a:r>
            <a:br>
              <a:rPr lang="it" sz="1500"/>
            </a:b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63157"/>
              <a:buNone/>
            </a:pPr>
            <a:r>
              <a:rPr b="1" lang="it" sz="1900"/>
              <a:t>1. Il problema </a:t>
            </a:r>
            <a:br>
              <a:rPr lang="it" sz="1500"/>
            </a:br>
            <a:r>
              <a:rPr lang="it" sz="1500"/>
              <a:t>Quando si vuole vendere una soluzione (sia essa un prodotto o un servizio), deve esistere una domanda, in altre parole, almeno un problema identificabile. Ogni segmento di clientela che andrete a definire ha i suoi problemi e lo scopo della vostra azienda è quello di risolverli. Su questo blocco di costruzione si costruirà l'intero canvas. Questa sezione deve contenere fino a tre problemi prioritari.</a:t>
            </a:r>
            <a:br>
              <a:rPr lang="it" sz="1500"/>
            </a:b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t/>
            </a:r>
            <a:endParaRPr b="1" sz="1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sz="1400"/>
          </a:p>
        </p:txBody>
      </p:sp>
      <p:grpSp>
        <p:nvGrpSpPr>
          <p:cNvPr id="98" name="Google Shape;98;p17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99" name="Google Shape;99;p17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01" name="Google Shape;101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8"/>
          <p:cNvSpPr/>
          <p:nvPr>
            <p:ph type="title"/>
          </p:nvPr>
        </p:nvSpPr>
        <p:spPr>
          <a:xfrm>
            <a:off x="594338" y="449052"/>
            <a:ext cx="7784700" cy="38049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63157"/>
              <a:buNone/>
            </a:pPr>
            <a:r>
              <a:rPr b="1" i="0" lang="it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Segmenti di clienti</a:t>
            </a:r>
            <a:br>
              <a:rPr b="1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Questo è il primo elemento da stabilire. Perché probabilmente il primo passo per capire la vostra attività sarà scoprire chi sono i vostri clienti. Dopotutto, potete sapere quali sono i problemi che intendete risolvere solo quando conoscete coloro che li affrontano. Pertanto, se esiste più di un segmento di clienti, dovreste sviluppare un canvas per ciascuno di essi.</a:t>
            </a:r>
            <a:b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Proposta di valore unico</a:t>
            </a:r>
            <a:br>
              <a:rPr b="1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Questo blocco mostra in che modo la vostra azienda si differenzia dalle altre, qual è il valore che il cliente avrà solo grazie al vostro prodotto o servizio e a nessun altro. Pertanto, elencate ciò che fa risaltare il vostro marchio rispetto alla concorrenza, ossia il motivo per cui il cliente deve acquistare da voi piuttosto che dal vostro rivale.</a:t>
            </a:r>
            <a:b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3636"/>
              <a:buFont typeface="Arial"/>
              <a:buNone/>
            </a:pPr>
            <a:r>
              <a:t/>
            </a:r>
            <a:endParaRPr sz="1100"/>
          </a:p>
        </p:txBody>
      </p:sp>
      <p:grpSp>
        <p:nvGrpSpPr>
          <p:cNvPr id="110" name="Google Shape;110;p18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11" name="Google Shape;111;p18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8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13" name="Google Shape;113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9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9"/>
          <p:cNvSpPr/>
          <p:nvPr>
            <p:ph type="title"/>
          </p:nvPr>
        </p:nvSpPr>
        <p:spPr>
          <a:xfrm>
            <a:off x="584726" y="262057"/>
            <a:ext cx="7891500" cy="44769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1" lang="it" sz="1900"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it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soluzione</a:t>
            </a:r>
            <a:br>
              <a:rPr b="1" i="0" lang="it" sz="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Ora che sapete quale e di chi è il problema, è il momento di offrire la soluzione. Essa deve rappresentare l'insieme minimo di funzionalità e caratteristiche (Minimum Viable Product) che consente di fornire la proposta di valore del blocco precedente.</a:t>
            </a:r>
            <a:b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it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Canali</a:t>
            </a:r>
            <a:br>
              <a:rPr b="0" i="0" lang="it" sz="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Qui si devono indicare i mezzi che si intende utilizzare per raggiungere il pubblico. Questo include tutti i canali di marketing, comunicazione e distribuzione che intendete adottare, sia quelli tradizionali che quelli digitali.</a:t>
            </a:r>
            <a:br>
              <a:rPr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1" name="Google Shape;121;p19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22" name="Google Shape;122;p19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9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9"/>
          <p:cNvSpPr txBox="1"/>
          <p:nvPr/>
        </p:nvSpPr>
        <p:spPr>
          <a:xfrm>
            <a:off x="3709002" y="380045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25" name="Google Shape;125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426358" y="1032558"/>
            <a:ext cx="67434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6. Flussi di reddito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Chiedetevi "quanto pagherà il mio cliente per il mio prodotto/servizio?". Il prezzo e il sistema di pagamento scelto sono una parte molto importante della vostra offerta. Possono significare il successo o il fallimento della vostra impresa.</a:t>
            </a:r>
            <a:endParaRPr/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 Struttura dei costi</a:t>
            </a:r>
            <a:endParaRPr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Raccogliete qui tutti i costi necessari per poter vendere il vostro prodotto. Dovete elencare tutte le spese, dalla ricerca e sviluppo alle spese mensili e agli stipendi.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32" name="Google Shape;132;p20"/>
          <p:cNvSpPr/>
          <p:nvPr/>
        </p:nvSpPr>
        <p:spPr>
          <a:xfrm>
            <a:off x="3536342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3" name="Google Shape;133;p20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34" name="Google Shape;134;p20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0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36" name="Google Shape;13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idx="1" type="body"/>
          </p:nvPr>
        </p:nvSpPr>
        <p:spPr>
          <a:xfrm>
            <a:off x="1370034" y="420941"/>
            <a:ext cx="6404100" cy="44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 Metriche chiave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È indispensabile conoscere le metriche da applicare per misurare le prestazioni dell'azienda. Solo così potrete monitorare il team in funzione dei risultati.</a:t>
            </a:r>
            <a:endParaRPr/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 Vantaggio sleale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Chiedete al vostro team: "Che cosa ha questa azienda/prodotto/servizio che nessun altro ha?". Questa è forse la domanda più difficile di tutt</a:t>
            </a:r>
            <a:r>
              <a:rPr lang="it" sz="1700">
                <a:solidFill>
                  <a:srgbClr val="000000"/>
                </a:solidFill>
              </a:rPr>
              <a:t>o il modello</a:t>
            </a: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La risposta deve essere qualcosa che non può essere copiato, imitato o acquisito, che è unico sul mercato. È una sfida, ma è </a:t>
            </a:r>
            <a:r>
              <a:rPr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una questione essenziale, soprattutto se si intende utilizzare il canvas per attirare partner e investitori. Un vantaggio sleale può essere costituito da informazioni privilegiate, un team da sogno, l'appoggio di esperti, clienti esistenti, ecc. Quindi, piuttosto che pensare di aggiungere qualcosa come "impegno e passione" come un vantaggio sleale (perché non lo è), pensate a ciò che avete che nessun altro può comprare.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700"/>
          </a:p>
        </p:txBody>
      </p:sp>
      <p:sp>
        <p:nvSpPr>
          <p:cNvPr id="142" name="Google Shape;142;p21"/>
          <p:cNvSpPr/>
          <p:nvPr/>
        </p:nvSpPr>
        <p:spPr>
          <a:xfrm>
            <a:off x="3536342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3" name="Google Shape;143;p21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44" name="Google Shape;144;p21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21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46" name="Google Shape;14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type="title"/>
          </p:nvPr>
        </p:nvSpPr>
        <p:spPr>
          <a:xfrm>
            <a:off x="1177755" y="772163"/>
            <a:ext cx="77202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2100"/>
              <a:t>Conclusione </a:t>
            </a:r>
            <a:endParaRPr sz="2100"/>
          </a:p>
        </p:txBody>
      </p:sp>
      <p:sp>
        <p:nvSpPr>
          <p:cNvPr id="152" name="Google Shape;152;p22"/>
          <p:cNvSpPr txBox="1"/>
          <p:nvPr>
            <p:ph idx="1" type="body"/>
          </p:nvPr>
        </p:nvSpPr>
        <p:spPr>
          <a:xfrm>
            <a:off x="1011300" y="1852163"/>
            <a:ext cx="6549900" cy="17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È </a:t>
            </a:r>
            <a:r>
              <a:rPr b="1" lang="it" sz="1700">
                <a:latin typeface="Calibri"/>
                <a:ea typeface="Calibri"/>
                <a:cs typeface="Calibri"/>
                <a:sym typeface="Calibri"/>
              </a:rPr>
              <a:t>importante tenere presente </a:t>
            </a:r>
            <a:r>
              <a:rPr b="0" i="0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 il Lean Canvas non è un progetto per tutta la vita dell'azienda. Al contrario, si tratta di un metodo che consente la sperimentazione. Voi e il vostro team potrete testare diverse combinazioni fino a scoprire qual è il modello di business ideale per la vostra impresa. </a:t>
            </a:r>
            <a:r>
              <a:rPr b="1" i="1" lang="it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 dimenticate mai: è sempre meglio investire un po' di tempo nella pianificazione e nella sperimentazione, piuttosto che costruire un prodotto che nessuno vuole.</a:t>
            </a:r>
            <a:endParaRPr b="0" i="0"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2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4" name="Google Shape;154;p22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55" name="Google Shape;155;p22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22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57" name="Google Shape;15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