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EACBCFA-9737-489E-A94D-5097BE8B8F46}">
  <a:tblStyle styleId="{9EACBCFA-9737-489E-A94D-5097BE8B8F46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fill>
          <a:solidFill>
            <a:schemeClr val="dk1">
              <a:alpha val="20000"/>
            </a:schemeClr>
          </a:solidFill>
        </a:fill>
      </a:tcStyle>
    </a:band1H>
    <a:band2H>
      <a:tcTxStyle b="off" i="off"/>
    </a:band2H>
    <a:band1V>
      <a:tcTxStyle b="off" i="off"/>
      <a:tcStyle>
        <a:fill>
          <a:solidFill>
            <a:schemeClr val="dk1">
              <a:alpha val="20000"/>
            </a:schemeClr>
          </a:solidFill>
        </a:fill>
      </a:tcStyle>
    </a:band1V>
    <a:band2V>
      <a:tcTxStyle b="off" i="off"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/>
      <a:tcStyle>
        <a:tcBdr>
          <a:bottom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OpenSans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cd787070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8" name="Google Shape;58;g1cd787070d8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cd787070d8_0_9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1cd787070d8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cd787070d8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0" name="Google Shape;180;g1cd787070d8_0_1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cd787070d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1" name="Google Shape;71;g1cd787070d8_0_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cd787070d8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1" name="Google Shape;81;g1cd787070d8_0_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cd787070d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3" name="Google Shape;93;g1cd787070d8_0_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cd787070d8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5" name="Google Shape;105;g1cd787070d8_0_4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cd787070d8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6" name="Google Shape;116;g1cd787070d8_0_5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cd787070d8_0_6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g1cd787070d8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cd787070d8_0_7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1cd787070d8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cd787070d8_0_8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g1cd787070d8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0" y="0"/>
            <a:ext cx="7061374" cy="5143500"/>
          </a:xfrm>
          <a:custGeom>
            <a:rect b="b" l="l" r="r" t="t"/>
            <a:pathLst>
              <a:path extrusionOk="0" h="6858000" w="9415165">
                <a:moveTo>
                  <a:pt x="0" y="5940102"/>
                </a:moveTo>
                <a:lnTo>
                  <a:pt x="201903" y="5940608"/>
                </a:lnTo>
                <a:cubicBezTo>
                  <a:pt x="552894" y="5941488"/>
                  <a:pt x="968883" y="5942531"/>
                  <a:pt x="1461907" y="5943766"/>
                </a:cubicBezTo>
                <a:cubicBezTo>
                  <a:pt x="1662934" y="5938113"/>
                  <a:pt x="1852841" y="6049291"/>
                  <a:pt x="1951874" y="6220822"/>
                </a:cubicBezTo>
                <a:cubicBezTo>
                  <a:pt x="1951874" y="6220822"/>
                  <a:pt x="1951874" y="6220822"/>
                  <a:pt x="2282833" y="6794059"/>
                </a:cubicBezTo>
                <a:lnTo>
                  <a:pt x="2319750" y="6858000"/>
                </a:lnTo>
                <a:lnTo>
                  <a:pt x="0" y="6858000"/>
                </a:lnTo>
                <a:close/>
                <a:moveTo>
                  <a:pt x="751947" y="3830686"/>
                </a:moveTo>
                <a:cubicBezTo>
                  <a:pt x="751947" y="3830686"/>
                  <a:pt x="751947" y="3830686"/>
                  <a:pt x="1719258" y="3833112"/>
                </a:cubicBezTo>
                <a:cubicBezTo>
                  <a:pt x="1780885" y="3831380"/>
                  <a:pt x="1839102" y="3865462"/>
                  <a:pt x="1869462" y="3918046"/>
                </a:cubicBezTo>
                <a:cubicBezTo>
                  <a:pt x="1869462" y="3918046"/>
                  <a:pt x="1869462" y="3918046"/>
                  <a:pt x="2354170" y="4757586"/>
                </a:cubicBezTo>
                <a:cubicBezTo>
                  <a:pt x="2385577" y="4811983"/>
                  <a:pt x="2384937" y="4877630"/>
                  <a:pt x="2353672" y="4931947"/>
                </a:cubicBezTo>
                <a:cubicBezTo>
                  <a:pt x="2353672" y="4931947"/>
                  <a:pt x="2353672" y="4931947"/>
                  <a:pt x="1871068" y="5769061"/>
                </a:cubicBezTo>
                <a:cubicBezTo>
                  <a:pt x="1841608" y="5822336"/>
                  <a:pt x="1783799" y="5855711"/>
                  <a:pt x="1722931" y="5854589"/>
                </a:cubicBezTo>
                <a:cubicBezTo>
                  <a:pt x="1722931" y="5854589"/>
                  <a:pt x="1722931" y="5854589"/>
                  <a:pt x="756668" y="5853977"/>
                </a:cubicBezTo>
                <a:cubicBezTo>
                  <a:pt x="693994" y="5853896"/>
                  <a:pt x="636823" y="5821628"/>
                  <a:pt x="605416" y="5767228"/>
                </a:cubicBezTo>
                <a:cubicBezTo>
                  <a:pt x="605416" y="5767228"/>
                  <a:pt x="605416" y="5767228"/>
                  <a:pt x="120708" y="4927690"/>
                </a:cubicBezTo>
                <a:cubicBezTo>
                  <a:pt x="90348" y="4875106"/>
                  <a:pt x="89942" y="4807646"/>
                  <a:pt x="122255" y="4755141"/>
                </a:cubicBezTo>
                <a:cubicBezTo>
                  <a:pt x="122255" y="4755141"/>
                  <a:pt x="122255" y="4755141"/>
                  <a:pt x="603810" y="3916214"/>
                </a:cubicBezTo>
                <a:cubicBezTo>
                  <a:pt x="633271" y="3862939"/>
                  <a:pt x="691080" y="3829563"/>
                  <a:pt x="751947" y="3830686"/>
                </a:cubicBezTo>
                <a:close/>
                <a:moveTo>
                  <a:pt x="2140871" y="3416093"/>
                </a:moveTo>
                <a:cubicBezTo>
                  <a:pt x="2140871" y="3416093"/>
                  <a:pt x="2140871" y="3416093"/>
                  <a:pt x="2485012" y="3416957"/>
                </a:cubicBezTo>
                <a:cubicBezTo>
                  <a:pt x="2506938" y="3416340"/>
                  <a:pt x="2527650" y="3428466"/>
                  <a:pt x="2538451" y="3447174"/>
                </a:cubicBezTo>
                <a:cubicBezTo>
                  <a:pt x="2538451" y="3447174"/>
                  <a:pt x="2538451" y="3447174"/>
                  <a:pt x="2710898" y="3745860"/>
                </a:cubicBezTo>
                <a:cubicBezTo>
                  <a:pt x="2722072" y="3765213"/>
                  <a:pt x="2721844" y="3788568"/>
                  <a:pt x="2710720" y="3807893"/>
                </a:cubicBezTo>
                <a:cubicBezTo>
                  <a:pt x="2710720" y="3807893"/>
                  <a:pt x="2710720" y="3807893"/>
                  <a:pt x="2539024" y="4105714"/>
                </a:cubicBezTo>
                <a:cubicBezTo>
                  <a:pt x="2528542" y="4124669"/>
                  <a:pt x="2507974" y="4136543"/>
                  <a:pt x="2486319" y="4136144"/>
                </a:cubicBezTo>
                <a:cubicBezTo>
                  <a:pt x="2486319" y="4136144"/>
                  <a:pt x="2486319" y="4136144"/>
                  <a:pt x="2142549" y="4135926"/>
                </a:cubicBezTo>
                <a:cubicBezTo>
                  <a:pt x="2120252" y="4135898"/>
                  <a:pt x="2099911" y="4124417"/>
                  <a:pt x="2088738" y="4105063"/>
                </a:cubicBezTo>
                <a:cubicBezTo>
                  <a:pt x="2088738" y="4105063"/>
                  <a:pt x="2088738" y="4105063"/>
                  <a:pt x="1916292" y="3806378"/>
                </a:cubicBezTo>
                <a:cubicBezTo>
                  <a:pt x="1905490" y="3787669"/>
                  <a:pt x="1905346" y="3763670"/>
                  <a:pt x="1916843" y="3744990"/>
                </a:cubicBezTo>
                <a:cubicBezTo>
                  <a:pt x="1916843" y="3744990"/>
                  <a:pt x="1916843" y="3744990"/>
                  <a:pt x="2088166" y="3446523"/>
                </a:cubicBezTo>
                <a:cubicBezTo>
                  <a:pt x="2098648" y="3427568"/>
                  <a:pt x="2119216" y="3415695"/>
                  <a:pt x="2140871" y="3416093"/>
                </a:cubicBezTo>
                <a:close/>
                <a:moveTo>
                  <a:pt x="2309207" y="2943824"/>
                </a:moveTo>
                <a:cubicBezTo>
                  <a:pt x="2309207" y="2943824"/>
                  <a:pt x="2309207" y="2943824"/>
                  <a:pt x="2490927" y="2944279"/>
                </a:cubicBezTo>
                <a:cubicBezTo>
                  <a:pt x="2502505" y="2943955"/>
                  <a:pt x="2513441" y="2950357"/>
                  <a:pt x="2519144" y="2960236"/>
                </a:cubicBezTo>
                <a:cubicBezTo>
                  <a:pt x="2519144" y="2960236"/>
                  <a:pt x="2519144" y="2960236"/>
                  <a:pt x="2610202" y="3117952"/>
                </a:cubicBezTo>
                <a:cubicBezTo>
                  <a:pt x="2616102" y="3128172"/>
                  <a:pt x="2615982" y="3140504"/>
                  <a:pt x="2610107" y="3150708"/>
                </a:cubicBezTo>
                <a:cubicBezTo>
                  <a:pt x="2610107" y="3150708"/>
                  <a:pt x="2610107" y="3150708"/>
                  <a:pt x="2519446" y="3307968"/>
                </a:cubicBezTo>
                <a:cubicBezTo>
                  <a:pt x="2513912" y="3317976"/>
                  <a:pt x="2503051" y="3324246"/>
                  <a:pt x="2491617" y="3324035"/>
                </a:cubicBezTo>
                <a:cubicBezTo>
                  <a:pt x="2491617" y="3324035"/>
                  <a:pt x="2491617" y="3324035"/>
                  <a:pt x="2310094" y="3323920"/>
                </a:cubicBezTo>
                <a:cubicBezTo>
                  <a:pt x="2298321" y="3323905"/>
                  <a:pt x="2287579" y="3317843"/>
                  <a:pt x="2281679" y="3307623"/>
                </a:cubicBezTo>
                <a:cubicBezTo>
                  <a:pt x="2281679" y="3307623"/>
                  <a:pt x="2281679" y="3307623"/>
                  <a:pt x="2190623" y="3149908"/>
                </a:cubicBezTo>
                <a:cubicBezTo>
                  <a:pt x="2184919" y="3140029"/>
                  <a:pt x="2184843" y="3127357"/>
                  <a:pt x="2190913" y="3117492"/>
                </a:cubicBezTo>
                <a:cubicBezTo>
                  <a:pt x="2190913" y="3117492"/>
                  <a:pt x="2190913" y="3117492"/>
                  <a:pt x="2281378" y="2959891"/>
                </a:cubicBezTo>
                <a:cubicBezTo>
                  <a:pt x="2286913" y="2949884"/>
                  <a:pt x="2297773" y="2943613"/>
                  <a:pt x="2309207" y="2943824"/>
                </a:cubicBezTo>
                <a:close/>
                <a:moveTo>
                  <a:pt x="4112874" y="2635904"/>
                </a:moveTo>
                <a:cubicBezTo>
                  <a:pt x="4112874" y="2635904"/>
                  <a:pt x="4112874" y="2635904"/>
                  <a:pt x="7268230" y="2643815"/>
                </a:cubicBezTo>
                <a:cubicBezTo>
                  <a:pt x="7469258" y="2638162"/>
                  <a:pt x="7659163" y="2749340"/>
                  <a:pt x="7758196" y="2920870"/>
                </a:cubicBezTo>
                <a:cubicBezTo>
                  <a:pt x="7758196" y="2920870"/>
                  <a:pt x="7758196" y="2920870"/>
                  <a:pt x="9339309" y="5659439"/>
                </a:cubicBezTo>
                <a:cubicBezTo>
                  <a:pt x="9441758" y="5836884"/>
                  <a:pt x="9439672" y="6051021"/>
                  <a:pt x="9337678" y="6228205"/>
                </a:cubicBezTo>
                <a:cubicBezTo>
                  <a:pt x="9337678" y="6228205"/>
                  <a:pt x="9337678" y="6228205"/>
                  <a:pt x="9008157" y="6799787"/>
                </a:cubicBezTo>
                <a:lnTo>
                  <a:pt x="8974598" y="6858000"/>
                </a:lnTo>
                <a:lnTo>
                  <a:pt x="2425403" y="6858000"/>
                </a:lnTo>
                <a:lnTo>
                  <a:pt x="2332089" y="6696379"/>
                </a:lnTo>
                <a:cubicBezTo>
                  <a:pt x="2245236" y="6545945"/>
                  <a:pt x="2152593" y="6385482"/>
                  <a:pt x="2053773" y="6214321"/>
                </a:cubicBezTo>
                <a:cubicBezTo>
                  <a:pt x="1954740" y="6042790"/>
                  <a:pt x="1953410" y="5822737"/>
                  <a:pt x="2058819" y="5651469"/>
                </a:cubicBezTo>
                <a:cubicBezTo>
                  <a:pt x="2058819" y="5651469"/>
                  <a:pt x="2058819" y="5651469"/>
                  <a:pt x="3629647" y="2914896"/>
                </a:cubicBezTo>
                <a:cubicBezTo>
                  <a:pt x="3725749" y="2741114"/>
                  <a:pt x="3914325" y="2632240"/>
                  <a:pt x="4112874" y="2635904"/>
                </a:cubicBezTo>
                <a:close/>
                <a:moveTo>
                  <a:pt x="688133" y="2474638"/>
                </a:moveTo>
                <a:cubicBezTo>
                  <a:pt x="688133" y="2474638"/>
                  <a:pt x="688133" y="2474638"/>
                  <a:pt x="1287544" y="2476142"/>
                </a:cubicBezTo>
                <a:cubicBezTo>
                  <a:pt x="1325733" y="2475067"/>
                  <a:pt x="1361809" y="2496187"/>
                  <a:pt x="1380621" y="2528772"/>
                </a:cubicBezTo>
                <a:cubicBezTo>
                  <a:pt x="1380621" y="2528772"/>
                  <a:pt x="1380621" y="2528772"/>
                  <a:pt x="1680979" y="3049008"/>
                </a:cubicBezTo>
                <a:cubicBezTo>
                  <a:pt x="1700441" y="3082716"/>
                  <a:pt x="1700045" y="3123395"/>
                  <a:pt x="1680670" y="3157054"/>
                </a:cubicBezTo>
                <a:cubicBezTo>
                  <a:pt x="1680670" y="3157054"/>
                  <a:pt x="1680670" y="3157054"/>
                  <a:pt x="1381617" y="3675787"/>
                </a:cubicBezTo>
                <a:cubicBezTo>
                  <a:pt x="1363361" y="3708799"/>
                  <a:pt x="1327537" y="3729482"/>
                  <a:pt x="1289821" y="3728785"/>
                </a:cubicBezTo>
                <a:cubicBezTo>
                  <a:pt x="1289821" y="3728785"/>
                  <a:pt x="1289821" y="3728785"/>
                  <a:pt x="691058" y="3728407"/>
                </a:cubicBezTo>
                <a:cubicBezTo>
                  <a:pt x="652221" y="3728357"/>
                  <a:pt x="616793" y="3708360"/>
                  <a:pt x="597332" y="3674651"/>
                </a:cubicBezTo>
                <a:cubicBezTo>
                  <a:pt x="597332" y="3674651"/>
                  <a:pt x="597332" y="3674651"/>
                  <a:pt x="296974" y="3154416"/>
                </a:cubicBezTo>
                <a:cubicBezTo>
                  <a:pt x="278161" y="3121831"/>
                  <a:pt x="277908" y="3080029"/>
                  <a:pt x="297933" y="3047494"/>
                </a:cubicBezTo>
                <a:cubicBezTo>
                  <a:pt x="297933" y="3047494"/>
                  <a:pt x="297933" y="3047494"/>
                  <a:pt x="596337" y="2527637"/>
                </a:cubicBezTo>
                <a:cubicBezTo>
                  <a:pt x="614593" y="2494625"/>
                  <a:pt x="650416" y="2473943"/>
                  <a:pt x="688133" y="2474638"/>
                </a:cubicBezTo>
                <a:close/>
                <a:moveTo>
                  <a:pt x="2732571" y="2020011"/>
                </a:moveTo>
                <a:cubicBezTo>
                  <a:pt x="2732571" y="2020011"/>
                  <a:pt x="2732571" y="2020011"/>
                  <a:pt x="3236024" y="2021272"/>
                </a:cubicBezTo>
                <a:cubicBezTo>
                  <a:pt x="3268098" y="2020370"/>
                  <a:pt x="3298399" y="2038110"/>
                  <a:pt x="3314200" y="2065479"/>
                </a:cubicBezTo>
                <a:cubicBezTo>
                  <a:pt x="3314200" y="2065479"/>
                  <a:pt x="3314200" y="2065479"/>
                  <a:pt x="3566473" y="2502430"/>
                </a:cubicBezTo>
                <a:cubicBezTo>
                  <a:pt x="3582820" y="2530741"/>
                  <a:pt x="3582487" y="2564907"/>
                  <a:pt x="3566214" y="2593179"/>
                </a:cubicBezTo>
                <a:cubicBezTo>
                  <a:pt x="3566214" y="2593179"/>
                  <a:pt x="3566214" y="2593179"/>
                  <a:pt x="3315036" y="3028868"/>
                </a:cubicBezTo>
                <a:cubicBezTo>
                  <a:pt x="3299702" y="3056596"/>
                  <a:pt x="3269615" y="3073966"/>
                  <a:pt x="3237935" y="3073382"/>
                </a:cubicBezTo>
                <a:cubicBezTo>
                  <a:pt x="3237935" y="3073382"/>
                  <a:pt x="3237935" y="3073382"/>
                  <a:pt x="2735028" y="3073064"/>
                </a:cubicBezTo>
                <a:cubicBezTo>
                  <a:pt x="2702409" y="3073021"/>
                  <a:pt x="2672652" y="3056226"/>
                  <a:pt x="2656307" y="3027915"/>
                </a:cubicBezTo>
                <a:cubicBezTo>
                  <a:pt x="2656307" y="3027915"/>
                  <a:pt x="2656307" y="3027915"/>
                  <a:pt x="2404033" y="2590963"/>
                </a:cubicBezTo>
                <a:cubicBezTo>
                  <a:pt x="2388231" y="2563595"/>
                  <a:pt x="2388020" y="2528484"/>
                  <a:pt x="2404839" y="2501157"/>
                </a:cubicBezTo>
                <a:cubicBezTo>
                  <a:pt x="2404839" y="2501157"/>
                  <a:pt x="2404839" y="2501157"/>
                  <a:pt x="2655471" y="2064525"/>
                </a:cubicBezTo>
                <a:cubicBezTo>
                  <a:pt x="2670804" y="2036797"/>
                  <a:pt x="2700892" y="2019426"/>
                  <a:pt x="2732571" y="2020011"/>
                </a:cubicBezTo>
                <a:close/>
                <a:moveTo>
                  <a:pt x="3662925" y="0"/>
                </a:moveTo>
                <a:lnTo>
                  <a:pt x="5336547" y="0"/>
                </a:lnTo>
                <a:lnTo>
                  <a:pt x="5342959" y="11106"/>
                </a:lnTo>
                <a:cubicBezTo>
                  <a:pt x="5372852" y="62881"/>
                  <a:pt x="5492421" y="269982"/>
                  <a:pt x="5970700" y="1098387"/>
                </a:cubicBezTo>
                <a:cubicBezTo>
                  <a:pt x="6012021" y="1169956"/>
                  <a:pt x="6011183" y="1256322"/>
                  <a:pt x="5970044" y="1327785"/>
                </a:cubicBezTo>
                <a:cubicBezTo>
                  <a:pt x="5970044" y="1327785"/>
                  <a:pt x="5970044" y="1327785"/>
                  <a:pt x="5335110" y="2429135"/>
                </a:cubicBezTo>
                <a:cubicBezTo>
                  <a:pt x="5296350" y="2499226"/>
                  <a:pt x="5220291" y="2543137"/>
                  <a:pt x="5140211" y="2541659"/>
                </a:cubicBezTo>
                <a:cubicBezTo>
                  <a:pt x="5140211" y="2541659"/>
                  <a:pt x="5140211" y="2541659"/>
                  <a:pt x="3868947" y="2540855"/>
                </a:cubicBezTo>
                <a:cubicBezTo>
                  <a:pt x="3786490" y="2540750"/>
                  <a:pt x="3711273" y="2498294"/>
                  <a:pt x="3669952" y="2426726"/>
                </a:cubicBezTo>
                <a:cubicBezTo>
                  <a:pt x="3669952" y="2426726"/>
                  <a:pt x="3669952" y="2426726"/>
                  <a:pt x="3032246" y="1322186"/>
                </a:cubicBezTo>
                <a:cubicBezTo>
                  <a:pt x="2992303" y="1253003"/>
                  <a:pt x="2991768" y="1164250"/>
                  <a:pt x="3034282" y="1095172"/>
                </a:cubicBezTo>
                <a:cubicBezTo>
                  <a:pt x="3034282" y="1095172"/>
                  <a:pt x="3034282" y="1095172"/>
                  <a:pt x="3556318" y="185723"/>
                </a:cubicBez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2" name="Google Shape;62;p14"/>
          <p:cNvGrpSpPr/>
          <p:nvPr/>
        </p:nvGrpSpPr>
        <p:grpSpPr>
          <a:xfrm>
            <a:off x="4641319" y="897946"/>
            <a:ext cx="4185751" cy="3209066"/>
            <a:chOff x="6169039" y="142050"/>
            <a:chExt cx="5581001" cy="4278755"/>
          </a:xfrm>
        </p:grpSpPr>
        <p:sp>
          <p:nvSpPr>
            <p:cNvPr id="63" name="Google Shape;63;p14"/>
            <p:cNvSpPr/>
            <p:nvPr/>
          </p:nvSpPr>
          <p:spPr>
            <a:xfrm rot="-5400000">
              <a:off x="6820162" y="-509073"/>
              <a:ext cx="4278755" cy="5581001"/>
            </a:xfrm>
            <a:custGeom>
              <a:rect b="b" l="l" r="r" t="t"/>
              <a:pathLst>
                <a:path extrusionOk="0" h="5581001" w="4278755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14"/>
            <p:cNvSpPr/>
            <p:nvPr/>
          </p:nvSpPr>
          <p:spPr>
            <a:xfrm rot="-5400000">
              <a:off x="6900550" y="-427109"/>
              <a:ext cx="4118302" cy="5413571"/>
            </a:xfrm>
            <a:custGeom>
              <a:rect b="b" l="l" r="r" t="t"/>
              <a:pathLst>
                <a:path extrusionOk="0" h="5581001" w="4278755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noFill/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5" name="Google Shape;65;p14"/>
          <p:cNvSpPr txBox="1"/>
          <p:nvPr>
            <p:ph type="title"/>
          </p:nvPr>
        </p:nvSpPr>
        <p:spPr>
          <a:xfrm>
            <a:off x="4998470" y="1706233"/>
            <a:ext cx="3584700" cy="211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10000"/>
              <a:buFont typeface="Calibri"/>
              <a:buNone/>
            </a:pPr>
            <a:r>
              <a:rPr b="1" lang="it" sz="3000">
                <a:solidFill>
                  <a:schemeClr val="lt1"/>
                </a:solidFill>
              </a:rPr>
              <a:t>Repository delle lezioni apprese della Masterclass </a:t>
            </a:r>
            <a:br>
              <a:rPr b="1" lang="it" sz="3300">
                <a:solidFill>
                  <a:schemeClr val="lt1"/>
                </a:solidFill>
              </a:rPr>
            </a:br>
            <a:br>
              <a:rPr b="1" lang="it" sz="3300">
                <a:solidFill>
                  <a:schemeClr val="lt1"/>
                </a:solidFill>
              </a:rPr>
            </a:br>
            <a:r>
              <a:rPr b="1" lang="it" sz="3000">
                <a:solidFill>
                  <a:srgbClr val="FF0000"/>
                </a:solidFill>
              </a:rPr>
              <a:t>Lean Canvas</a:t>
            </a:r>
            <a:br>
              <a:rPr lang="it" sz="3000">
                <a:solidFill>
                  <a:schemeClr val="lt1"/>
                </a:solidFill>
              </a:rPr>
            </a:br>
            <a:br>
              <a:rPr lang="it" sz="3000">
                <a:solidFill>
                  <a:schemeClr val="lt1"/>
                </a:solidFill>
              </a:rPr>
            </a:br>
            <a:endParaRPr b="1" sz="3000">
              <a:solidFill>
                <a:srgbClr val="FF0000"/>
              </a:solidFill>
            </a:endParaRPr>
          </a:p>
        </p:txBody>
      </p:sp>
      <p:pic>
        <p:nvPicPr>
          <p:cNvPr descr="Logotipo&#10;&#10;Descripción generada automáticamente" id="66" name="Google Shape;66;p1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79379"/>
            <a:ext cx="2215200" cy="78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terfaz de usuario gráfica, Texto&#10;&#10;Descripción generada automáticamente" id="67" name="Google Shape;6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28841" y="176488"/>
            <a:ext cx="1398234" cy="37927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1756060" y="4449201"/>
            <a:ext cx="4894200" cy="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just">
              <a:lnSpc>
                <a:spcPct val="9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it" sz="9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Questo progetto è stato finanziato con il sostegno della Commissione europea. L'autore è il solo responsabile di questa comunicazione e la Commissione declina ogni responsabilità sull'uso che potrà essere fatto delle informazioni in essa contenute. Numero di presentazione: 2021-1-ES02-KA220-YOU-000028609</a:t>
            </a:r>
            <a:endParaRPr b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/>
          <p:nvPr>
            <p:ph type="title"/>
          </p:nvPr>
        </p:nvSpPr>
        <p:spPr>
          <a:xfrm>
            <a:off x="1611173" y="4564"/>
            <a:ext cx="27321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it" sz="2100"/>
              <a:t>Modello Lean Canva</a:t>
            </a:r>
            <a:endParaRPr b="1" sz="2100"/>
          </a:p>
        </p:txBody>
      </p:sp>
      <p:sp>
        <p:nvSpPr>
          <p:cNvPr id="163" name="Google Shape;163;p23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51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4" name="Google Shape;164;p23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65" name="Google Shape;165;p23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23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167" name="Google Shape;167;p23"/>
          <p:cNvGraphicFramePr/>
          <p:nvPr/>
        </p:nvGraphicFramePr>
        <p:xfrm>
          <a:off x="1417777" y="69856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{9EACBCFA-9737-489E-A94D-5097BE8B8F46}</a:tableStyleId>
              </a:tblPr>
              <a:tblGrid>
                <a:gridCol w="1257050"/>
                <a:gridCol w="1175900"/>
                <a:gridCol w="600875"/>
                <a:gridCol w="615600"/>
                <a:gridCol w="1112825"/>
                <a:gridCol w="1426250"/>
              </a:tblGrid>
              <a:tr h="1384825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  <a:tc gridSpan="2"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  <a:tc rowSpan="2"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</a:tr>
              <a:tr h="138482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  <a:tc gridSpan="2" vMerge="1"/>
                <a:tc hMerge="1"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  <a:tc vMerge="1"/>
              </a:tr>
              <a:tr h="1384825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it" sz="900" u="none" cap="none" strike="noStrike"/>
                        <a:t> 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775" marB="0" marR="4775" marL="4775" anchor="b">
                    <a:solidFill>
                      <a:schemeClr val="lt1"/>
                    </a:solidFill>
                  </a:tcPr>
                </a:tc>
                <a:tc hMerge="1"/>
                <a:tc hMerge="1"/>
              </a:tr>
            </a:tbl>
          </a:graphicData>
        </a:graphic>
      </p:graphicFrame>
      <p:sp>
        <p:nvSpPr>
          <p:cNvPr id="168" name="Google Shape;168;p23"/>
          <p:cNvSpPr txBox="1"/>
          <p:nvPr/>
        </p:nvSpPr>
        <p:spPr>
          <a:xfrm>
            <a:off x="1417777" y="717662"/>
            <a:ext cx="862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Problema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3"/>
          <p:cNvSpPr txBox="1"/>
          <p:nvPr/>
        </p:nvSpPr>
        <p:spPr>
          <a:xfrm>
            <a:off x="2673738" y="717662"/>
            <a:ext cx="8628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Soluzione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3"/>
          <p:cNvSpPr txBox="1"/>
          <p:nvPr/>
        </p:nvSpPr>
        <p:spPr>
          <a:xfrm>
            <a:off x="3840117" y="718768"/>
            <a:ext cx="10515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Proposta di valore unica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3"/>
          <p:cNvSpPr txBox="1"/>
          <p:nvPr/>
        </p:nvSpPr>
        <p:spPr>
          <a:xfrm>
            <a:off x="2647236" y="2092358"/>
            <a:ext cx="9309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Metriche chiave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3"/>
          <p:cNvSpPr txBox="1"/>
          <p:nvPr/>
        </p:nvSpPr>
        <p:spPr>
          <a:xfrm>
            <a:off x="5066436" y="691556"/>
            <a:ext cx="8736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Vantaggio sleale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3"/>
          <p:cNvSpPr txBox="1"/>
          <p:nvPr/>
        </p:nvSpPr>
        <p:spPr>
          <a:xfrm>
            <a:off x="5066436" y="2092358"/>
            <a:ext cx="7719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Canali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3"/>
          <p:cNvSpPr txBox="1"/>
          <p:nvPr/>
        </p:nvSpPr>
        <p:spPr>
          <a:xfrm>
            <a:off x="6200148" y="700871"/>
            <a:ext cx="14064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Segmenti di clienti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3"/>
          <p:cNvSpPr txBox="1"/>
          <p:nvPr/>
        </p:nvSpPr>
        <p:spPr>
          <a:xfrm>
            <a:off x="1424380" y="3468705"/>
            <a:ext cx="13281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Struttura dei costi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3"/>
          <p:cNvSpPr txBox="1"/>
          <p:nvPr/>
        </p:nvSpPr>
        <p:spPr>
          <a:xfrm>
            <a:off x="4512041" y="3468705"/>
            <a:ext cx="14280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it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Flussi di reddito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tipo&#10;&#10;Descripción generada automáticamente" id="177" name="Google Shape;177;p2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100" cy="36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4"/>
          <p:cNvSpPr/>
          <p:nvPr/>
        </p:nvSpPr>
        <p:spPr>
          <a:xfrm>
            <a:off x="2286" y="0"/>
            <a:ext cx="91419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24"/>
          <p:cNvSpPr/>
          <p:nvPr/>
        </p:nvSpPr>
        <p:spPr>
          <a:xfrm flipH="1" rot="10800000">
            <a:off x="1" y="0"/>
            <a:ext cx="5654921" cy="5143500"/>
          </a:xfrm>
          <a:custGeom>
            <a:rect b="b" l="l" r="r" t="t"/>
            <a:pathLst>
              <a:path extrusionOk="0" h="6858000" w="7539895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rgbClr val="262626">
              <a:alpha val="690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4"/>
          <p:cNvSpPr/>
          <p:nvPr/>
        </p:nvSpPr>
        <p:spPr>
          <a:xfrm flipH="1" rot="10800000">
            <a:off x="0" y="0"/>
            <a:ext cx="5319739" cy="5143500"/>
          </a:xfrm>
          <a:custGeom>
            <a:rect b="b" l="l" r="r" t="t"/>
            <a:pathLst>
              <a:path extrusionOk="0" h="6858000" w="7092985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24"/>
          <p:cNvSpPr/>
          <p:nvPr>
            <p:ph type="title"/>
          </p:nvPr>
        </p:nvSpPr>
        <p:spPr>
          <a:xfrm>
            <a:off x="628649" y="273844"/>
            <a:ext cx="4147500" cy="9942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Calibri"/>
              <a:buNone/>
            </a:pPr>
            <a:br>
              <a:rPr b="1" lang="it" sz="1100"/>
            </a:br>
            <a:r>
              <a:rPr b="1" lang="it" sz="1100"/>
              <a:t> </a:t>
            </a:r>
            <a:br>
              <a:rPr b="1" lang="it" sz="1100"/>
            </a:br>
            <a:r>
              <a:rPr b="1" lang="it" sz="1100"/>
              <a:t> </a:t>
            </a:r>
            <a:br>
              <a:rPr b="1" lang="it" sz="1100"/>
            </a:br>
            <a:endParaRPr b="1" sz="1100"/>
          </a:p>
        </p:txBody>
      </p:sp>
      <p:sp>
        <p:nvSpPr>
          <p:cNvPr id="186" name="Google Shape;186;p24"/>
          <p:cNvSpPr txBox="1"/>
          <p:nvPr/>
        </p:nvSpPr>
        <p:spPr>
          <a:xfrm>
            <a:off x="4906108" y="2268192"/>
            <a:ext cx="4046700" cy="3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88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Grazie!!!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187" name="Google Shape;187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62762" y="4377072"/>
            <a:ext cx="2096960" cy="57142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tipo&#10;&#10;Descripción generada automáticamente" id="188" name="Google Shape;188;p24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72380" y="4416959"/>
            <a:ext cx="1247400" cy="491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4"/>
          <p:cNvSpPr txBox="1"/>
          <p:nvPr/>
        </p:nvSpPr>
        <p:spPr>
          <a:xfrm>
            <a:off x="3028950" y="3663655"/>
            <a:ext cx="5391300" cy="9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76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4"/>
          <p:cNvSpPr/>
          <p:nvPr/>
        </p:nvSpPr>
        <p:spPr>
          <a:xfrm rot="2164544">
            <a:off x="7173124" y="-174279"/>
            <a:ext cx="2796449" cy="1952348"/>
          </a:xfrm>
          <a:prstGeom prst="triangle">
            <a:avLst>
              <a:gd fmla="val 50000" name="adj"/>
            </a:avLst>
          </a:prstGeom>
          <a:solidFill>
            <a:srgbClr val="FF0000"/>
          </a:solidFill>
          <a:ln cap="flat" cmpd="sng" w="127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/>
          <p:nvPr/>
        </p:nvSpPr>
        <p:spPr>
          <a:xfrm>
            <a:off x="0" y="0"/>
            <a:ext cx="1510200" cy="51435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5"/>
          <p:cNvSpPr/>
          <p:nvPr>
            <p:ph type="title"/>
          </p:nvPr>
        </p:nvSpPr>
        <p:spPr>
          <a:xfrm>
            <a:off x="655840" y="449628"/>
            <a:ext cx="2057400" cy="2057400"/>
          </a:xfrm>
          <a:prstGeom prst="ellipse">
            <a:avLst/>
          </a:prstGeom>
          <a:solidFill>
            <a:srgbClr val="262626"/>
          </a:solidFill>
          <a:ln cap="flat" cmpd="thinThick" w="174625">
            <a:solidFill>
              <a:srgbClr val="26262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36718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br>
              <a:rPr b="1" lang="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b="1" lang="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Indice</a:t>
            </a:r>
            <a:br>
              <a:rPr b="1" lang="it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75" name="Google Shape;75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38190" y="4494035"/>
            <a:ext cx="1190700" cy="3996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/>
        </p:nvSpPr>
        <p:spPr>
          <a:xfrm>
            <a:off x="3028950" y="3663655"/>
            <a:ext cx="5391300" cy="9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76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nterfaz de usuario gráfica, Texto&#10;&#10;Descripción generada automáticamente" id="77" name="Google Shape;7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89387" y="4439576"/>
            <a:ext cx="1899380" cy="515207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 txBox="1"/>
          <p:nvPr/>
        </p:nvSpPr>
        <p:spPr>
          <a:xfrm>
            <a:off x="3382392" y="552635"/>
            <a:ext cx="5391300" cy="36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-254000" lvl="0" marL="254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Introduzione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Caratteristiche/Problema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Segmenti di clientela e Unique Value Proposition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Soluzione e canali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Flussi di ricavi e struttura dei costi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5400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Metriche chiave e vantaggio sleale</a:t>
            </a:r>
            <a:endParaRPr b="1" i="0" sz="1700" u="none" cap="none" strike="noStrike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Conclusione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60350" lvl="0" marL="25400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1700"/>
              <a:buFont typeface="Calibri"/>
              <a:buAutoNum type="arabicPeriod"/>
            </a:pPr>
            <a:r>
              <a:rPr b="1" i="0" lang="it" sz="17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Modello Lean Canva</a:t>
            </a:r>
            <a:endParaRPr b="1" i="0" sz="1700" u="none" cap="none" strike="noStrike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6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6"/>
          <p:cNvSpPr/>
          <p:nvPr>
            <p:ph type="title"/>
          </p:nvPr>
        </p:nvSpPr>
        <p:spPr>
          <a:xfrm>
            <a:off x="0" y="-461549"/>
            <a:ext cx="9144000" cy="44448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9473"/>
              <a:buFont typeface="Calibri"/>
              <a:buNone/>
            </a:pPr>
            <a:r>
              <a:rPr b="1" lang="it" sz="19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Introduzione</a:t>
            </a:r>
            <a:endParaRPr b="1" sz="19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9473"/>
              <a:buFont typeface="Calibri"/>
              <a:buNone/>
            </a:pPr>
            <a:r>
              <a:rPr b="1" lang="it" sz="1900"/>
              <a:t>Tela snella</a:t>
            </a:r>
            <a:endParaRPr b="1" sz="1900"/>
          </a:p>
          <a:p>
            <a:pPr indent="0" lvl="0" marL="88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" sz="1500"/>
              <a:t>- Il Lean Canvas è uno strumento di modellazione aziendale creato per aiutare a decostruire un'idea di startup nelle sue ipotesi principali e più rischiose. </a:t>
            </a:r>
            <a:endParaRPr sz="1500"/>
          </a:p>
          <a:p>
            <a:pPr indent="0" lvl="0" marL="88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it" sz="1500"/>
              <a:t>- Lean Canvas è un piano tattico molto semplice e accessibile per guidare gli imprenditori nel passaggio dall'idea alla costruzione di una startup di successo.</a:t>
            </a:r>
            <a:endParaRPr sz="1500"/>
          </a:p>
          <a:p>
            <a:pPr indent="0" lvl="0" marL="88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" sz="1500"/>
              <a:t>- Questo metodo si basa su principi pratici, con un linguaggio visivo semplice da usare, che permette agli imprenditori di testare le loro ipotesi in modo più efficiente.</a:t>
            </a:r>
            <a:br>
              <a:rPr lang="it" sz="1500"/>
            </a:br>
            <a:r>
              <a:rPr lang="it" sz="1500"/>
              <a:t>Il Lean Canvas risolve due problemi: (1) traduce i pensieri in un linguaggio concreto e (2) fa risparmiare tempo ed energia. </a:t>
            </a:r>
            <a:br>
              <a:rPr lang="it" sz="1500"/>
            </a:br>
            <a:r>
              <a:rPr lang="it" sz="1500"/>
              <a:t>- Il Lean Canvas si concentra direttamente sul cliente, cercando di creare valore osservando i suoi problemi da risolvere. </a:t>
            </a:r>
            <a:br>
              <a:rPr lang="it" sz="1500"/>
            </a:br>
            <a:r>
              <a:rPr lang="it" sz="1500"/>
              <a:t>- Può essere utilizzato anche al di fuori dell'area marketing e management. È infatti uno strumento che è stato utilizzato da ingegneri, designer e persino da studenti delle scuole superiori.</a:t>
            </a:r>
            <a:br>
              <a:rPr lang="it" sz="1500"/>
            </a:br>
            <a:endParaRPr sz="1500"/>
          </a:p>
        </p:txBody>
      </p:sp>
      <p:grpSp>
        <p:nvGrpSpPr>
          <p:cNvPr id="86" name="Google Shape;86;p16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87" name="Google Shape;87;p16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16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9" name="Google Shape;89;p16"/>
          <p:cNvSpPr txBox="1"/>
          <p:nvPr/>
        </p:nvSpPr>
        <p:spPr>
          <a:xfrm>
            <a:off x="3735702" y="68589"/>
            <a:ext cx="4957500" cy="11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-114300" lvl="0" marL="2540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90" name="Google Shape;90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100" cy="36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7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7"/>
          <p:cNvSpPr/>
          <p:nvPr>
            <p:ph type="title"/>
          </p:nvPr>
        </p:nvSpPr>
        <p:spPr>
          <a:xfrm>
            <a:off x="297630" y="-525860"/>
            <a:ext cx="8514900" cy="47796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9473"/>
              <a:buFont typeface="Calibri"/>
              <a:buNone/>
            </a:pPr>
            <a:r>
              <a:rPr b="1" lang="it" sz="19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Caratteristiche...</a:t>
            </a:r>
            <a:br>
              <a:rPr b="1" lang="it" sz="16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3333"/>
              <a:buNone/>
            </a:pPr>
            <a:r>
              <a:rPr lang="it" sz="1500"/>
              <a:t>Lean Canvas riunisce in un unico canvas tutte le informazioni che voi e il vostro team dovete visualizzare e analizzare, eliminando i dettagli non correlati e irrilevanti. L'obiettivo è evitare sprechi di tempo, energia, processi e denaro. Questo sistema di modellazione si basa su nove elementi costitutivi: </a:t>
            </a:r>
            <a:r>
              <a:rPr b="1" lang="it" sz="1500"/>
              <a:t>problema, segmenti di clientela, proposta di valore unica, soluzione, canali, flussi di ricavi, struttura dei costi, metriche chiave e vantaggio sleale.    </a:t>
            </a:r>
            <a:br>
              <a:rPr lang="it" sz="1500"/>
            </a:br>
            <a:endParaRPr sz="19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3157"/>
              <a:buNone/>
            </a:pPr>
            <a:r>
              <a:rPr b="1" lang="it" sz="1900"/>
              <a:t>1. Il problema </a:t>
            </a:r>
            <a:br>
              <a:rPr lang="it" sz="1500"/>
            </a:br>
            <a:r>
              <a:rPr lang="it" sz="1500"/>
              <a:t>Quando si vuole vendere una soluzione (sia essa un prodotto o un servizio), deve esistere una domanda, in altre parole, almeno un problema identificabile. Ogni segmento di clientela che andrete a definire ha i suoi problemi e lo scopo della vostra azienda è quello di risolverli. Su questo blocco di costruzione si costruirà l'intero canvas. Questa sezione deve contenere fino a tre problemi prioritari.</a:t>
            </a:r>
            <a:br>
              <a:rPr lang="it" sz="1500"/>
            </a:br>
            <a:endParaRPr sz="1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8333"/>
              <a:buFont typeface="Arial"/>
              <a:buNone/>
            </a:pPr>
            <a:r>
              <a:t/>
            </a:r>
            <a:endParaRPr b="1" sz="12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t/>
            </a:r>
            <a:endParaRPr b="1" sz="1400"/>
          </a:p>
        </p:txBody>
      </p:sp>
      <p:grpSp>
        <p:nvGrpSpPr>
          <p:cNvPr id="98" name="Google Shape;98;p17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99" name="Google Shape;99;p17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7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01" name="Google Shape;101;p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100" cy="36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7"/>
          <p:cNvSpPr txBox="1"/>
          <p:nvPr/>
        </p:nvSpPr>
        <p:spPr>
          <a:xfrm>
            <a:off x="3028950" y="3663655"/>
            <a:ext cx="5391300" cy="9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76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8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8"/>
          <p:cNvSpPr/>
          <p:nvPr>
            <p:ph type="title"/>
          </p:nvPr>
        </p:nvSpPr>
        <p:spPr>
          <a:xfrm>
            <a:off x="594338" y="449052"/>
            <a:ext cx="7784700" cy="38049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3157"/>
              <a:buNone/>
            </a:pPr>
            <a:r>
              <a:rPr b="1" i="0" lang="it" sz="1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Segmenti di clienti</a:t>
            </a:r>
            <a:br>
              <a:rPr b="1" i="0" lang="it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Questo è il primo elemento da stabilire. Perché probabilmente il primo passo per capire la vostra attività sarà scoprire chi sono i vostri clienti. Dopotutto, potete sapere quali sono i problemi che intendete risolvere solo quando conoscete coloro che li affrontano. Pertanto, se esiste più di un segmento di clienti, dovreste sviluppare un canvas per ciascuno di essi.</a:t>
            </a:r>
            <a:br>
              <a:rPr b="0" i="0" lang="it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it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it" sz="1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3. Proposta di valore unico</a:t>
            </a:r>
            <a:br>
              <a:rPr b="1" i="0" lang="it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Questo blocco mostra in che modo la vostra azienda si differenzia dalle altre, qual è il valore che il cliente avrà solo grazie al vostro prodotto o servizio e a nessun altro. Pertanto, elencate ciò che fa risaltare il vostro marchio rispetto alla concorrenza, ossia il motivo per cui il cliente deve acquistare da voi piuttosto che dal vostro rivale.</a:t>
            </a:r>
            <a:br>
              <a:rPr b="0" i="0" lang="it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9090"/>
              <a:buNone/>
            </a:pPr>
            <a:r>
              <a:t/>
            </a:r>
            <a:endParaRPr sz="1100"/>
          </a:p>
          <a:p>
            <a:pPr indent="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9090"/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9090"/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9090"/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3636"/>
              <a:buFont typeface="Arial"/>
              <a:buNone/>
            </a:pPr>
            <a:r>
              <a:t/>
            </a:r>
            <a:endParaRPr sz="1100"/>
          </a:p>
        </p:txBody>
      </p:sp>
      <p:grpSp>
        <p:nvGrpSpPr>
          <p:cNvPr id="110" name="Google Shape;110;p18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11" name="Google Shape;111;p18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8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13" name="Google Shape;113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100" cy="36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9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12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9"/>
          <p:cNvSpPr/>
          <p:nvPr>
            <p:ph type="title"/>
          </p:nvPr>
        </p:nvSpPr>
        <p:spPr>
          <a:xfrm>
            <a:off x="584726" y="262057"/>
            <a:ext cx="7891500" cy="44769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b="1" lang="it" sz="1900"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b="1" i="0" lang="it" sz="1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 soluzione</a:t>
            </a:r>
            <a:br>
              <a:rPr b="1" i="0" lang="it" sz="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b="0" i="0" lang="it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Ora che sapete quale e di chi è il problema, è il momento di offrire la soluzione. Essa deve rappresentare l'insieme minimo di funzionalità e caratteristiche (Minimum Viable Product) che consente di fornire la proposta di valore del blocco precedente.</a:t>
            </a:r>
            <a:br>
              <a:rPr b="0" i="0" lang="it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it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it" sz="1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5. Canali</a:t>
            </a:r>
            <a:br>
              <a:rPr b="0" i="0" lang="it" sz="6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it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Qui si devono indicare i mezzi che si intende utilizzare per raggiungere il pubblico. Questo include tutti i canali di marketing, comunicazione e distribuzione che intendete adottare, sia quelli tradizionali che quelli digitali.</a:t>
            </a:r>
            <a:br>
              <a:rPr lang="it" sz="15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1" name="Google Shape;121;p19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22" name="Google Shape;122;p19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9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4" name="Google Shape;124;p19"/>
          <p:cNvSpPr txBox="1"/>
          <p:nvPr/>
        </p:nvSpPr>
        <p:spPr>
          <a:xfrm>
            <a:off x="3709002" y="380045"/>
            <a:ext cx="4957500" cy="114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-114300" lvl="0" marL="2540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&#10;&#10;Descripción generada automáticamente" id="125" name="Google Shape;125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100" cy="36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9"/>
          <p:cNvSpPr txBox="1"/>
          <p:nvPr/>
        </p:nvSpPr>
        <p:spPr>
          <a:xfrm>
            <a:off x="3028950" y="3663655"/>
            <a:ext cx="5391300" cy="96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762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1426358" y="1032558"/>
            <a:ext cx="67434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1" i="0" lang="it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6. Flussi di reddito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0" i="0" lang="it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Chiedetevi "quanto pagherà il mio cliente per il mio prodotto/servizio?". Il prezzo e il sistema di pagamento scelto sono una parte molto importante della vostra offerta. Possono significare il successo o il fallimento della vostra impresa.</a:t>
            </a:r>
            <a:endParaRPr/>
          </a:p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1" i="0" lang="it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7. Struttura dei costi</a:t>
            </a:r>
            <a:endParaRPr b="0" i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0" i="0" lang="it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Raccogliete qui tutti i costi necessari per poter vendere il vostro prodotto. Dovete elencare tutte le spese, dalla ricerca e sviluppo alle spese mensili e agli stipendi.</a:t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r>
              <a:t/>
            </a:r>
            <a:endParaRPr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t/>
            </a:r>
            <a:endParaRPr sz="1400"/>
          </a:p>
        </p:txBody>
      </p:sp>
      <p:sp>
        <p:nvSpPr>
          <p:cNvPr id="132" name="Google Shape;132;p20"/>
          <p:cNvSpPr/>
          <p:nvPr/>
        </p:nvSpPr>
        <p:spPr>
          <a:xfrm>
            <a:off x="3536342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51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3" name="Google Shape;133;p20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34" name="Google Shape;134;p20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20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36" name="Google Shape;13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094" cy="360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idx="1" type="body"/>
          </p:nvPr>
        </p:nvSpPr>
        <p:spPr>
          <a:xfrm>
            <a:off x="1370034" y="420941"/>
            <a:ext cx="6404100" cy="44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1" i="0" lang="it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8. Metriche chiave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0" i="0" lang="it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È indispensabile conoscere le metriche da applicare per misurare le prestazioni dell'azienda. Solo così potrete monitorare il team in funzione dei risultati.</a:t>
            </a:r>
            <a:endParaRPr/>
          </a:p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1" i="0" lang="it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9. Vantaggio sleale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0" i="0" lang="it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Chiedete al vostro team: "Che cosa ha questa azienda/prodotto/servizio che nessun altro ha?". Questa è forse la domanda più difficile di tutt</a:t>
            </a:r>
            <a:r>
              <a:rPr lang="it" sz="1700">
                <a:solidFill>
                  <a:srgbClr val="000000"/>
                </a:solidFill>
              </a:rPr>
              <a:t>o il modello</a:t>
            </a:r>
            <a:r>
              <a:rPr b="0" i="0" lang="it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La risposta deve essere qualcosa che non può essere copiato, imitato o acquisito, che è unico sul mercato. È una sfida, ma è </a:t>
            </a:r>
            <a:r>
              <a:rPr lang="it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una questione essenziale, soprattutto se si intende utilizzare il canvas per attirare partner e investitori. Un vantaggio sleale può essere costituito da informazioni privilegiate, un team da sogno, l'appoggio di esperti, clienti esistenti, ecc. Quindi, piuttosto che pensare di aggiungere qualcosa come "impegno e passione" come un vantaggio sleale (perché non lo è), pensate a ciò che avete che nessun altro può comprare.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sz="17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700"/>
          </a:p>
        </p:txBody>
      </p:sp>
      <p:sp>
        <p:nvSpPr>
          <p:cNvPr id="142" name="Google Shape;142;p21"/>
          <p:cNvSpPr/>
          <p:nvPr/>
        </p:nvSpPr>
        <p:spPr>
          <a:xfrm>
            <a:off x="3536342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51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3" name="Google Shape;143;p21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44" name="Google Shape;144;p21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21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46" name="Google Shape;14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094" cy="360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type="title"/>
          </p:nvPr>
        </p:nvSpPr>
        <p:spPr>
          <a:xfrm>
            <a:off x="1177755" y="772163"/>
            <a:ext cx="77202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it" sz="2100"/>
              <a:t>Conclusione </a:t>
            </a:r>
            <a:endParaRPr sz="2100"/>
          </a:p>
        </p:txBody>
      </p:sp>
      <p:sp>
        <p:nvSpPr>
          <p:cNvPr id="152" name="Google Shape;152;p22"/>
          <p:cNvSpPr txBox="1"/>
          <p:nvPr>
            <p:ph idx="1" type="body"/>
          </p:nvPr>
        </p:nvSpPr>
        <p:spPr>
          <a:xfrm>
            <a:off x="1011300" y="1852163"/>
            <a:ext cx="6549900" cy="17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88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rPr b="0" i="0" lang="it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È </a:t>
            </a:r>
            <a:r>
              <a:rPr b="1" lang="it" sz="1700">
                <a:latin typeface="Calibri"/>
                <a:ea typeface="Calibri"/>
                <a:cs typeface="Calibri"/>
                <a:sym typeface="Calibri"/>
              </a:rPr>
              <a:t>importante tenere presente </a:t>
            </a:r>
            <a:r>
              <a:rPr b="0" i="0" lang="it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che il Lean Canvas non è un progetto per tutta la vita dell'azienda. Al contrario, si tratta di un metodo che consente la sperimentazione. Voi e il vostro team potrete testare diverse combinazioni fino a scoprire qual è il modello di business ideale per la vostra impresa. </a:t>
            </a:r>
            <a:r>
              <a:rPr b="1" i="1" lang="it" sz="1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Non dimenticate mai: è sempre meglio investire un po' di tempo nella pianificazione e nella sperimentazione, piuttosto che costruire un prodotto che nessuno vuole.</a:t>
            </a:r>
            <a:endParaRPr b="0" i="0" sz="17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2"/>
          <p:cNvSpPr/>
          <p:nvPr/>
        </p:nvSpPr>
        <p:spPr>
          <a:xfrm>
            <a:off x="3536343" y="0"/>
            <a:ext cx="5607658" cy="5143500"/>
          </a:xfrm>
          <a:custGeom>
            <a:rect b="b" l="l" r="r" t="t"/>
            <a:pathLst>
              <a:path extrusionOk="0" h="6858000" w="7476877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rgbClr val="7F7F7F">
              <a:alpha val="14510"/>
            </a:srgbClr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4" name="Google Shape;154;p22"/>
          <p:cNvGrpSpPr/>
          <p:nvPr/>
        </p:nvGrpSpPr>
        <p:grpSpPr>
          <a:xfrm>
            <a:off x="331470" y="420942"/>
            <a:ext cx="846286" cy="635404"/>
            <a:chOff x="7393391" y="1075612"/>
            <a:chExt cx="1128381" cy="847205"/>
          </a:xfrm>
        </p:grpSpPr>
        <p:sp>
          <p:nvSpPr>
            <p:cNvPr id="155" name="Google Shape;155;p22"/>
            <p:cNvSpPr/>
            <p:nvPr/>
          </p:nvSpPr>
          <p:spPr>
            <a:xfrm>
              <a:off x="7393391" y="1327438"/>
              <a:ext cx="675351" cy="595380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22"/>
            <p:cNvSpPr/>
            <p:nvPr/>
          </p:nvSpPr>
          <p:spPr>
            <a:xfrm>
              <a:off x="7971281" y="1075612"/>
              <a:ext cx="550491" cy="485307"/>
            </a:xfrm>
            <a:custGeom>
              <a:rect b="b" l="l" r="r" t="t"/>
              <a:pathLst>
                <a:path extrusionOk="0" h="692" w="785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Logotipo&#10;&#10;Descripción generada automáticamente" id="157" name="Google Shape;15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51983" y="4518514"/>
            <a:ext cx="1022094" cy="360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