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</p:sldIdLst>
  <p:sldSz cy="5143500" cx="9144000"/>
  <p:notesSz cx="6858000" cy="9144000"/>
  <p:embeddedFontLst>
    <p:embeddedFont>
      <p:font typeface="Quicksand"/>
      <p:regular r:id="rId19"/>
      <p:bold r:id="rId20"/>
    </p:embeddedFont>
    <p:embeddedFont>
      <p:font typeface="Open Sans"/>
      <p:regular r:id="rId21"/>
      <p:bold r:id="rId22"/>
      <p:italic r:id="rId23"/>
      <p:boldItalic r:id="rId2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2B4C76A8-02AB-453E-9A20-74039E0B4DEA}">
  <a:tblStyle styleId="{2B4C76A8-02AB-453E-9A20-74039E0B4DEA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 b="off" i="off"/>
      <a:tcStyle>
        <a:fill>
          <a:solidFill>
            <a:schemeClr val="dk1">
              <a:alpha val="20000"/>
            </a:schemeClr>
          </a:solidFill>
        </a:fill>
      </a:tcStyle>
    </a:band1H>
    <a:band2H>
      <a:tcTxStyle b="off" i="off"/>
    </a:band2H>
    <a:band1V>
      <a:tcTxStyle b="off" i="off"/>
      <a:tcStyle>
        <a:fill>
          <a:solidFill>
            <a:schemeClr val="dk1">
              <a:alpha val="20000"/>
            </a:schemeClr>
          </a:solidFill>
        </a:fill>
      </a:tcStyle>
    </a:band1V>
    <a:band2V>
      <a:tcTxStyle b="off" i="off"/>
    </a:band2V>
    <a:lastCol>
      <a:tcTxStyle b="on" i="off"/>
    </a:lastCol>
    <a:firstCol>
      <a:tcTxStyle b="on" i="off"/>
    </a:firstCol>
    <a:lastRow>
      <a:tcTxStyle b="on" i="off"/>
      <a:tcStyle>
        <a:tcBdr>
          <a:top>
            <a:ln cap="flat" cmpd="sng" w="508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rgbClr val="FFFFFF">
              <a:alpha val="0"/>
            </a:srgbClr>
          </a:solidFill>
        </a:fill>
      </a:tcStyle>
    </a:lastRow>
    <a:seCell>
      <a:tcTxStyle b="off" i="off"/>
    </a:seCell>
    <a:swCell>
      <a:tcTxStyle b="off" i="off"/>
    </a:swCell>
    <a:firstRow>
      <a:tcTxStyle b="on" i="off"/>
      <a:tcStyle>
        <a:tcBdr>
          <a:bottom>
            <a:ln cap="flat" cmpd="sng" w="254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rgbClr val="FFFFFF">
              <a:alpha val="0"/>
            </a:srgbClr>
          </a:solidFill>
        </a:fill>
      </a:tcStyle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Quicksand-bold.fntdata"/><Relationship Id="rId11" Type="http://schemas.openxmlformats.org/officeDocument/2006/relationships/slide" Target="slides/slide5.xml"/><Relationship Id="rId22" Type="http://schemas.openxmlformats.org/officeDocument/2006/relationships/font" Target="fonts/OpenSans-bold.fntdata"/><Relationship Id="rId10" Type="http://schemas.openxmlformats.org/officeDocument/2006/relationships/slide" Target="slides/slide4.xml"/><Relationship Id="rId21" Type="http://schemas.openxmlformats.org/officeDocument/2006/relationships/font" Target="fonts/OpenSans-regular.fntdata"/><Relationship Id="rId13" Type="http://schemas.openxmlformats.org/officeDocument/2006/relationships/slide" Target="slides/slide7.xml"/><Relationship Id="rId24" Type="http://schemas.openxmlformats.org/officeDocument/2006/relationships/font" Target="fonts/OpenSans-boldItalic.fntdata"/><Relationship Id="rId12" Type="http://schemas.openxmlformats.org/officeDocument/2006/relationships/slide" Target="slides/slide6.xml"/><Relationship Id="rId23" Type="http://schemas.openxmlformats.org/officeDocument/2006/relationships/font" Target="fonts/OpenSans-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1.xml"/><Relationship Id="rId19" Type="http://schemas.openxmlformats.org/officeDocument/2006/relationships/font" Target="fonts/Quicksand-regular.fntdata"/><Relationship Id="rId6" Type="http://schemas.openxmlformats.org/officeDocument/2006/relationships/notesMaster" Target="notesMasters/notesMaster1.xml"/><Relationship Id="rId18" Type="http://schemas.openxmlformats.org/officeDocument/2006/relationships/slide" Target="slides/slide12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81b86e866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58" name="Google Shape;58;g181b86e8667_0_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181b86e8667_0_9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7" name="Google Shape;157;g181b86e8667_0_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181b86e8667_0_10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8" name="Google Shape;168;g181b86e8667_0_1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181b86e8667_0_1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88" name="Google Shape;188;g181b86e8667_0_11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181b86e8667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71" name="Google Shape;71;g181b86e8667_0_1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181b86e8667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1" name="Google Shape;81;g181b86e8667_0_2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181b86e8667_0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93" name="Google Shape;93;g181b86e8667_0_3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181b86e8667_0_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4" name="Google Shape;104;g181b86e8667_0_4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181b86e8667_0_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15" name="Google Shape;115;g181b86e8667_0_5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181b86e8667_0_6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7" name="Google Shape;127;g181b86e8667_0_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181b86e8667_0_7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7" name="Google Shape;137;g181b86e8667_0_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181b86e8667_0_8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7" name="Google Shape;147;g181b86e8667_0_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53" name="Google Shape;53;p13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/>
        </p:txBody>
      </p:sp>
      <p:sp>
        <p:nvSpPr>
          <p:cNvPr id="54" name="Google Shape;54;p13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/>
        </p:txBody>
      </p:sp>
      <p:sp>
        <p:nvSpPr>
          <p:cNvPr id="55" name="Google Shape;55;p13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2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www.salesforce.com/eu/" TargetMode="External"/><Relationship Id="rId4" Type="http://schemas.openxmlformats.org/officeDocument/2006/relationships/hyperlink" Target="https://www.strava.com/" TargetMode="External"/><Relationship Id="rId5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www.uber.com/" TargetMode="External"/><Relationship Id="rId4" Type="http://schemas.openxmlformats.org/officeDocument/2006/relationships/image" Target="../media/image2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" name="Google Shape;61;p14"/>
          <p:cNvSpPr/>
          <p:nvPr/>
        </p:nvSpPr>
        <p:spPr>
          <a:xfrm>
            <a:off x="0" y="0"/>
            <a:ext cx="7061374" cy="5143500"/>
          </a:xfrm>
          <a:custGeom>
            <a:rect b="b" l="l" r="r" t="t"/>
            <a:pathLst>
              <a:path extrusionOk="0" h="6858000" w="9415165">
                <a:moveTo>
                  <a:pt x="0" y="5940102"/>
                </a:moveTo>
                <a:lnTo>
                  <a:pt x="201903" y="5940608"/>
                </a:lnTo>
                <a:cubicBezTo>
                  <a:pt x="552894" y="5941488"/>
                  <a:pt x="968883" y="5942531"/>
                  <a:pt x="1461907" y="5943766"/>
                </a:cubicBezTo>
                <a:cubicBezTo>
                  <a:pt x="1662934" y="5938113"/>
                  <a:pt x="1852841" y="6049291"/>
                  <a:pt x="1951874" y="6220822"/>
                </a:cubicBezTo>
                <a:cubicBezTo>
                  <a:pt x="1951874" y="6220822"/>
                  <a:pt x="1951874" y="6220822"/>
                  <a:pt x="2282833" y="6794059"/>
                </a:cubicBezTo>
                <a:lnTo>
                  <a:pt x="2319750" y="6858000"/>
                </a:lnTo>
                <a:lnTo>
                  <a:pt x="0" y="6858000"/>
                </a:lnTo>
                <a:close/>
                <a:moveTo>
                  <a:pt x="751947" y="3830686"/>
                </a:moveTo>
                <a:cubicBezTo>
                  <a:pt x="751947" y="3830686"/>
                  <a:pt x="751947" y="3830686"/>
                  <a:pt x="1719258" y="3833112"/>
                </a:cubicBezTo>
                <a:cubicBezTo>
                  <a:pt x="1780885" y="3831380"/>
                  <a:pt x="1839102" y="3865462"/>
                  <a:pt x="1869462" y="3918046"/>
                </a:cubicBezTo>
                <a:cubicBezTo>
                  <a:pt x="1869462" y="3918046"/>
                  <a:pt x="1869462" y="3918046"/>
                  <a:pt x="2354170" y="4757586"/>
                </a:cubicBezTo>
                <a:cubicBezTo>
                  <a:pt x="2385577" y="4811983"/>
                  <a:pt x="2384937" y="4877630"/>
                  <a:pt x="2353672" y="4931947"/>
                </a:cubicBezTo>
                <a:cubicBezTo>
                  <a:pt x="2353672" y="4931947"/>
                  <a:pt x="2353672" y="4931947"/>
                  <a:pt x="1871068" y="5769061"/>
                </a:cubicBezTo>
                <a:cubicBezTo>
                  <a:pt x="1841608" y="5822336"/>
                  <a:pt x="1783799" y="5855711"/>
                  <a:pt x="1722931" y="5854589"/>
                </a:cubicBezTo>
                <a:cubicBezTo>
                  <a:pt x="1722931" y="5854589"/>
                  <a:pt x="1722931" y="5854589"/>
                  <a:pt x="756668" y="5853977"/>
                </a:cubicBezTo>
                <a:cubicBezTo>
                  <a:pt x="693994" y="5853896"/>
                  <a:pt x="636823" y="5821628"/>
                  <a:pt x="605416" y="5767228"/>
                </a:cubicBezTo>
                <a:cubicBezTo>
                  <a:pt x="605416" y="5767228"/>
                  <a:pt x="605416" y="5767228"/>
                  <a:pt x="120708" y="4927690"/>
                </a:cubicBezTo>
                <a:cubicBezTo>
                  <a:pt x="90348" y="4875106"/>
                  <a:pt x="89942" y="4807646"/>
                  <a:pt x="122255" y="4755141"/>
                </a:cubicBezTo>
                <a:cubicBezTo>
                  <a:pt x="122255" y="4755141"/>
                  <a:pt x="122255" y="4755141"/>
                  <a:pt x="603810" y="3916214"/>
                </a:cubicBezTo>
                <a:cubicBezTo>
                  <a:pt x="633271" y="3862939"/>
                  <a:pt x="691080" y="3829563"/>
                  <a:pt x="751947" y="3830686"/>
                </a:cubicBezTo>
                <a:close/>
                <a:moveTo>
                  <a:pt x="2140871" y="3416093"/>
                </a:moveTo>
                <a:cubicBezTo>
                  <a:pt x="2140871" y="3416093"/>
                  <a:pt x="2140871" y="3416093"/>
                  <a:pt x="2485012" y="3416957"/>
                </a:cubicBezTo>
                <a:cubicBezTo>
                  <a:pt x="2506938" y="3416340"/>
                  <a:pt x="2527650" y="3428466"/>
                  <a:pt x="2538451" y="3447174"/>
                </a:cubicBezTo>
                <a:cubicBezTo>
                  <a:pt x="2538451" y="3447174"/>
                  <a:pt x="2538451" y="3447174"/>
                  <a:pt x="2710898" y="3745860"/>
                </a:cubicBezTo>
                <a:cubicBezTo>
                  <a:pt x="2722072" y="3765213"/>
                  <a:pt x="2721844" y="3788568"/>
                  <a:pt x="2710720" y="3807893"/>
                </a:cubicBezTo>
                <a:cubicBezTo>
                  <a:pt x="2710720" y="3807893"/>
                  <a:pt x="2710720" y="3807893"/>
                  <a:pt x="2539024" y="4105714"/>
                </a:cubicBezTo>
                <a:cubicBezTo>
                  <a:pt x="2528542" y="4124669"/>
                  <a:pt x="2507974" y="4136543"/>
                  <a:pt x="2486319" y="4136144"/>
                </a:cubicBezTo>
                <a:cubicBezTo>
                  <a:pt x="2486319" y="4136144"/>
                  <a:pt x="2486319" y="4136144"/>
                  <a:pt x="2142549" y="4135926"/>
                </a:cubicBezTo>
                <a:cubicBezTo>
                  <a:pt x="2120252" y="4135898"/>
                  <a:pt x="2099911" y="4124417"/>
                  <a:pt x="2088738" y="4105063"/>
                </a:cubicBezTo>
                <a:cubicBezTo>
                  <a:pt x="2088738" y="4105063"/>
                  <a:pt x="2088738" y="4105063"/>
                  <a:pt x="1916292" y="3806378"/>
                </a:cubicBezTo>
                <a:cubicBezTo>
                  <a:pt x="1905490" y="3787669"/>
                  <a:pt x="1905346" y="3763670"/>
                  <a:pt x="1916843" y="3744990"/>
                </a:cubicBezTo>
                <a:cubicBezTo>
                  <a:pt x="1916843" y="3744990"/>
                  <a:pt x="1916843" y="3744990"/>
                  <a:pt x="2088166" y="3446523"/>
                </a:cubicBezTo>
                <a:cubicBezTo>
                  <a:pt x="2098648" y="3427568"/>
                  <a:pt x="2119216" y="3415695"/>
                  <a:pt x="2140871" y="3416093"/>
                </a:cubicBezTo>
                <a:close/>
                <a:moveTo>
                  <a:pt x="2309207" y="2943824"/>
                </a:moveTo>
                <a:cubicBezTo>
                  <a:pt x="2309207" y="2943824"/>
                  <a:pt x="2309207" y="2943824"/>
                  <a:pt x="2490927" y="2944279"/>
                </a:cubicBezTo>
                <a:cubicBezTo>
                  <a:pt x="2502505" y="2943955"/>
                  <a:pt x="2513441" y="2950357"/>
                  <a:pt x="2519144" y="2960236"/>
                </a:cubicBezTo>
                <a:cubicBezTo>
                  <a:pt x="2519144" y="2960236"/>
                  <a:pt x="2519144" y="2960236"/>
                  <a:pt x="2610202" y="3117952"/>
                </a:cubicBezTo>
                <a:cubicBezTo>
                  <a:pt x="2616102" y="3128172"/>
                  <a:pt x="2615982" y="3140504"/>
                  <a:pt x="2610107" y="3150708"/>
                </a:cubicBezTo>
                <a:cubicBezTo>
                  <a:pt x="2610107" y="3150708"/>
                  <a:pt x="2610107" y="3150708"/>
                  <a:pt x="2519446" y="3307968"/>
                </a:cubicBezTo>
                <a:cubicBezTo>
                  <a:pt x="2513912" y="3317976"/>
                  <a:pt x="2503051" y="3324246"/>
                  <a:pt x="2491617" y="3324035"/>
                </a:cubicBezTo>
                <a:cubicBezTo>
                  <a:pt x="2491617" y="3324035"/>
                  <a:pt x="2491617" y="3324035"/>
                  <a:pt x="2310094" y="3323920"/>
                </a:cubicBezTo>
                <a:cubicBezTo>
                  <a:pt x="2298321" y="3323905"/>
                  <a:pt x="2287579" y="3317843"/>
                  <a:pt x="2281679" y="3307623"/>
                </a:cubicBezTo>
                <a:cubicBezTo>
                  <a:pt x="2281679" y="3307623"/>
                  <a:pt x="2281679" y="3307623"/>
                  <a:pt x="2190623" y="3149908"/>
                </a:cubicBezTo>
                <a:cubicBezTo>
                  <a:pt x="2184919" y="3140029"/>
                  <a:pt x="2184843" y="3127357"/>
                  <a:pt x="2190913" y="3117492"/>
                </a:cubicBezTo>
                <a:cubicBezTo>
                  <a:pt x="2190913" y="3117492"/>
                  <a:pt x="2190913" y="3117492"/>
                  <a:pt x="2281378" y="2959891"/>
                </a:cubicBezTo>
                <a:cubicBezTo>
                  <a:pt x="2286913" y="2949884"/>
                  <a:pt x="2297773" y="2943613"/>
                  <a:pt x="2309207" y="2943824"/>
                </a:cubicBezTo>
                <a:close/>
                <a:moveTo>
                  <a:pt x="4112874" y="2635904"/>
                </a:moveTo>
                <a:cubicBezTo>
                  <a:pt x="4112874" y="2635904"/>
                  <a:pt x="4112874" y="2635904"/>
                  <a:pt x="7268230" y="2643815"/>
                </a:cubicBezTo>
                <a:cubicBezTo>
                  <a:pt x="7469258" y="2638162"/>
                  <a:pt x="7659163" y="2749340"/>
                  <a:pt x="7758196" y="2920870"/>
                </a:cubicBezTo>
                <a:cubicBezTo>
                  <a:pt x="7758196" y="2920870"/>
                  <a:pt x="7758196" y="2920870"/>
                  <a:pt x="9339309" y="5659439"/>
                </a:cubicBezTo>
                <a:cubicBezTo>
                  <a:pt x="9441758" y="5836884"/>
                  <a:pt x="9439672" y="6051021"/>
                  <a:pt x="9337678" y="6228205"/>
                </a:cubicBezTo>
                <a:cubicBezTo>
                  <a:pt x="9337678" y="6228205"/>
                  <a:pt x="9337678" y="6228205"/>
                  <a:pt x="9008157" y="6799787"/>
                </a:cubicBezTo>
                <a:lnTo>
                  <a:pt x="8974598" y="6858000"/>
                </a:lnTo>
                <a:lnTo>
                  <a:pt x="2425403" y="6858000"/>
                </a:lnTo>
                <a:lnTo>
                  <a:pt x="2332089" y="6696379"/>
                </a:lnTo>
                <a:cubicBezTo>
                  <a:pt x="2245236" y="6545945"/>
                  <a:pt x="2152593" y="6385482"/>
                  <a:pt x="2053773" y="6214321"/>
                </a:cubicBezTo>
                <a:cubicBezTo>
                  <a:pt x="1954740" y="6042790"/>
                  <a:pt x="1953410" y="5822737"/>
                  <a:pt x="2058819" y="5651469"/>
                </a:cubicBezTo>
                <a:cubicBezTo>
                  <a:pt x="2058819" y="5651469"/>
                  <a:pt x="2058819" y="5651469"/>
                  <a:pt x="3629647" y="2914896"/>
                </a:cubicBezTo>
                <a:cubicBezTo>
                  <a:pt x="3725749" y="2741114"/>
                  <a:pt x="3914325" y="2632240"/>
                  <a:pt x="4112874" y="2635904"/>
                </a:cubicBezTo>
                <a:close/>
                <a:moveTo>
                  <a:pt x="688133" y="2474638"/>
                </a:moveTo>
                <a:cubicBezTo>
                  <a:pt x="688133" y="2474638"/>
                  <a:pt x="688133" y="2474638"/>
                  <a:pt x="1287544" y="2476142"/>
                </a:cubicBezTo>
                <a:cubicBezTo>
                  <a:pt x="1325733" y="2475067"/>
                  <a:pt x="1361809" y="2496187"/>
                  <a:pt x="1380621" y="2528772"/>
                </a:cubicBezTo>
                <a:cubicBezTo>
                  <a:pt x="1380621" y="2528772"/>
                  <a:pt x="1380621" y="2528772"/>
                  <a:pt x="1680979" y="3049008"/>
                </a:cubicBezTo>
                <a:cubicBezTo>
                  <a:pt x="1700441" y="3082716"/>
                  <a:pt x="1700045" y="3123395"/>
                  <a:pt x="1680670" y="3157054"/>
                </a:cubicBezTo>
                <a:cubicBezTo>
                  <a:pt x="1680670" y="3157054"/>
                  <a:pt x="1680670" y="3157054"/>
                  <a:pt x="1381617" y="3675787"/>
                </a:cubicBezTo>
                <a:cubicBezTo>
                  <a:pt x="1363361" y="3708799"/>
                  <a:pt x="1327537" y="3729482"/>
                  <a:pt x="1289821" y="3728785"/>
                </a:cubicBezTo>
                <a:cubicBezTo>
                  <a:pt x="1289821" y="3728785"/>
                  <a:pt x="1289821" y="3728785"/>
                  <a:pt x="691058" y="3728407"/>
                </a:cubicBezTo>
                <a:cubicBezTo>
                  <a:pt x="652221" y="3728357"/>
                  <a:pt x="616793" y="3708360"/>
                  <a:pt x="597332" y="3674651"/>
                </a:cubicBezTo>
                <a:cubicBezTo>
                  <a:pt x="597332" y="3674651"/>
                  <a:pt x="597332" y="3674651"/>
                  <a:pt x="296974" y="3154416"/>
                </a:cubicBezTo>
                <a:cubicBezTo>
                  <a:pt x="278161" y="3121831"/>
                  <a:pt x="277908" y="3080029"/>
                  <a:pt x="297933" y="3047494"/>
                </a:cubicBezTo>
                <a:cubicBezTo>
                  <a:pt x="297933" y="3047494"/>
                  <a:pt x="297933" y="3047494"/>
                  <a:pt x="596337" y="2527637"/>
                </a:cubicBezTo>
                <a:cubicBezTo>
                  <a:pt x="614593" y="2494625"/>
                  <a:pt x="650416" y="2473943"/>
                  <a:pt x="688133" y="2474638"/>
                </a:cubicBezTo>
                <a:close/>
                <a:moveTo>
                  <a:pt x="2732571" y="2020011"/>
                </a:moveTo>
                <a:cubicBezTo>
                  <a:pt x="2732571" y="2020011"/>
                  <a:pt x="2732571" y="2020011"/>
                  <a:pt x="3236024" y="2021272"/>
                </a:cubicBezTo>
                <a:cubicBezTo>
                  <a:pt x="3268098" y="2020370"/>
                  <a:pt x="3298399" y="2038110"/>
                  <a:pt x="3314200" y="2065479"/>
                </a:cubicBezTo>
                <a:cubicBezTo>
                  <a:pt x="3314200" y="2065479"/>
                  <a:pt x="3314200" y="2065479"/>
                  <a:pt x="3566473" y="2502430"/>
                </a:cubicBezTo>
                <a:cubicBezTo>
                  <a:pt x="3582820" y="2530741"/>
                  <a:pt x="3582487" y="2564907"/>
                  <a:pt x="3566214" y="2593179"/>
                </a:cubicBezTo>
                <a:cubicBezTo>
                  <a:pt x="3566214" y="2593179"/>
                  <a:pt x="3566214" y="2593179"/>
                  <a:pt x="3315036" y="3028868"/>
                </a:cubicBezTo>
                <a:cubicBezTo>
                  <a:pt x="3299702" y="3056596"/>
                  <a:pt x="3269615" y="3073966"/>
                  <a:pt x="3237935" y="3073382"/>
                </a:cubicBezTo>
                <a:cubicBezTo>
                  <a:pt x="3237935" y="3073382"/>
                  <a:pt x="3237935" y="3073382"/>
                  <a:pt x="2735028" y="3073064"/>
                </a:cubicBezTo>
                <a:cubicBezTo>
                  <a:pt x="2702409" y="3073021"/>
                  <a:pt x="2672652" y="3056226"/>
                  <a:pt x="2656307" y="3027915"/>
                </a:cubicBezTo>
                <a:cubicBezTo>
                  <a:pt x="2656307" y="3027915"/>
                  <a:pt x="2656307" y="3027915"/>
                  <a:pt x="2404033" y="2590963"/>
                </a:cubicBezTo>
                <a:cubicBezTo>
                  <a:pt x="2388231" y="2563595"/>
                  <a:pt x="2388020" y="2528484"/>
                  <a:pt x="2404839" y="2501157"/>
                </a:cubicBezTo>
                <a:cubicBezTo>
                  <a:pt x="2404839" y="2501157"/>
                  <a:pt x="2404839" y="2501157"/>
                  <a:pt x="2655471" y="2064525"/>
                </a:cubicBezTo>
                <a:cubicBezTo>
                  <a:pt x="2670804" y="2036797"/>
                  <a:pt x="2700892" y="2019426"/>
                  <a:pt x="2732571" y="2020011"/>
                </a:cubicBezTo>
                <a:close/>
                <a:moveTo>
                  <a:pt x="3662925" y="0"/>
                </a:moveTo>
                <a:lnTo>
                  <a:pt x="5336547" y="0"/>
                </a:lnTo>
                <a:lnTo>
                  <a:pt x="5342959" y="11106"/>
                </a:lnTo>
                <a:cubicBezTo>
                  <a:pt x="5372852" y="62881"/>
                  <a:pt x="5492421" y="269982"/>
                  <a:pt x="5970700" y="1098387"/>
                </a:cubicBezTo>
                <a:cubicBezTo>
                  <a:pt x="6012021" y="1169956"/>
                  <a:pt x="6011183" y="1256322"/>
                  <a:pt x="5970044" y="1327785"/>
                </a:cubicBezTo>
                <a:cubicBezTo>
                  <a:pt x="5970044" y="1327785"/>
                  <a:pt x="5970044" y="1327785"/>
                  <a:pt x="5335110" y="2429135"/>
                </a:cubicBezTo>
                <a:cubicBezTo>
                  <a:pt x="5296350" y="2499226"/>
                  <a:pt x="5220291" y="2543137"/>
                  <a:pt x="5140211" y="2541659"/>
                </a:cubicBezTo>
                <a:cubicBezTo>
                  <a:pt x="5140211" y="2541659"/>
                  <a:pt x="5140211" y="2541659"/>
                  <a:pt x="3868947" y="2540855"/>
                </a:cubicBezTo>
                <a:cubicBezTo>
                  <a:pt x="3786490" y="2540750"/>
                  <a:pt x="3711273" y="2498294"/>
                  <a:pt x="3669952" y="2426726"/>
                </a:cubicBezTo>
                <a:cubicBezTo>
                  <a:pt x="3669952" y="2426726"/>
                  <a:pt x="3669952" y="2426726"/>
                  <a:pt x="3032246" y="1322186"/>
                </a:cubicBezTo>
                <a:cubicBezTo>
                  <a:pt x="2992303" y="1253003"/>
                  <a:pt x="2991768" y="1164250"/>
                  <a:pt x="3034282" y="1095172"/>
                </a:cubicBezTo>
                <a:cubicBezTo>
                  <a:pt x="3034282" y="1095172"/>
                  <a:pt x="3034282" y="1095172"/>
                  <a:pt x="3556318" y="185723"/>
                </a:cubicBez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62" name="Google Shape;62;p14"/>
          <p:cNvGrpSpPr/>
          <p:nvPr/>
        </p:nvGrpSpPr>
        <p:grpSpPr>
          <a:xfrm>
            <a:off x="4641319" y="897946"/>
            <a:ext cx="4185751" cy="3209066"/>
            <a:chOff x="6169039" y="142050"/>
            <a:chExt cx="5581001" cy="4278755"/>
          </a:xfrm>
        </p:grpSpPr>
        <p:sp>
          <p:nvSpPr>
            <p:cNvPr id="63" name="Google Shape;63;p14"/>
            <p:cNvSpPr/>
            <p:nvPr/>
          </p:nvSpPr>
          <p:spPr>
            <a:xfrm rot="-5400000">
              <a:off x="6820162" y="-509073"/>
              <a:ext cx="4278755" cy="5581001"/>
            </a:xfrm>
            <a:custGeom>
              <a:rect b="b" l="l" r="r" t="t"/>
              <a:pathLst>
                <a:path extrusionOk="0" h="5581001" w="4278755">
                  <a:moveTo>
                    <a:pt x="4278755" y="309054"/>
                  </a:moveTo>
                  <a:lnTo>
                    <a:pt x="4278755" y="1005863"/>
                  </a:lnTo>
                  <a:lnTo>
                    <a:pt x="4278755" y="4575137"/>
                  </a:lnTo>
                  <a:lnTo>
                    <a:pt x="4278755" y="5271947"/>
                  </a:lnTo>
                  <a:lnTo>
                    <a:pt x="3969701" y="5581001"/>
                  </a:lnTo>
                  <a:lnTo>
                    <a:pt x="309054" y="5581001"/>
                  </a:lnTo>
                  <a:lnTo>
                    <a:pt x="0" y="5271946"/>
                  </a:lnTo>
                  <a:lnTo>
                    <a:pt x="0" y="4575136"/>
                  </a:lnTo>
                  <a:lnTo>
                    <a:pt x="0" y="1005863"/>
                  </a:lnTo>
                  <a:lnTo>
                    <a:pt x="0" y="309054"/>
                  </a:lnTo>
                  <a:lnTo>
                    <a:pt x="309054" y="0"/>
                  </a:lnTo>
                  <a:lnTo>
                    <a:pt x="3969701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4" name="Google Shape;64;p14"/>
            <p:cNvSpPr/>
            <p:nvPr/>
          </p:nvSpPr>
          <p:spPr>
            <a:xfrm rot="-5400000">
              <a:off x="6900550" y="-427109"/>
              <a:ext cx="4118302" cy="5413571"/>
            </a:xfrm>
            <a:custGeom>
              <a:rect b="b" l="l" r="r" t="t"/>
              <a:pathLst>
                <a:path extrusionOk="0" h="5581001" w="4278755">
                  <a:moveTo>
                    <a:pt x="4278755" y="309054"/>
                  </a:moveTo>
                  <a:lnTo>
                    <a:pt x="4278755" y="1005863"/>
                  </a:lnTo>
                  <a:lnTo>
                    <a:pt x="4278755" y="4575137"/>
                  </a:lnTo>
                  <a:lnTo>
                    <a:pt x="4278755" y="5271947"/>
                  </a:lnTo>
                  <a:lnTo>
                    <a:pt x="3969701" y="5581001"/>
                  </a:lnTo>
                  <a:lnTo>
                    <a:pt x="309054" y="5581001"/>
                  </a:lnTo>
                  <a:lnTo>
                    <a:pt x="0" y="5271946"/>
                  </a:lnTo>
                  <a:lnTo>
                    <a:pt x="0" y="4575136"/>
                  </a:lnTo>
                  <a:lnTo>
                    <a:pt x="0" y="1005863"/>
                  </a:lnTo>
                  <a:lnTo>
                    <a:pt x="0" y="309054"/>
                  </a:lnTo>
                  <a:lnTo>
                    <a:pt x="309054" y="0"/>
                  </a:lnTo>
                  <a:lnTo>
                    <a:pt x="3969701" y="0"/>
                  </a:lnTo>
                  <a:close/>
                </a:path>
              </a:pathLst>
            </a:custGeom>
            <a:noFill/>
            <a:ln cap="flat" cmpd="sng" w="1905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65" name="Google Shape;65;p14"/>
          <p:cNvSpPr txBox="1"/>
          <p:nvPr>
            <p:ph type="title"/>
          </p:nvPr>
        </p:nvSpPr>
        <p:spPr>
          <a:xfrm>
            <a:off x="4941845" y="1622011"/>
            <a:ext cx="3584700" cy="2116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3125"/>
              <a:buFont typeface="Calibri"/>
              <a:buNone/>
            </a:pPr>
            <a:r>
              <a:t/>
            </a:r>
            <a:endParaRPr b="1" sz="3200">
              <a:solidFill>
                <a:schemeClr val="lt1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10000"/>
              <a:buNone/>
            </a:pPr>
            <a:r>
              <a:rPr b="1" lang="it" sz="3000">
                <a:solidFill>
                  <a:schemeClr val="lt1"/>
                </a:solidFill>
              </a:rPr>
              <a:t>Masterclass Repository delle lezioni apprese </a:t>
            </a:r>
            <a:br>
              <a:rPr b="1" lang="it" sz="3300">
                <a:solidFill>
                  <a:schemeClr val="lt1"/>
                </a:solidFill>
              </a:rPr>
            </a:br>
            <a:br>
              <a:rPr b="1" lang="it" sz="3300">
                <a:solidFill>
                  <a:schemeClr val="lt1"/>
                </a:solidFill>
              </a:rPr>
            </a:br>
            <a:r>
              <a:rPr b="1" lang="it" sz="3000">
                <a:solidFill>
                  <a:srgbClr val="FF0000"/>
                </a:solidFill>
              </a:rPr>
              <a:t>Business Model Canvas</a:t>
            </a:r>
            <a:br>
              <a:rPr b="1" lang="it" sz="3000">
                <a:solidFill>
                  <a:srgbClr val="FF0000"/>
                </a:solidFill>
              </a:rPr>
            </a:br>
            <a:br>
              <a:rPr lang="it" sz="3000">
                <a:solidFill>
                  <a:schemeClr val="lt1"/>
                </a:solidFill>
              </a:rPr>
            </a:br>
            <a:endParaRPr b="1" sz="3000">
              <a:solidFill>
                <a:srgbClr val="FF0000"/>
              </a:solidFill>
            </a:endParaRPr>
          </a:p>
        </p:txBody>
      </p:sp>
      <p:pic>
        <p:nvPicPr>
          <p:cNvPr descr="Logotipo&#10;&#10;Descripción generada automáticamente" id="66" name="Google Shape;66;p14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579379"/>
            <a:ext cx="2215200" cy="780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nterfaz de usuario gráfica, Texto&#10;&#10;Descripción generada automáticamente" id="67" name="Google Shape;67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428841" y="176488"/>
            <a:ext cx="1398234" cy="379270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Google Shape;68;p14"/>
          <p:cNvSpPr txBox="1"/>
          <p:nvPr/>
        </p:nvSpPr>
        <p:spPr>
          <a:xfrm>
            <a:off x="1756060" y="4449201"/>
            <a:ext cx="4894200" cy="611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just">
              <a:lnSpc>
                <a:spcPct val="9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it" sz="900" u="none" cap="none" strike="noStrik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Questo progetto è stato finanziato con il sostegno della Commissione europea. L'autore è il solo responsabile di questa comunicazione e la Commissione declina ogni responsabilità sull'uso che potrà essere fatto delle informazioni in essa contenute. Numero di presentazione: 2021-1-ES02-KA220-YOU-000028609</a:t>
            </a:r>
            <a:endParaRPr b="0" i="0" sz="9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3"/>
          <p:cNvSpPr txBox="1"/>
          <p:nvPr>
            <p:ph type="title"/>
          </p:nvPr>
        </p:nvSpPr>
        <p:spPr>
          <a:xfrm>
            <a:off x="1177755" y="772163"/>
            <a:ext cx="77202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b="1" lang="it" sz="2100"/>
              <a:t>Conclusione </a:t>
            </a:r>
            <a:endParaRPr sz="2100"/>
          </a:p>
        </p:txBody>
      </p:sp>
      <p:sp>
        <p:nvSpPr>
          <p:cNvPr id="160" name="Google Shape;160;p23"/>
          <p:cNvSpPr txBox="1"/>
          <p:nvPr>
            <p:ph idx="1" type="body"/>
          </p:nvPr>
        </p:nvSpPr>
        <p:spPr>
          <a:xfrm>
            <a:off x="1049167" y="1617565"/>
            <a:ext cx="7252800" cy="17118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889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r>
              <a:rPr b="0" i="0" lang="it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Vediamo come il Business Model Canvas può aiutare a scomporre un'azienda fino alla sua essenza. Il Business Model Canvas è suddiviso in 9 parti, o blocchi. Ogni blocco si concentra su un fattore diverso che una start up deve considerare. Il canvas aiuterà a mantenere i pensieri e le idee dell'imprenditore in ordine e concentrati. È importante ricordare che questi blocchi sono altamente interrelati e che se si modifica un'ipotesi in un blocco, è necessario rivedere gli altri blocchi e verificare eventuali ipotesi correlate che potrebbero essere modificate. Per riassumere, si può ricordare il seguente canovaccio come una mappa mentale per eseguire la propria analisi.</a:t>
            </a:r>
            <a:endParaRPr/>
          </a:p>
        </p:txBody>
      </p:sp>
      <p:sp>
        <p:nvSpPr>
          <p:cNvPr id="161" name="Google Shape;161;p23"/>
          <p:cNvSpPr/>
          <p:nvPr/>
        </p:nvSpPr>
        <p:spPr>
          <a:xfrm>
            <a:off x="3536343" y="0"/>
            <a:ext cx="5607658" cy="5143500"/>
          </a:xfrm>
          <a:custGeom>
            <a:rect b="b" l="l" r="r" t="t"/>
            <a:pathLst>
              <a:path extrusionOk="0" h="6858000" w="7476877">
                <a:moveTo>
                  <a:pt x="637332" y="4332728"/>
                </a:moveTo>
                <a:cubicBezTo>
                  <a:pt x="637332" y="4332728"/>
                  <a:pt x="637332" y="4332728"/>
                  <a:pt x="1576347" y="4332728"/>
                </a:cubicBezTo>
                <a:cubicBezTo>
                  <a:pt x="1635163" y="4332728"/>
                  <a:pt x="1691949" y="4365681"/>
                  <a:pt x="1720345" y="4419228"/>
                </a:cubicBezTo>
                <a:cubicBezTo>
                  <a:pt x="1720345" y="4419228"/>
                  <a:pt x="1720345" y="4419228"/>
                  <a:pt x="2190864" y="5245095"/>
                </a:cubicBezTo>
                <a:cubicBezTo>
                  <a:pt x="2221287" y="5296583"/>
                  <a:pt x="2221287" y="5362488"/>
                  <a:pt x="2190864" y="5413976"/>
                </a:cubicBezTo>
                <a:cubicBezTo>
                  <a:pt x="2190864" y="5413976"/>
                  <a:pt x="2190864" y="5413976"/>
                  <a:pt x="1720345" y="6239844"/>
                </a:cubicBezTo>
                <a:cubicBezTo>
                  <a:pt x="1691949" y="6293391"/>
                  <a:pt x="1635163" y="6326343"/>
                  <a:pt x="1576347" y="6326343"/>
                </a:cubicBezTo>
                <a:cubicBezTo>
                  <a:pt x="1576347" y="6326343"/>
                  <a:pt x="1576347" y="6326343"/>
                  <a:pt x="637332" y="6326343"/>
                </a:cubicBezTo>
                <a:cubicBezTo>
                  <a:pt x="576490" y="6326343"/>
                  <a:pt x="521732" y="6293391"/>
                  <a:pt x="491309" y="6239844"/>
                </a:cubicBezTo>
                <a:cubicBezTo>
                  <a:pt x="491309" y="6239844"/>
                  <a:pt x="491309" y="6239844"/>
                  <a:pt x="22817" y="5413976"/>
                </a:cubicBezTo>
                <a:cubicBezTo>
                  <a:pt x="-7605" y="5362488"/>
                  <a:pt x="-7605" y="5296583"/>
                  <a:pt x="22817" y="5245095"/>
                </a:cubicBezTo>
                <a:cubicBezTo>
                  <a:pt x="22817" y="5245095"/>
                  <a:pt x="22817" y="5245095"/>
                  <a:pt x="491309" y="4419228"/>
                </a:cubicBezTo>
                <a:cubicBezTo>
                  <a:pt x="521732" y="4365681"/>
                  <a:pt x="576490" y="4332728"/>
                  <a:pt x="637332" y="4332728"/>
                </a:cubicBezTo>
                <a:close/>
                <a:moveTo>
                  <a:pt x="3853980" y="0"/>
                </a:moveTo>
                <a:lnTo>
                  <a:pt x="5043644" y="0"/>
                </a:lnTo>
                <a:lnTo>
                  <a:pt x="5083740" y="70378"/>
                </a:lnTo>
                <a:cubicBezTo>
                  <a:pt x="5127533" y="147245"/>
                  <a:pt x="5174639" y="229925"/>
                  <a:pt x="5225307" y="318859"/>
                </a:cubicBezTo>
                <a:cubicBezTo>
                  <a:pt x="5271897" y="397715"/>
                  <a:pt x="5271897" y="498649"/>
                  <a:pt x="5225307" y="577503"/>
                </a:cubicBezTo>
                <a:cubicBezTo>
                  <a:pt x="5225307" y="577503"/>
                  <a:pt x="5225307" y="577503"/>
                  <a:pt x="4504695" y="1842337"/>
                </a:cubicBezTo>
                <a:cubicBezTo>
                  <a:pt x="4461209" y="1924345"/>
                  <a:pt x="4374239" y="1974811"/>
                  <a:pt x="4284162" y="1974811"/>
                </a:cubicBezTo>
                <a:cubicBezTo>
                  <a:pt x="4284162" y="1974811"/>
                  <a:pt x="4284162" y="1974811"/>
                  <a:pt x="2846045" y="1974811"/>
                </a:cubicBezTo>
                <a:cubicBezTo>
                  <a:pt x="2822750" y="1974811"/>
                  <a:pt x="2800035" y="1971656"/>
                  <a:pt x="2778342" y="1965645"/>
                </a:cubicBezTo>
                <a:lnTo>
                  <a:pt x="2731777" y="1945746"/>
                </a:lnTo>
                <a:lnTo>
                  <a:pt x="2760233" y="1895581"/>
                </a:lnTo>
                <a:cubicBezTo>
                  <a:pt x="3017539" y="1441999"/>
                  <a:pt x="3346890" y="861413"/>
                  <a:pt x="3768459" y="118263"/>
                </a:cubicBezTo>
                <a:cubicBezTo>
                  <a:pt x="3784101" y="90729"/>
                  <a:pt x="3801308" y="64519"/>
                  <a:pt x="3819932" y="39732"/>
                </a:cubicBezTo>
                <a:close/>
                <a:moveTo>
                  <a:pt x="1880237" y="0"/>
                </a:moveTo>
                <a:lnTo>
                  <a:pt x="2102124" y="0"/>
                </a:lnTo>
                <a:lnTo>
                  <a:pt x="2086946" y="26756"/>
                </a:lnTo>
                <a:cubicBezTo>
                  <a:pt x="1911773" y="335552"/>
                  <a:pt x="1911773" y="335552"/>
                  <a:pt x="1911773" y="335552"/>
                </a:cubicBezTo>
                <a:cubicBezTo>
                  <a:pt x="1865182" y="414408"/>
                  <a:pt x="1865182" y="515344"/>
                  <a:pt x="1911773" y="594199"/>
                </a:cubicBezTo>
                <a:cubicBezTo>
                  <a:pt x="2629280" y="1859030"/>
                  <a:pt x="2629280" y="1859030"/>
                  <a:pt x="2629280" y="1859030"/>
                </a:cubicBezTo>
                <a:cubicBezTo>
                  <a:pt x="2652576" y="1900035"/>
                  <a:pt x="2685189" y="1933154"/>
                  <a:pt x="2723627" y="1956020"/>
                </a:cubicBezTo>
                <a:lnTo>
                  <a:pt x="2734544" y="1960685"/>
                </a:lnTo>
                <a:lnTo>
                  <a:pt x="2676021" y="2063851"/>
                </a:lnTo>
                <a:lnTo>
                  <a:pt x="2632495" y="2140578"/>
                </a:lnTo>
                <a:lnTo>
                  <a:pt x="2677641" y="2159871"/>
                </a:lnTo>
                <a:cubicBezTo>
                  <a:pt x="2702113" y="2166652"/>
                  <a:pt x="2727732" y="2170210"/>
                  <a:pt x="2754009" y="2170210"/>
                </a:cubicBezTo>
                <a:cubicBezTo>
                  <a:pt x="4376198" y="2170210"/>
                  <a:pt x="4376198" y="2170210"/>
                  <a:pt x="4376198" y="2170210"/>
                </a:cubicBezTo>
                <a:cubicBezTo>
                  <a:pt x="4477805" y="2170210"/>
                  <a:pt x="4575904" y="2113286"/>
                  <a:pt x="4624956" y="2020780"/>
                </a:cubicBezTo>
                <a:cubicBezTo>
                  <a:pt x="5437803" y="594055"/>
                  <a:pt x="5437803" y="594055"/>
                  <a:pt x="5437803" y="594055"/>
                </a:cubicBezTo>
                <a:cubicBezTo>
                  <a:pt x="5490358" y="505109"/>
                  <a:pt x="5490358" y="391256"/>
                  <a:pt x="5437803" y="302307"/>
                </a:cubicBezTo>
                <a:cubicBezTo>
                  <a:pt x="5387000" y="213137"/>
                  <a:pt x="5339373" y="129540"/>
                  <a:pt x="5294722" y="51168"/>
                </a:cubicBezTo>
                <a:lnTo>
                  <a:pt x="5265570" y="0"/>
                </a:lnTo>
                <a:lnTo>
                  <a:pt x="7476877" y="0"/>
                </a:lnTo>
                <a:lnTo>
                  <a:pt x="7476877" y="6858000"/>
                </a:lnTo>
                <a:lnTo>
                  <a:pt x="3343303" y="6858000"/>
                </a:lnTo>
                <a:lnTo>
                  <a:pt x="3297958" y="6778065"/>
                </a:lnTo>
                <a:cubicBezTo>
                  <a:pt x="3015657" y="6280421"/>
                  <a:pt x="2563976" y="5484189"/>
                  <a:pt x="1841286" y="4210218"/>
                </a:cubicBezTo>
                <a:cubicBezTo>
                  <a:pt x="1716144" y="3998418"/>
                  <a:pt x="1716144" y="3727316"/>
                  <a:pt x="1841286" y="3515516"/>
                </a:cubicBezTo>
                <a:cubicBezTo>
                  <a:pt x="1841286" y="3515516"/>
                  <a:pt x="1841286" y="3515516"/>
                  <a:pt x="2556859" y="2254092"/>
                </a:cubicBezTo>
                <a:lnTo>
                  <a:pt x="2617166" y="2147787"/>
                </a:lnTo>
                <a:lnTo>
                  <a:pt x="2615044" y="2146880"/>
                </a:lnTo>
                <a:cubicBezTo>
                  <a:pt x="2571686" y="2121084"/>
                  <a:pt x="2534897" y="2083728"/>
                  <a:pt x="2508620" y="2037473"/>
                </a:cubicBezTo>
                <a:cubicBezTo>
                  <a:pt x="2508620" y="2037473"/>
                  <a:pt x="2508620" y="2037473"/>
                  <a:pt x="1699276" y="610749"/>
                </a:cubicBezTo>
                <a:cubicBezTo>
                  <a:pt x="1646720" y="521803"/>
                  <a:pt x="1646720" y="407950"/>
                  <a:pt x="1699276" y="319000"/>
                </a:cubicBezTo>
                <a:cubicBezTo>
                  <a:pt x="1699276" y="319000"/>
                  <a:pt x="1699276" y="319000"/>
                  <a:pt x="1843322" y="65075"/>
                </a:cubicBezTo>
                <a:close/>
              </a:path>
            </a:pathLst>
          </a:custGeom>
          <a:solidFill>
            <a:srgbClr val="7F7F7F">
              <a:alpha val="14510"/>
            </a:srgbClr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62" name="Google Shape;162;p23"/>
          <p:cNvGrpSpPr/>
          <p:nvPr/>
        </p:nvGrpSpPr>
        <p:grpSpPr>
          <a:xfrm>
            <a:off x="331470" y="420942"/>
            <a:ext cx="846286" cy="635404"/>
            <a:chOff x="7393391" y="1075612"/>
            <a:chExt cx="1128381" cy="847205"/>
          </a:xfrm>
        </p:grpSpPr>
        <p:sp>
          <p:nvSpPr>
            <p:cNvPr id="163" name="Google Shape;163;p23"/>
            <p:cNvSpPr/>
            <p:nvPr/>
          </p:nvSpPr>
          <p:spPr>
            <a:xfrm>
              <a:off x="7393391" y="1327438"/>
              <a:ext cx="675351" cy="595380"/>
            </a:xfrm>
            <a:custGeom>
              <a:rect b="b" l="l" r="r" t="t"/>
              <a:pathLst>
                <a:path extrusionOk="0" h="692" w="785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4" name="Google Shape;164;p23"/>
            <p:cNvSpPr/>
            <p:nvPr/>
          </p:nvSpPr>
          <p:spPr>
            <a:xfrm>
              <a:off x="7971281" y="1075612"/>
              <a:ext cx="550491" cy="485307"/>
            </a:xfrm>
            <a:custGeom>
              <a:rect b="b" l="l" r="r" t="t"/>
              <a:pathLst>
                <a:path extrusionOk="0" h="692" w="785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descr="Logotipo&#10;&#10;Descripción generada automáticamente" id="165" name="Google Shape;165;p2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790710" y="4371338"/>
            <a:ext cx="1022094" cy="3602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4"/>
          <p:cNvSpPr txBox="1"/>
          <p:nvPr>
            <p:ph type="title"/>
          </p:nvPr>
        </p:nvSpPr>
        <p:spPr>
          <a:xfrm>
            <a:off x="1611173" y="4564"/>
            <a:ext cx="31953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b="1" lang="it" sz="2100"/>
              <a:t>Modello di Canva per aziende</a:t>
            </a:r>
            <a:endParaRPr b="1" sz="2100"/>
          </a:p>
        </p:txBody>
      </p:sp>
      <p:sp>
        <p:nvSpPr>
          <p:cNvPr id="171" name="Google Shape;171;p24"/>
          <p:cNvSpPr/>
          <p:nvPr/>
        </p:nvSpPr>
        <p:spPr>
          <a:xfrm>
            <a:off x="3536343" y="0"/>
            <a:ext cx="5607658" cy="5143500"/>
          </a:xfrm>
          <a:custGeom>
            <a:rect b="b" l="l" r="r" t="t"/>
            <a:pathLst>
              <a:path extrusionOk="0" h="6858000" w="7476877">
                <a:moveTo>
                  <a:pt x="637332" y="4332728"/>
                </a:moveTo>
                <a:cubicBezTo>
                  <a:pt x="637332" y="4332728"/>
                  <a:pt x="637332" y="4332728"/>
                  <a:pt x="1576347" y="4332728"/>
                </a:cubicBezTo>
                <a:cubicBezTo>
                  <a:pt x="1635163" y="4332728"/>
                  <a:pt x="1691949" y="4365681"/>
                  <a:pt x="1720345" y="4419228"/>
                </a:cubicBezTo>
                <a:cubicBezTo>
                  <a:pt x="1720345" y="4419228"/>
                  <a:pt x="1720345" y="4419228"/>
                  <a:pt x="2190864" y="5245095"/>
                </a:cubicBezTo>
                <a:cubicBezTo>
                  <a:pt x="2221287" y="5296583"/>
                  <a:pt x="2221287" y="5362488"/>
                  <a:pt x="2190864" y="5413976"/>
                </a:cubicBezTo>
                <a:cubicBezTo>
                  <a:pt x="2190864" y="5413976"/>
                  <a:pt x="2190864" y="5413976"/>
                  <a:pt x="1720345" y="6239844"/>
                </a:cubicBezTo>
                <a:cubicBezTo>
                  <a:pt x="1691949" y="6293391"/>
                  <a:pt x="1635163" y="6326343"/>
                  <a:pt x="1576347" y="6326343"/>
                </a:cubicBezTo>
                <a:cubicBezTo>
                  <a:pt x="1576347" y="6326343"/>
                  <a:pt x="1576347" y="6326343"/>
                  <a:pt x="637332" y="6326343"/>
                </a:cubicBezTo>
                <a:cubicBezTo>
                  <a:pt x="576490" y="6326343"/>
                  <a:pt x="521732" y="6293391"/>
                  <a:pt x="491309" y="6239844"/>
                </a:cubicBezTo>
                <a:cubicBezTo>
                  <a:pt x="491309" y="6239844"/>
                  <a:pt x="491309" y="6239844"/>
                  <a:pt x="22817" y="5413976"/>
                </a:cubicBezTo>
                <a:cubicBezTo>
                  <a:pt x="-7605" y="5362488"/>
                  <a:pt x="-7605" y="5296583"/>
                  <a:pt x="22817" y="5245095"/>
                </a:cubicBezTo>
                <a:cubicBezTo>
                  <a:pt x="22817" y="5245095"/>
                  <a:pt x="22817" y="5245095"/>
                  <a:pt x="491309" y="4419228"/>
                </a:cubicBezTo>
                <a:cubicBezTo>
                  <a:pt x="521732" y="4365681"/>
                  <a:pt x="576490" y="4332728"/>
                  <a:pt x="637332" y="4332728"/>
                </a:cubicBezTo>
                <a:close/>
                <a:moveTo>
                  <a:pt x="3853980" y="0"/>
                </a:moveTo>
                <a:lnTo>
                  <a:pt x="5043644" y="0"/>
                </a:lnTo>
                <a:lnTo>
                  <a:pt x="5083740" y="70378"/>
                </a:lnTo>
                <a:cubicBezTo>
                  <a:pt x="5127533" y="147245"/>
                  <a:pt x="5174639" y="229925"/>
                  <a:pt x="5225307" y="318859"/>
                </a:cubicBezTo>
                <a:cubicBezTo>
                  <a:pt x="5271897" y="397715"/>
                  <a:pt x="5271897" y="498649"/>
                  <a:pt x="5225307" y="577503"/>
                </a:cubicBezTo>
                <a:cubicBezTo>
                  <a:pt x="5225307" y="577503"/>
                  <a:pt x="5225307" y="577503"/>
                  <a:pt x="4504695" y="1842337"/>
                </a:cubicBezTo>
                <a:cubicBezTo>
                  <a:pt x="4461209" y="1924345"/>
                  <a:pt x="4374239" y="1974811"/>
                  <a:pt x="4284162" y="1974811"/>
                </a:cubicBezTo>
                <a:cubicBezTo>
                  <a:pt x="4284162" y="1974811"/>
                  <a:pt x="4284162" y="1974811"/>
                  <a:pt x="2846045" y="1974811"/>
                </a:cubicBezTo>
                <a:cubicBezTo>
                  <a:pt x="2822750" y="1974811"/>
                  <a:pt x="2800035" y="1971656"/>
                  <a:pt x="2778342" y="1965645"/>
                </a:cubicBezTo>
                <a:lnTo>
                  <a:pt x="2731777" y="1945746"/>
                </a:lnTo>
                <a:lnTo>
                  <a:pt x="2760233" y="1895581"/>
                </a:lnTo>
                <a:cubicBezTo>
                  <a:pt x="3017539" y="1441999"/>
                  <a:pt x="3346890" y="861413"/>
                  <a:pt x="3768459" y="118263"/>
                </a:cubicBezTo>
                <a:cubicBezTo>
                  <a:pt x="3784101" y="90729"/>
                  <a:pt x="3801308" y="64519"/>
                  <a:pt x="3819932" y="39732"/>
                </a:cubicBezTo>
                <a:close/>
                <a:moveTo>
                  <a:pt x="1880237" y="0"/>
                </a:moveTo>
                <a:lnTo>
                  <a:pt x="2102124" y="0"/>
                </a:lnTo>
                <a:lnTo>
                  <a:pt x="2086946" y="26756"/>
                </a:lnTo>
                <a:cubicBezTo>
                  <a:pt x="1911773" y="335552"/>
                  <a:pt x="1911773" y="335552"/>
                  <a:pt x="1911773" y="335552"/>
                </a:cubicBezTo>
                <a:cubicBezTo>
                  <a:pt x="1865182" y="414408"/>
                  <a:pt x="1865182" y="515344"/>
                  <a:pt x="1911773" y="594199"/>
                </a:cubicBezTo>
                <a:cubicBezTo>
                  <a:pt x="2629280" y="1859030"/>
                  <a:pt x="2629280" y="1859030"/>
                  <a:pt x="2629280" y="1859030"/>
                </a:cubicBezTo>
                <a:cubicBezTo>
                  <a:pt x="2652576" y="1900035"/>
                  <a:pt x="2685189" y="1933154"/>
                  <a:pt x="2723627" y="1956020"/>
                </a:cubicBezTo>
                <a:lnTo>
                  <a:pt x="2734544" y="1960685"/>
                </a:lnTo>
                <a:lnTo>
                  <a:pt x="2676021" y="2063851"/>
                </a:lnTo>
                <a:lnTo>
                  <a:pt x="2632495" y="2140578"/>
                </a:lnTo>
                <a:lnTo>
                  <a:pt x="2677641" y="2159871"/>
                </a:lnTo>
                <a:cubicBezTo>
                  <a:pt x="2702113" y="2166652"/>
                  <a:pt x="2727732" y="2170210"/>
                  <a:pt x="2754009" y="2170210"/>
                </a:cubicBezTo>
                <a:cubicBezTo>
                  <a:pt x="4376198" y="2170210"/>
                  <a:pt x="4376198" y="2170210"/>
                  <a:pt x="4376198" y="2170210"/>
                </a:cubicBezTo>
                <a:cubicBezTo>
                  <a:pt x="4477805" y="2170210"/>
                  <a:pt x="4575904" y="2113286"/>
                  <a:pt x="4624956" y="2020780"/>
                </a:cubicBezTo>
                <a:cubicBezTo>
                  <a:pt x="5437803" y="594055"/>
                  <a:pt x="5437803" y="594055"/>
                  <a:pt x="5437803" y="594055"/>
                </a:cubicBezTo>
                <a:cubicBezTo>
                  <a:pt x="5490358" y="505109"/>
                  <a:pt x="5490358" y="391256"/>
                  <a:pt x="5437803" y="302307"/>
                </a:cubicBezTo>
                <a:cubicBezTo>
                  <a:pt x="5387000" y="213137"/>
                  <a:pt x="5339373" y="129540"/>
                  <a:pt x="5294722" y="51168"/>
                </a:cubicBezTo>
                <a:lnTo>
                  <a:pt x="5265570" y="0"/>
                </a:lnTo>
                <a:lnTo>
                  <a:pt x="7476877" y="0"/>
                </a:lnTo>
                <a:lnTo>
                  <a:pt x="7476877" y="6858000"/>
                </a:lnTo>
                <a:lnTo>
                  <a:pt x="3343303" y="6858000"/>
                </a:lnTo>
                <a:lnTo>
                  <a:pt x="3297958" y="6778065"/>
                </a:lnTo>
                <a:cubicBezTo>
                  <a:pt x="3015657" y="6280421"/>
                  <a:pt x="2563976" y="5484189"/>
                  <a:pt x="1841286" y="4210218"/>
                </a:cubicBezTo>
                <a:cubicBezTo>
                  <a:pt x="1716144" y="3998418"/>
                  <a:pt x="1716144" y="3727316"/>
                  <a:pt x="1841286" y="3515516"/>
                </a:cubicBezTo>
                <a:cubicBezTo>
                  <a:pt x="1841286" y="3515516"/>
                  <a:pt x="1841286" y="3515516"/>
                  <a:pt x="2556859" y="2254092"/>
                </a:cubicBezTo>
                <a:lnTo>
                  <a:pt x="2617166" y="2147787"/>
                </a:lnTo>
                <a:lnTo>
                  <a:pt x="2615044" y="2146880"/>
                </a:lnTo>
                <a:cubicBezTo>
                  <a:pt x="2571686" y="2121084"/>
                  <a:pt x="2534897" y="2083728"/>
                  <a:pt x="2508620" y="2037473"/>
                </a:cubicBezTo>
                <a:cubicBezTo>
                  <a:pt x="2508620" y="2037473"/>
                  <a:pt x="2508620" y="2037473"/>
                  <a:pt x="1699276" y="610749"/>
                </a:cubicBezTo>
                <a:cubicBezTo>
                  <a:pt x="1646720" y="521803"/>
                  <a:pt x="1646720" y="407950"/>
                  <a:pt x="1699276" y="319000"/>
                </a:cubicBezTo>
                <a:cubicBezTo>
                  <a:pt x="1699276" y="319000"/>
                  <a:pt x="1699276" y="319000"/>
                  <a:pt x="1843322" y="65075"/>
                </a:cubicBezTo>
                <a:close/>
              </a:path>
            </a:pathLst>
          </a:custGeom>
          <a:solidFill>
            <a:srgbClr val="7F7F7F">
              <a:alpha val="14510"/>
            </a:srgbClr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72" name="Google Shape;172;p24"/>
          <p:cNvGrpSpPr/>
          <p:nvPr/>
        </p:nvGrpSpPr>
        <p:grpSpPr>
          <a:xfrm>
            <a:off x="331470" y="420942"/>
            <a:ext cx="846286" cy="635404"/>
            <a:chOff x="7393391" y="1075612"/>
            <a:chExt cx="1128381" cy="847205"/>
          </a:xfrm>
        </p:grpSpPr>
        <p:sp>
          <p:nvSpPr>
            <p:cNvPr id="173" name="Google Shape;173;p24"/>
            <p:cNvSpPr/>
            <p:nvPr/>
          </p:nvSpPr>
          <p:spPr>
            <a:xfrm>
              <a:off x="7393391" y="1327438"/>
              <a:ext cx="675351" cy="595380"/>
            </a:xfrm>
            <a:custGeom>
              <a:rect b="b" l="l" r="r" t="t"/>
              <a:pathLst>
                <a:path extrusionOk="0" h="692" w="785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4" name="Google Shape;174;p24"/>
            <p:cNvSpPr/>
            <p:nvPr/>
          </p:nvSpPr>
          <p:spPr>
            <a:xfrm>
              <a:off x="7971281" y="1075612"/>
              <a:ext cx="550491" cy="485307"/>
            </a:xfrm>
            <a:custGeom>
              <a:rect b="b" l="l" r="r" t="t"/>
              <a:pathLst>
                <a:path extrusionOk="0" h="692" w="785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aphicFrame>
        <p:nvGraphicFramePr>
          <p:cNvPr id="175" name="Google Shape;175;p24"/>
          <p:cNvGraphicFramePr/>
          <p:nvPr/>
        </p:nvGraphicFramePr>
        <p:xfrm>
          <a:off x="1417777" y="698569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{2B4C76A8-02AB-453E-9A20-74039E0B4DEA}</a:tableStyleId>
              </a:tblPr>
              <a:tblGrid>
                <a:gridCol w="1257050"/>
                <a:gridCol w="1175900"/>
                <a:gridCol w="600875"/>
                <a:gridCol w="615600"/>
                <a:gridCol w="1112825"/>
                <a:gridCol w="1426250"/>
              </a:tblGrid>
              <a:tr h="1384825">
                <a:tc row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it" sz="900" u="none" cap="none" strike="noStrike"/>
                        <a:t> </a:t>
                      </a:r>
                      <a:endParaRPr b="0" i="0" sz="9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775" marB="0" marR="4775" marL="4775" anchor="b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it" sz="900" u="none" cap="none" strike="noStrike"/>
                        <a:t> </a:t>
                      </a:r>
                      <a:endParaRPr b="0" i="0" sz="9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775" marB="0" marR="4775" marL="4775" anchor="b">
                    <a:solidFill>
                      <a:schemeClr val="lt1"/>
                    </a:solidFill>
                  </a:tcPr>
                </a:tc>
                <a:tc gridSpan="2" row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it" sz="900" u="none" cap="none" strike="noStrike"/>
                        <a:t> </a:t>
                      </a:r>
                      <a:endParaRPr b="0" i="0" sz="9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775" marB="0" marR="4775" marL="4775" anchor="b">
                    <a:solidFill>
                      <a:schemeClr val="lt1"/>
                    </a:solidFill>
                  </a:tcPr>
                </a:tc>
                <a:tc rowSpan="2" h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it" sz="900" u="none" cap="none" strike="noStrike"/>
                        <a:t> </a:t>
                      </a:r>
                      <a:endParaRPr b="0" i="0" sz="9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775" marB="0" marR="4775" marL="4775" anchor="b">
                    <a:solidFill>
                      <a:schemeClr val="lt1"/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it" sz="900" u="none" cap="none" strike="noStrike"/>
                        <a:t> </a:t>
                      </a:r>
                      <a:endParaRPr b="0" i="0" sz="9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775" marB="0" marR="4775" marL="4775" anchor="b">
                    <a:solidFill>
                      <a:schemeClr val="lt1"/>
                    </a:solidFill>
                  </a:tcPr>
                </a:tc>
              </a:tr>
              <a:tr h="1384825">
                <a:tc v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it" sz="900" u="none" cap="none" strike="noStrike"/>
                        <a:t> </a:t>
                      </a:r>
                      <a:endParaRPr b="0" i="0" sz="9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775" marB="0" marR="4775" marL="4775" anchor="b">
                    <a:solidFill>
                      <a:schemeClr val="lt1"/>
                    </a:solidFill>
                  </a:tcPr>
                </a:tc>
                <a:tc gridSpan="2" vMerge="1"/>
                <a:tc hMerge="1" v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it" sz="900" u="none" cap="none" strike="noStrike"/>
                        <a:t> </a:t>
                      </a:r>
                      <a:endParaRPr b="0" i="0" sz="9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775" marB="0" marR="4775" marL="4775" anchor="b">
                    <a:solidFill>
                      <a:schemeClr val="lt1"/>
                    </a:solidFill>
                  </a:tcPr>
                </a:tc>
                <a:tc vMerge="1"/>
              </a:tr>
              <a:tr h="1384825">
                <a:tc gridSpan="3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it" sz="900" u="none" cap="none" strike="noStrike"/>
                        <a:t> </a:t>
                      </a:r>
                      <a:endParaRPr b="0" i="0" sz="9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775" marB="0" marR="4775" marL="4775" anchor="b">
                    <a:solidFill>
                      <a:schemeClr val="lt1"/>
                    </a:solidFill>
                  </a:tcPr>
                </a:tc>
                <a:tc hMerge="1"/>
                <a:tc hMerge="1"/>
                <a:tc gridSpan="3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it" sz="900" u="none" cap="none" strike="noStrike"/>
                        <a:t> </a:t>
                      </a:r>
                      <a:endParaRPr b="0" i="0" sz="9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775" marB="0" marR="4775" marL="4775" anchor="b">
                    <a:solidFill>
                      <a:schemeClr val="lt1"/>
                    </a:solidFill>
                  </a:tcPr>
                </a:tc>
                <a:tc hMerge="1"/>
                <a:tc hMerge="1"/>
              </a:tr>
            </a:tbl>
          </a:graphicData>
        </a:graphic>
      </p:graphicFrame>
      <p:sp>
        <p:nvSpPr>
          <p:cNvPr id="176" name="Google Shape;176;p24"/>
          <p:cNvSpPr txBox="1"/>
          <p:nvPr/>
        </p:nvSpPr>
        <p:spPr>
          <a:xfrm>
            <a:off x="1417776" y="717662"/>
            <a:ext cx="1203600" cy="2385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it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8. Partner chiave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p24"/>
          <p:cNvSpPr txBox="1"/>
          <p:nvPr/>
        </p:nvSpPr>
        <p:spPr>
          <a:xfrm>
            <a:off x="2673738" y="717662"/>
            <a:ext cx="1113900" cy="4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it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7. Attività chiave 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8" name="Google Shape;178;p24"/>
          <p:cNvSpPr txBox="1"/>
          <p:nvPr/>
        </p:nvSpPr>
        <p:spPr>
          <a:xfrm>
            <a:off x="3840117" y="718768"/>
            <a:ext cx="1051500" cy="4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it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2. Proposta di valore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" name="Google Shape;179;p24"/>
          <p:cNvSpPr txBox="1"/>
          <p:nvPr/>
        </p:nvSpPr>
        <p:spPr>
          <a:xfrm>
            <a:off x="2647236" y="2092358"/>
            <a:ext cx="930900" cy="4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it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6. Risorse chiave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Google Shape;180;p24"/>
          <p:cNvSpPr txBox="1"/>
          <p:nvPr/>
        </p:nvSpPr>
        <p:spPr>
          <a:xfrm>
            <a:off x="5066436" y="691556"/>
            <a:ext cx="1081500" cy="4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it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4. Relazioni con i clienti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" name="Google Shape;181;p24"/>
          <p:cNvSpPr txBox="1"/>
          <p:nvPr/>
        </p:nvSpPr>
        <p:spPr>
          <a:xfrm>
            <a:off x="5066436" y="2092358"/>
            <a:ext cx="1027500" cy="2385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it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3. Canali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" name="Google Shape;182;p24"/>
          <p:cNvSpPr txBox="1"/>
          <p:nvPr/>
        </p:nvSpPr>
        <p:spPr>
          <a:xfrm>
            <a:off x="6200148" y="700871"/>
            <a:ext cx="1406400" cy="4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it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1. Segmenti di clienti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" name="Google Shape;183;p24"/>
          <p:cNvSpPr txBox="1"/>
          <p:nvPr/>
        </p:nvSpPr>
        <p:spPr>
          <a:xfrm>
            <a:off x="1424380" y="3468705"/>
            <a:ext cx="1328100" cy="4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it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9. Struttura dei costi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p24"/>
          <p:cNvSpPr txBox="1"/>
          <p:nvPr/>
        </p:nvSpPr>
        <p:spPr>
          <a:xfrm>
            <a:off x="4512041" y="3468705"/>
            <a:ext cx="1428000" cy="2385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it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5. Flussi di reddito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Logotipo&#10;&#10;Descripción generada automáticamente" id="185" name="Google Shape;185;p2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726223" y="4492751"/>
            <a:ext cx="1022094" cy="3602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25"/>
          <p:cNvSpPr/>
          <p:nvPr/>
        </p:nvSpPr>
        <p:spPr>
          <a:xfrm>
            <a:off x="2286" y="0"/>
            <a:ext cx="91419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1" name="Google Shape;191;p25"/>
          <p:cNvSpPr/>
          <p:nvPr/>
        </p:nvSpPr>
        <p:spPr>
          <a:xfrm flipH="1" rot="10800000">
            <a:off x="1" y="0"/>
            <a:ext cx="5654921" cy="5143500"/>
          </a:xfrm>
          <a:custGeom>
            <a:rect b="b" l="l" r="r" t="t"/>
            <a:pathLst>
              <a:path extrusionOk="0" h="6858000" w="7539895">
                <a:moveTo>
                  <a:pt x="7539895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4363741" y="0"/>
                </a:lnTo>
                <a:close/>
              </a:path>
            </a:pathLst>
          </a:custGeom>
          <a:solidFill>
            <a:srgbClr val="262626">
              <a:alpha val="69020"/>
            </a:srgbClr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2" name="Google Shape;192;p25"/>
          <p:cNvSpPr/>
          <p:nvPr/>
        </p:nvSpPr>
        <p:spPr>
          <a:xfrm flipH="1" rot="10800000">
            <a:off x="0" y="0"/>
            <a:ext cx="5319739" cy="5143500"/>
          </a:xfrm>
          <a:custGeom>
            <a:rect b="b" l="l" r="r" t="t"/>
            <a:pathLst>
              <a:path extrusionOk="0" h="6858000" w="7092985">
                <a:moveTo>
                  <a:pt x="7092985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3916831" y="0"/>
                </a:lnTo>
                <a:close/>
              </a:path>
            </a:pathLst>
          </a:custGeom>
          <a:solidFill>
            <a:srgbClr val="262626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3" name="Google Shape;193;p25"/>
          <p:cNvSpPr/>
          <p:nvPr>
            <p:ph type="title"/>
          </p:nvPr>
        </p:nvSpPr>
        <p:spPr>
          <a:xfrm>
            <a:off x="628649" y="273844"/>
            <a:ext cx="4147500" cy="994200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Calibri"/>
              <a:buNone/>
            </a:pPr>
            <a:br>
              <a:rPr b="1" lang="it" sz="1100"/>
            </a:br>
            <a:r>
              <a:rPr b="1" lang="it" sz="1100"/>
              <a:t> </a:t>
            </a:r>
            <a:br>
              <a:rPr b="1" lang="it" sz="1100"/>
            </a:br>
            <a:r>
              <a:rPr b="1" lang="it" sz="1100"/>
              <a:t> </a:t>
            </a:r>
            <a:br>
              <a:rPr b="1" lang="it" sz="1100"/>
            </a:br>
            <a:endParaRPr b="1" sz="1100"/>
          </a:p>
        </p:txBody>
      </p:sp>
      <p:sp>
        <p:nvSpPr>
          <p:cNvPr id="194" name="Google Shape;194;p25"/>
          <p:cNvSpPr txBox="1"/>
          <p:nvPr/>
        </p:nvSpPr>
        <p:spPr>
          <a:xfrm>
            <a:off x="4906108" y="2268192"/>
            <a:ext cx="4046700" cy="395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88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it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Grazie!!!</a:t>
            </a:r>
            <a:endParaRPr b="1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Interfaz de usuario gráfica, Texto&#10;&#10;Descripción generada automáticamente" id="195" name="Google Shape;195;p2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662762" y="4377072"/>
            <a:ext cx="2096960" cy="57142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Logotipo&#10;&#10;Descripción generada automáticamente" id="196" name="Google Shape;196;p25"/>
          <p:cNvPicPr preferRelativeResize="0"/>
          <p:nvPr>
            <p:ph idx="1" type="body"/>
          </p:nvPr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072380" y="4416959"/>
            <a:ext cx="1247400" cy="491700"/>
          </a:xfrm>
          <a:prstGeom prst="rect">
            <a:avLst/>
          </a:prstGeom>
          <a:noFill/>
          <a:ln>
            <a:noFill/>
          </a:ln>
        </p:spPr>
      </p:pic>
      <p:sp>
        <p:nvSpPr>
          <p:cNvPr id="197" name="Google Shape;197;p25"/>
          <p:cNvSpPr txBox="1"/>
          <p:nvPr/>
        </p:nvSpPr>
        <p:spPr>
          <a:xfrm>
            <a:off x="3028950" y="3663655"/>
            <a:ext cx="5391300" cy="969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7620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8" name="Google Shape;198;p25"/>
          <p:cNvSpPr/>
          <p:nvPr/>
        </p:nvSpPr>
        <p:spPr>
          <a:xfrm rot="2164544">
            <a:off x="7173124" y="-174279"/>
            <a:ext cx="2796449" cy="1952348"/>
          </a:xfrm>
          <a:prstGeom prst="triangle">
            <a:avLst>
              <a:gd fmla="val 50000" name="adj"/>
            </a:avLst>
          </a:prstGeom>
          <a:solidFill>
            <a:srgbClr val="FF0000"/>
          </a:solidFill>
          <a:ln cap="flat" cmpd="sng" w="127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5"/>
          <p:cNvSpPr/>
          <p:nvPr/>
        </p:nvSpPr>
        <p:spPr>
          <a:xfrm>
            <a:off x="0" y="0"/>
            <a:ext cx="1510200" cy="51435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libri"/>
              <a:buNone/>
            </a:pPr>
            <a:r>
              <a:t/>
            </a:r>
            <a:endParaRPr b="0" i="0" sz="14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" name="Google Shape;74;p15"/>
          <p:cNvSpPr/>
          <p:nvPr>
            <p:ph type="title"/>
          </p:nvPr>
        </p:nvSpPr>
        <p:spPr>
          <a:xfrm>
            <a:off x="655840" y="449628"/>
            <a:ext cx="2057400" cy="2057400"/>
          </a:xfrm>
          <a:prstGeom prst="ellipse">
            <a:avLst/>
          </a:prstGeom>
          <a:solidFill>
            <a:srgbClr val="262626"/>
          </a:solidFill>
          <a:ln cap="flat" cmpd="thinThick" w="174625">
            <a:solidFill>
              <a:srgbClr val="26262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36718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libri"/>
              <a:buNone/>
            </a:pPr>
            <a:br>
              <a:rPr b="1" lang="it"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lang="it"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br>
              <a:rPr b="1" lang="it"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lang="it"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lang="it" sz="2400">
                <a:solidFill>
                  <a:schemeClr val="lt1"/>
                </a:solidFill>
              </a:rPr>
              <a:t>Indice</a:t>
            </a:r>
            <a:br>
              <a:rPr b="1" lang="it"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1" sz="2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Logotipo&#10;&#10;Descripción generada automáticamente" id="75" name="Google Shape;75;p15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38190" y="4494035"/>
            <a:ext cx="1190700" cy="399600"/>
          </a:xfrm>
          <a:prstGeom prst="rect">
            <a:avLst/>
          </a:prstGeom>
          <a:noFill/>
          <a:ln>
            <a:noFill/>
          </a:ln>
        </p:spPr>
      </p:pic>
      <p:sp>
        <p:nvSpPr>
          <p:cNvPr id="76" name="Google Shape;76;p15"/>
          <p:cNvSpPr txBox="1"/>
          <p:nvPr/>
        </p:nvSpPr>
        <p:spPr>
          <a:xfrm>
            <a:off x="3028950" y="3663655"/>
            <a:ext cx="5391300" cy="969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7620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Interfaz de usuario gráfica, Texto&#10;&#10;Descripción generada automáticamente" id="77" name="Google Shape;77;p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989387" y="4439576"/>
            <a:ext cx="1899380" cy="515207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15"/>
          <p:cNvSpPr txBox="1"/>
          <p:nvPr/>
        </p:nvSpPr>
        <p:spPr>
          <a:xfrm>
            <a:off x="3382392" y="552635"/>
            <a:ext cx="5391300" cy="36171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-254000" lvl="0" marL="2540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400"/>
              <a:buFont typeface="Calibri"/>
              <a:buAutoNum type="arabicPeriod"/>
            </a:pPr>
            <a:r>
              <a:rPr b="1" i="0" lang="it" sz="1700" u="none" cap="none" strike="noStrik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Introduzione</a:t>
            </a:r>
            <a:endParaRPr b="1" i="0" sz="1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4000" lvl="0" marL="254000" marR="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222222"/>
              </a:buClr>
              <a:buSzPts val="1400"/>
              <a:buFont typeface="Calibri"/>
              <a:buAutoNum type="arabicPeriod"/>
            </a:pPr>
            <a:r>
              <a:rPr b="1" i="0" lang="it" sz="1700" u="none" cap="none" strike="noStrik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Caratteristiche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54000" lvl="0" marL="254000" marR="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222222"/>
              </a:buClr>
              <a:buSzPts val="1400"/>
              <a:buFont typeface="Calibri"/>
              <a:buAutoNum type="arabicPeriod"/>
            </a:pPr>
            <a:r>
              <a:rPr b="1" i="0" lang="it" sz="1700" u="none" cap="none" strike="noStrik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Segmenti di clientela e Unique Value Proposition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54000" lvl="0" marL="254000" marR="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222222"/>
              </a:buClr>
              <a:buSzPts val="1400"/>
              <a:buFont typeface="Calibri"/>
              <a:buAutoNum type="arabicPeriod"/>
            </a:pPr>
            <a:r>
              <a:rPr b="1" i="0" lang="it" sz="1700" u="none" cap="none" strike="noStrik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Soluzione e canali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54000" lvl="0" marL="254000" marR="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222222"/>
              </a:buClr>
              <a:buSzPts val="1400"/>
              <a:buFont typeface="Calibri"/>
              <a:buAutoNum type="arabicPeriod"/>
            </a:pPr>
            <a:r>
              <a:rPr b="1" i="0" lang="it" sz="1700" u="none" cap="none" strike="noStrik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Flussi di ricavi e struttura dei costi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54000" lvl="0" marL="254000" marR="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222222"/>
              </a:buClr>
              <a:buSzPts val="1400"/>
              <a:buFont typeface="Calibri"/>
              <a:buAutoNum type="arabicPeriod"/>
            </a:pPr>
            <a:r>
              <a:rPr b="1" i="0" lang="it" sz="1700" u="none" cap="none" strike="noStrik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Metriche chiave e vantaggio sleale</a:t>
            </a:r>
            <a:endParaRPr b="1" i="0" sz="1700" u="none" cap="none" strike="noStrike">
              <a:solidFill>
                <a:srgbClr val="22222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60350" lvl="0" marL="254000" marR="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222222"/>
              </a:buClr>
              <a:buSzPts val="1700"/>
              <a:buFont typeface="Calibri"/>
              <a:buAutoNum type="arabicPeriod"/>
            </a:pPr>
            <a:r>
              <a:rPr b="1" i="0" lang="it" sz="1700" u="none" cap="none" strike="noStrik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Conclusione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60350" lvl="0" marL="254000" marR="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222222"/>
              </a:buClr>
              <a:buSzPts val="1700"/>
              <a:buFont typeface="Calibri"/>
              <a:buAutoNum type="arabicPeriod"/>
            </a:pPr>
            <a:r>
              <a:rPr b="1" i="0" lang="it" sz="1700" u="none" cap="none" strike="noStrik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Modello di Canva per aziende</a:t>
            </a:r>
            <a:endParaRPr b="1" i="0" sz="1700" u="none" cap="none" strike="noStrike">
              <a:solidFill>
                <a:srgbClr val="22222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6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" name="Google Shape;84;p16"/>
          <p:cNvSpPr/>
          <p:nvPr/>
        </p:nvSpPr>
        <p:spPr>
          <a:xfrm>
            <a:off x="3536343" y="0"/>
            <a:ext cx="5607658" cy="5143500"/>
          </a:xfrm>
          <a:custGeom>
            <a:rect b="b" l="l" r="r" t="t"/>
            <a:pathLst>
              <a:path extrusionOk="0" h="6858000" w="7476877">
                <a:moveTo>
                  <a:pt x="637332" y="4332728"/>
                </a:moveTo>
                <a:cubicBezTo>
                  <a:pt x="637332" y="4332728"/>
                  <a:pt x="637332" y="4332728"/>
                  <a:pt x="1576347" y="4332728"/>
                </a:cubicBezTo>
                <a:cubicBezTo>
                  <a:pt x="1635163" y="4332728"/>
                  <a:pt x="1691949" y="4365681"/>
                  <a:pt x="1720345" y="4419228"/>
                </a:cubicBezTo>
                <a:cubicBezTo>
                  <a:pt x="1720345" y="4419228"/>
                  <a:pt x="1720345" y="4419228"/>
                  <a:pt x="2190864" y="5245095"/>
                </a:cubicBezTo>
                <a:cubicBezTo>
                  <a:pt x="2221287" y="5296583"/>
                  <a:pt x="2221287" y="5362488"/>
                  <a:pt x="2190864" y="5413976"/>
                </a:cubicBezTo>
                <a:cubicBezTo>
                  <a:pt x="2190864" y="5413976"/>
                  <a:pt x="2190864" y="5413976"/>
                  <a:pt x="1720345" y="6239844"/>
                </a:cubicBezTo>
                <a:cubicBezTo>
                  <a:pt x="1691949" y="6293391"/>
                  <a:pt x="1635163" y="6326343"/>
                  <a:pt x="1576347" y="6326343"/>
                </a:cubicBezTo>
                <a:cubicBezTo>
                  <a:pt x="1576347" y="6326343"/>
                  <a:pt x="1576347" y="6326343"/>
                  <a:pt x="637332" y="6326343"/>
                </a:cubicBezTo>
                <a:cubicBezTo>
                  <a:pt x="576490" y="6326343"/>
                  <a:pt x="521732" y="6293391"/>
                  <a:pt x="491309" y="6239844"/>
                </a:cubicBezTo>
                <a:cubicBezTo>
                  <a:pt x="491309" y="6239844"/>
                  <a:pt x="491309" y="6239844"/>
                  <a:pt x="22817" y="5413976"/>
                </a:cubicBezTo>
                <a:cubicBezTo>
                  <a:pt x="-7605" y="5362488"/>
                  <a:pt x="-7605" y="5296583"/>
                  <a:pt x="22817" y="5245095"/>
                </a:cubicBezTo>
                <a:cubicBezTo>
                  <a:pt x="22817" y="5245095"/>
                  <a:pt x="22817" y="5245095"/>
                  <a:pt x="491309" y="4419228"/>
                </a:cubicBezTo>
                <a:cubicBezTo>
                  <a:pt x="521732" y="4365681"/>
                  <a:pt x="576490" y="4332728"/>
                  <a:pt x="637332" y="4332728"/>
                </a:cubicBezTo>
                <a:close/>
                <a:moveTo>
                  <a:pt x="3853980" y="0"/>
                </a:moveTo>
                <a:lnTo>
                  <a:pt x="5043644" y="0"/>
                </a:lnTo>
                <a:lnTo>
                  <a:pt x="5083740" y="70378"/>
                </a:lnTo>
                <a:cubicBezTo>
                  <a:pt x="5127533" y="147245"/>
                  <a:pt x="5174639" y="229925"/>
                  <a:pt x="5225307" y="318859"/>
                </a:cubicBezTo>
                <a:cubicBezTo>
                  <a:pt x="5271897" y="397715"/>
                  <a:pt x="5271897" y="498649"/>
                  <a:pt x="5225307" y="577503"/>
                </a:cubicBezTo>
                <a:cubicBezTo>
                  <a:pt x="5225307" y="577503"/>
                  <a:pt x="5225307" y="577503"/>
                  <a:pt x="4504695" y="1842337"/>
                </a:cubicBezTo>
                <a:cubicBezTo>
                  <a:pt x="4461209" y="1924345"/>
                  <a:pt x="4374239" y="1974811"/>
                  <a:pt x="4284162" y="1974811"/>
                </a:cubicBezTo>
                <a:cubicBezTo>
                  <a:pt x="4284162" y="1974811"/>
                  <a:pt x="4284162" y="1974811"/>
                  <a:pt x="2846045" y="1974811"/>
                </a:cubicBezTo>
                <a:cubicBezTo>
                  <a:pt x="2822750" y="1974811"/>
                  <a:pt x="2800035" y="1971656"/>
                  <a:pt x="2778342" y="1965645"/>
                </a:cubicBezTo>
                <a:lnTo>
                  <a:pt x="2731777" y="1945746"/>
                </a:lnTo>
                <a:lnTo>
                  <a:pt x="2760233" y="1895581"/>
                </a:lnTo>
                <a:cubicBezTo>
                  <a:pt x="3017539" y="1441999"/>
                  <a:pt x="3346890" y="861413"/>
                  <a:pt x="3768459" y="118263"/>
                </a:cubicBezTo>
                <a:cubicBezTo>
                  <a:pt x="3784101" y="90729"/>
                  <a:pt x="3801308" y="64519"/>
                  <a:pt x="3819932" y="39732"/>
                </a:cubicBezTo>
                <a:close/>
                <a:moveTo>
                  <a:pt x="1880237" y="0"/>
                </a:moveTo>
                <a:lnTo>
                  <a:pt x="2102124" y="0"/>
                </a:lnTo>
                <a:lnTo>
                  <a:pt x="2086946" y="26756"/>
                </a:lnTo>
                <a:cubicBezTo>
                  <a:pt x="1911773" y="335552"/>
                  <a:pt x="1911773" y="335552"/>
                  <a:pt x="1911773" y="335552"/>
                </a:cubicBezTo>
                <a:cubicBezTo>
                  <a:pt x="1865182" y="414408"/>
                  <a:pt x="1865182" y="515344"/>
                  <a:pt x="1911773" y="594199"/>
                </a:cubicBezTo>
                <a:cubicBezTo>
                  <a:pt x="2629280" y="1859030"/>
                  <a:pt x="2629280" y="1859030"/>
                  <a:pt x="2629280" y="1859030"/>
                </a:cubicBezTo>
                <a:cubicBezTo>
                  <a:pt x="2652576" y="1900035"/>
                  <a:pt x="2685189" y="1933154"/>
                  <a:pt x="2723627" y="1956020"/>
                </a:cubicBezTo>
                <a:lnTo>
                  <a:pt x="2734544" y="1960685"/>
                </a:lnTo>
                <a:lnTo>
                  <a:pt x="2676021" y="2063851"/>
                </a:lnTo>
                <a:lnTo>
                  <a:pt x="2632495" y="2140578"/>
                </a:lnTo>
                <a:lnTo>
                  <a:pt x="2677641" y="2159871"/>
                </a:lnTo>
                <a:cubicBezTo>
                  <a:pt x="2702113" y="2166652"/>
                  <a:pt x="2727732" y="2170210"/>
                  <a:pt x="2754009" y="2170210"/>
                </a:cubicBezTo>
                <a:cubicBezTo>
                  <a:pt x="4376198" y="2170210"/>
                  <a:pt x="4376198" y="2170210"/>
                  <a:pt x="4376198" y="2170210"/>
                </a:cubicBezTo>
                <a:cubicBezTo>
                  <a:pt x="4477805" y="2170210"/>
                  <a:pt x="4575904" y="2113286"/>
                  <a:pt x="4624956" y="2020780"/>
                </a:cubicBezTo>
                <a:cubicBezTo>
                  <a:pt x="5437803" y="594055"/>
                  <a:pt x="5437803" y="594055"/>
                  <a:pt x="5437803" y="594055"/>
                </a:cubicBezTo>
                <a:cubicBezTo>
                  <a:pt x="5490358" y="505109"/>
                  <a:pt x="5490358" y="391256"/>
                  <a:pt x="5437803" y="302307"/>
                </a:cubicBezTo>
                <a:cubicBezTo>
                  <a:pt x="5387000" y="213137"/>
                  <a:pt x="5339373" y="129540"/>
                  <a:pt x="5294722" y="51168"/>
                </a:cubicBezTo>
                <a:lnTo>
                  <a:pt x="5265570" y="0"/>
                </a:lnTo>
                <a:lnTo>
                  <a:pt x="7476877" y="0"/>
                </a:lnTo>
                <a:lnTo>
                  <a:pt x="7476877" y="6858000"/>
                </a:lnTo>
                <a:lnTo>
                  <a:pt x="3343303" y="6858000"/>
                </a:lnTo>
                <a:lnTo>
                  <a:pt x="3297958" y="6778065"/>
                </a:lnTo>
                <a:cubicBezTo>
                  <a:pt x="3015657" y="6280421"/>
                  <a:pt x="2563976" y="5484189"/>
                  <a:pt x="1841286" y="4210218"/>
                </a:cubicBezTo>
                <a:cubicBezTo>
                  <a:pt x="1716144" y="3998418"/>
                  <a:pt x="1716144" y="3727316"/>
                  <a:pt x="1841286" y="3515516"/>
                </a:cubicBezTo>
                <a:cubicBezTo>
                  <a:pt x="1841286" y="3515516"/>
                  <a:pt x="1841286" y="3515516"/>
                  <a:pt x="2556859" y="2254092"/>
                </a:cubicBezTo>
                <a:lnTo>
                  <a:pt x="2617166" y="2147787"/>
                </a:lnTo>
                <a:lnTo>
                  <a:pt x="2615044" y="2146880"/>
                </a:lnTo>
                <a:cubicBezTo>
                  <a:pt x="2571686" y="2121084"/>
                  <a:pt x="2534897" y="2083728"/>
                  <a:pt x="2508620" y="2037473"/>
                </a:cubicBezTo>
                <a:cubicBezTo>
                  <a:pt x="2508620" y="2037473"/>
                  <a:pt x="2508620" y="2037473"/>
                  <a:pt x="1699276" y="610749"/>
                </a:cubicBezTo>
                <a:cubicBezTo>
                  <a:pt x="1646720" y="521803"/>
                  <a:pt x="1646720" y="407950"/>
                  <a:pt x="1699276" y="319000"/>
                </a:cubicBezTo>
                <a:cubicBezTo>
                  <a:pt x="1699276" y="319000"/>
                  <a:pt x="1699276" y="319000"/>
                  <a:pt x="1843322" y="65075"/>
                </a:cubicBezTo>
                <a:close/>
              </a:path>
            </a:pathLst>
          </a:custGeom>
          <a:solidFill>
            <a:srgbClr val="7F7F7F">
              <a:alpha val="14120"/>
            </a:srgbClr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6"/>
          <p:cNvSpPr/>
          <p:nvPr>
            <p:ph type="title"/>
          </p:nvPr>
        </p:nvSpPr>
        <p:spPr>
          <a:xfrm>
            <a:off x="-1" y="68589"/>
            <a:ext cx="9674700" cy="4444800"/>
          </a:xfrm>
          <a:prstGeom prst="ellipse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 fontScale="90000"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89473"/>
              <a:buFont typeface="Calibri"/>
              <a:buNone/>
            </a:pPr>
            <a:r>
              <a:rPr b="1" lang="it" sz="19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Introduzione</a:t>
            </a:r>
            <a:endParaRPr b="1" sz="1900">
              <a:solidFill>
                <a:srgbClr val="222222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9473"/>
              <a:buNone/>
            </a:pPr>
            <a:r>
              <a:rPr b="1" lang="it" sz="1900"/>
              <a:t>Modello di business canvas</a:t>
            </a:r>
            <a:br>
              <a:rPr b="1" lang="it" sz="1900"/>
            </a:br>
            <a:endParaRPr b="1" sz="1900"/>
          </a:p>
          <a:p>
            <a:pPr indent="0" lvl="0" marL="88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88235"/>
              <a:buNone/>
            </a:pPr>
            <a:r>
              <a:rPr lang="it" sz="1700"/>
              <a:t>- Il Business Model Canvas è uno strumento essenziale per la creazione di modelli di business, che descrive i diversi aspetti dell'idea imprenditoriale necessari per il corretto funzionamento del progetto. </a:t>
            </a:r>
            <a:br>
              <a:rPr lang="it" sz="1700"/>
            </a:br>
            <a:br>
              <a:rPr lang="it" sz="1700"/>
            </a:br>
            <a:r>
              <a:rPr lang="it" sz="1700"/>
              <a:t>- Si tratta di un modello molto visivo che può essere utilizzato per organizzare le idee quando si definisce quale sarà il modello di business. </a:t>
            </a:r>
            <a:br>
              <a:rPr lang="it" sz="1700"/>
            </a:br>
            <a:br>
              <a:rPr lang="it" sz="1700"/>
            </a:br>
            <a:r>
              <a:rPr lang="it" sz="1700"/>
              <a:t>- Questo strumento cerca di creare modelli innovativi con l'obiettivo di generare valore per i clienti, definendo e creando modelli di business innovativi attraverso quattro aree principali (</a:t>
            </a:r>
            <a:r>
              <a:rPr b="1" lang="it" sz="1700"/>
              <a:t>clienti, fornitura, infrastruttura e redditività economica</a:t>
            </a:r>
            <a:r>
              <a:rPr lang="it" sz="1700"/>
              <a:t>) che si sviluppano in nove divisioni.</a:t>
            </a:r>
            <a:r>
              <a:rPr lang="it" sz="1500"/>
              <a:t> </a:t>
            </a:r>
            <a:br>
              <a:rPr lang="it" sz="1200"/>
            </a:br>
            <a:endParaRPr sz="1500"/>
          </a:p>
        </p:txBody>
      </p:sp>
      <p:grpSp>
        <p:nvGrpSpPr>
          <p:cNvPr id="86" name="Google Shape;86;p16"/>
          <p:cNvGrpSpPr/>
          <p:nvPr/>
        </p:nvGrpSpPr>
        <p:grpSpPr>
          <a:xfrm>
            <a:off x="331470" y="420942"/>
            <a:ext cx="846286" cy="635404"/>
            <a:chOff x="7393391" y="1075612"/>
            <a:chExt cx="1128381" cy="847205"/>
          </a:xfrm>
        </p:grpSpPr>
        <p:sp>
          <p:nvSpPr>
            <p:cNvPr id="87" name="Google Shape;87;p16"/>
            <p:cNvSpPr/>
            <p:nvPr/>
          </p:nvSpPr>
          <p:spPr>
            <a:xfrm>
              <a:off x="7393391" y="1327438"/>
              <a:ext cx="675351" cy="595380"/>
            </a:xfrm>
            <a:custGeom>
              <a:rect b="b" l="l" r="r" t="t"/>
              <a:pathLst>
                <a:path extrusionOk="0" h="692" w="785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" name="Google Shape;88;p16"/>
            <p:cNvSpPr/>
            <p:nvPr/>
          </p:nvSpPr>
          <p:spPr>
            <a:xfrm>
              <a:off x="7971281" y="1075612"/>
              <a:ext cx="550491" cy="485307"/>
            </a:xfrm>
            <a:custGeom>
              <a:rect b="b" l="l" r="r" t="t"/>
              <a:pathLst>
                <a:path extrusionOk="0" h="692" w="785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89" name="Google Shape;89;p16"/>
          <p:cNvSpPr txBox="1"/>
          <p:nvPr/>
        </p:nvSpPr>
        <p:spPr>
          <a:xfrm>
            <a:off x="3735702" y="68589"/>
            <a:ext cx="4957500" cy="114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-114300" lvl="0" marL="2540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t/>
            </a:r>
            <a:endParaRPr b="0" i="0" sz="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Logotipo&#10;&#10;Descripción generada automáticamente" id="90" name="Google Shape;90;p16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51983" y="4518514"/>
            <a:ext cx="1022100" cy="360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7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7"/>
          <p:cNvSpPr/>
          <p:nvPr/>
        </p:nvSpPr>
        <p:spPr>
          <a:xfrm>
            <a:off x="3536343" y="0"/>
            <a:ext cx="5607658" cy="5143500"/>
          </a:xfrm>
          <a:custGeom>
            <a:rect b="b" l="l" r="r" t="t"/>
            <a:pathLst>
              <a:path extrusionOk="0" h="6858000" w="7476877">
                <a:moveTo>
                  <a:pt x="637332" y="4332728"/>
                </a:moveTo>
                <a:cubicBezTo>
                  <a:pt x="637332" y="4332728"/>
                  <a:pt x="637332" y="4332728"/>
                  <a:pt x="1576347" y="4332728"/>
                </a:cubicBezTo>
                <a:cubicBezTo>
                  <a:pt x="1635163" y="4332728"/>
                  <a:pt x="1691949" y="4365681"/>
                  <a:pt x="1720345" y="4419228"/>
                </a:cubicBezTo>
                <a:cubicBezTo>
                  <a:pt x="1720345" y="4419228"/>
                  <a:pt x="1720345" y="4419228"/>
                  <a:pt x="2190864" y="5245095"/>
                </a:cubicBezTo>
                <a:cubicBezTo>
                  <a:pt x="2221287" y="5296583"/>
                  <a:pt x="2221287" y="5362488"/>
                  <a:pt x="2190864" y="5413976"/>
                </a:cubicBezTo>
                <a:cubicBezTo>
                  <a:pt x="2190864" y="5413976"/>
                  <a:pt x="2190864" y="5413976"/>
                  <a:pt x="1720345" y="6239844"/>
                </a:cubicBezTo>
                <a:cubicBezTo>
                  <a:pt x="1691949" y="6293391"/>
                  <a:pt x="1635163" y="6326343"/>
                  <a:pt x="1576347" y="6326343"/>
                </a:cubicBezTo>
                <a:cubicBezTo>
                  <a:pt x="1576347" y="6326343"/>
                  <a:pt x="1576347" y="6326343"/>
                  <a:pt x="637332" y="6326343"/>
                </a:cubicBezTo>
                <a:cubicBezTo>
                  <a:pt x="576490" y="6326343"/>
                  <a:pt x="521732" y="6293391"/>
                  <a:pt x="491309" y="6239844"/>
                </a:cubicBezTo>
                <a:cubicBezTo>
                  <a:pt x="491309" y="6239844"/>
                  <a:pt x="491309" y="6239844"/>
                  <a:pt x="22817" y="5413976"/>
                </a:cubicBezTo>
                <a:cubicBezTo>
                  <a:pt x="-7605" y="5362488"/>
                  <a:pt x="-7605" y="5296583"/>
                  <a:pt x="22817" y="5245095"/>
                </a:cubicBezTo>
                <a:cubicBezTo>
                  <a:pt x="22817" y="5245095"/>
                  <a:pt x="22817" y="5245095"/>
                  <a:pt x="491309" y="4419228"/>
                </a:cubicBezTo>
                <a:cubicBezTo>
                  <a:pt x="521732" y="4365681"/>
                  <a:pt x="576490" y="4332728"/>
                  <a:pt x="637332" y="4332728"/>
                </a:cubicBezTo>
                <a:close/>
                <a:moveTo>
                  <a:pt x="3853980" y="0"/>
                </a:moveTo>
                <a:lnTo>
                  <a:pt x="5043644" y="0"/>
                </a:lnTo>
                <a:lnTo>
                  <a:pt x="5083740" y="70378"/>
                </a:lnTo>
                <a:cubicBezTo>
                  <a:pt x="5127533" y="147245"/>
                  <a:pt x="5174639" y="229925"/>
                  <a:pt x="5225307" y="318859"/>
                </a:cubicBezTo>
                <a:cubicBezTo>
                  <a:pt x="5271897" y="397715"/>
                  <a:pt x="5271897" y="498649"/>
                  <a:pt x="5225307" y="577503"/>
                </a:cubicBezTo>
                <a:cubicBezTo>
                  <a:pt x="5225307" y="577503"/>
                  <a:pt x="5225307" y="577503"/>
                  <a:pt x="4504695" y="1842337"/>
                </a:cubicBezTo>
                <a:cubicBezTo>
                  <a:pt x="4461209" y="1924345"/>
                  <a:pt x="4374239" y="1974811"/>
                  <a:pt x="4284162" y="1974811"/>
                </a:cubicBezTo>
                <a:cubicBezTo>
                  <a:pt x="4284162" y="1974811"/>
                  <a:pt x="4284162" y="1974811"/>
                  <a:pt x="2846045" y="1974811"/>
                </a:cubicBezTo>
                <a:cubicBezTo>
                  <a:pt x="2822750" y="1974811"/>
                  <a:pt x="2800035" y="1971656"/>
                  <a:pt x="2778342" y="1965645"/>
                </a:cubicBezTo>
                <a:lnTo>
                  <a:pt x="2731777" y="1945746"/>
                </a:lnTo>
                <a:lnTo>
                  <a:pt x="2760233" y="1895581"/>
                </a:lnTo>
                <a:cubicBezTo>
                  <a:pt x="3017539" y="1441999"/>
                  <a:pt x="3346890" y="861413"/>
                  <a:pt x="3768459" y="118263"/>
                </a:cubicBezTo>
                <a:cubicBezTo>
                  <a:pt x="3784101" y="90729"/>
                  <a:pt x="3801308" y="64519"/>
                  <a:pt x="3819932" y="39732"/>
                </a:cubicBezTo>
                <a:close/>
                <a:moveTo>
                  <a:pt x="1880237" y="0"/>
                </a:moveTo>
                <a:lnTo>
                  <a:pt x="2102124" y="0"/>
                </a:lnTo>
                <a:lnTo>
                  <a:pt x="2086946" y="26756"/>
                </a:lnTo>
                <a:cubicBezTo>
                  <a:pt x="1911773" y="335552"/>
                  <a:pt x="1911773" y="335552"/>
                  <a:pt x="1911773" y="335552"/>
                </a:cubicBezTo>
                <a:cubicBezTo>
                  <a:pt x="1865182" y="414408"/>
                  <a:pt x="1865182" y="515344"/>
                  <a:pt x="1911773" y="594199"/>
                </a:cubicBezTo>
                <a:cubicBezTo>
                  <a:pt x="2629280" y="1859030"/>
                  <a:pt x="2629280" y="1859030"/>
                  <a:pt x="2629280" y="1859030"/>
                </a:cubicBezTo>
                <a:cubicBezTo>
                  <a:pt x="2652576" y="1900035"/>
                  <a:pt x="2685189" y="1933154"/>
                  <a:pt x="2723627" y="1956020"/>
                </a:cubicBezTo>
                <a:lnTo>
                  <a:pt x="2734544" y="1960685"/>
                </a:lnTo>
                <a:lnTo>
                  <a:pt x="2676021" y="2063851"/>
                </a:lnTo>
                <a:lnTo>
                  <a:pt x="2632495" y="2140578"/>
                </a:lnTo>
                <a:lnTo>
                  <a:pt x="2677641" y="2159871"/>
                </a:lnTo>
                <a:cubicBezTo>
                  <a:pt x="2702113" y="2166652"/>
                  <a:pt x="2727732" y="2170210"/>
                  <a:pt x="2754009" y="2170210"/>
                </a:cubicBezTo>
                <a:cubicBezTo>
                  <a:pt x="4376198" y="2170210"/>
                  <a:pt x="4376198" y="2170210"/>
                  <a:pt x="4376198" y="2170210"/>
                </a:cubicBezTo>
                <a:cubicBezTo>
                  <a:pt x="4477805" y="2170210"/>
                  <a:pt x="4575904" y="2113286"/>
                  <a:pt x="4624956" y="2020780"/>
                </a:cubicBezTo>
                <a:cubicBezTo>
                  <a:pt x="5437803" y="594055"/>
                  <a:pt x="5437803" y="594055"/>
                  <a:pt x="5437803" y="594055"/>
                </a:cubicBezTo>
                <a:cubicBezTo>
                  <a:pt x="5490358" y="505109"/>
                  <a:pt x="5490358" y="391256"/>
                  <a:pt x="5437803" y="302307"/>
                </a:cubicBezTo>
                <a:cubicBezTo>
                  <a:pt x="5387000" y="213137"/>
                  <a:pt x="5339373" y="129540"/>
                  <a:pt x="5294722" y="51168"/>
                </a:cubicBezTo>
                <a:lnTo>
                  <a:pt x="5265570" y="0"/>
                </a:lnTo>
                <a:lnTo>
                  <a:pt x="7476877" y="0"/>
                </a:lnTo>
                <a:lnTo>
                  <a:pt x="7476877" y="6858000"/>
                </a:lnTo>
                <a:lnTo>
                  <a:pt x="3343303" y="6858000"/>
                </a:lnTo>
                <a:lnTo>
                  <a:pt x="3297958" y="6778065"/>
                </a:lnTo>
                <a:cubicBezTo>
                  <a:pt x="3015657" y="6280421"/>
                  <a:pt x="2563976" y="5484189"/>
                  <a:pt x="1841286" y="4210218"/>
                </a:cubicBezTo>
                <a:cubicBezTo>
                  <a:pt x="1716144" y="3998418"/>
                  <a:pt x="1716144" y="3727316"/>
                  <a:pt x="1841286" y="3515516"/>
                </a:cubicBezTo>
                <a:cubicBezTo>
                  <a:pt x="1841286" y="3515516"/>
                  <a:pt x="1841286" y="3515516"/>
                  <a:pt x="2556859" y="2254092"/>
                </a:cubicBezTo>
                <a:lnTo>
                  <a:pt x="2617166" y="2147787"/>
                </a:lnTo>
                <a:lnTo>
                  <a:pt x="2615044" y="2146880"/>
                </a:lnTo>
                <a:cubicBezTo>
                  <a:pt x="2571686" y="2121084"/>
                  <a:pt x="2534897" y="2083728"/>
                  <a:pt x="2508620" y="2037473"/>
                </a:cubicBezTo>
                <a:cubicBezTo>
                  <a:pt x="2508620" y="2037473"/>
                  <a:pt x="2508620" y="2037473"/>
                  <a:pt x="1699276" y="610749"/>
                </a:cubicBezTo>
                <a:cubicBezTo>
                  <a:pt x="1646720" y="521803"/>
                  <a:pt x="1646720" y="407950"/>
                  <a:pt x="1699276" y="319000"/>
                </a:cubicBezTo>
                <a:cubicBezTo>
                  <a:pt x="1699276" y="319000"/>
                  <a:pt x="1699276" y="319000"/>
                  <a:pt x="1843322" y="65075"/>
                </a:cubicBezTo>
                <a:close/>
              </a:path>
            </a:pathLst>
          </a:custGeom>
          <a:solidFill>
            <a:srgbClr val="7F7F7F">
              <a:alpha val="14120"/>
            </a:srgbClr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7"/>
          <p:cNvSpPr/>
          <p:nvPr>
            <p:ph type="title"/>
          </p:nvPr>
        </p:nvSpPr>
        <p:spPr>
          <a:xfrm>
            <a:off x="297630" y="-525860"/>
            <a:ext cx="9920700" cy="5669400"/>
          </a:xfrm>
          <a:prstGeom prst="ellipse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 fontScale="9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89473"/>
              <a:buFont typeface="Calibri"/>
              <a:buNone/>
            </a:pPr>
            <a:r>
              <a:rPr b="1" lang="it" sz="19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Caratteristiche...</a:t>
            </a:r>
            <a:br>
              <a:rPr b="1" lang="it" sz="16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1" sz="17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70588"/>
              <a:buNone/>
            </a:pPr>
            <a:r>
              <a:rPr b="0" i="0" lang="it" sz="1700">
                <a:solidFill>
                  <a:srgbClr val="3D3D3D"/>
                </a:solidFill>
                <a:latin typeface="Calibri"/>
                <a:ea typeface="Calibri"/>
                <a:cs typeface="Calibri"/>
                <a:sym typeface="Calibri"/>
              </a:rPr>
              <a:t>Perché è così popolare nella comunità aziendale? La sua semplicità.</a:t>
            </a:r>
            <a:br>
              <a:rPr b="0" i="0" lang="it" sz="1700">
                <a:solidFill>
                  <a:srgbClr val="3D3D3D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it" sz="1700">
                <a:solidFill>
                  <a:srgbClr val="3D3D3D"/>
                </a:solidFill>
                <a:latin typeface="Calibri"/>
                <a:ea typeface="Calibri"/>
                <a:cs typeface="Calibri"/>
                <a:sym typeface="Calibri"/>
              </a:rPr>
              <a:t>Il business model canvas ci permette di effettuare un'</a:t>
            </a:r>
            <a:r>
              <a:rPr b="1" i="0" lang="it" sz="1700">
                <a:solidFill>
                  <a:srgbClr val="3D3D3D"/>
                </a:solidFill>
                <a:latin typeface="Calibri"/>
                <a:ea typeface="Calibri"/>
                <a:cs typeface="Calibri"/>
                <a:sym typeface="Calibri"/>
              </a:rPr>
              <a:t>analisi di alto livello </a:t>
            </a:r>
            <a:r>
              <a:rPr b="0" i="0" lang="it" sz="1700">
                <a:solidFill>
                  <a:srgbClr val="3D3D3D"/>
                </a:solidFill>
                <a:latin typeface="Calibri"/>
                <a:ea typeface="Calibri"/>
                <a:cs typeface="Calibri"/>
                <a:sym typeface="Calibri"/>
              </a:rPr>
              <a:t>senza perdersi nei dettagli. È una </a:t>
            </a:r>
            <a:r>
              <a:rPr b="1" i="0" lang="it" sz="1700">
                <a:solidFill>
                  <a:srgbClr val="3D3D3D"/>
                </a:solidFill>
                <a:latin typeface="Calibri"/>
                <a:ea typeface="Calibri"/>
                <a:cs typeface="Calibri"/>
                <a:sym typeface="Calibri"/>
              </a:rPr>
              <a:t>panoramica visiva </a:t>
            </a:r>
            <a:r>
              <a:rPr b="0" i="0" lang="it" sz="1700">
                <a:solidFill>
                  <a:srgbClr val="3D3D3D"/>
                </a:solidFill>
                <a:latin typeface="Calibri"/>
                <a:ea typeface="Calibri"/>
                <a:cs typeface="Calibri"/>
                <a:sym typeface="Calibri"/>
              </a:rPr>
              <a:t>dell'intera azienda su un</a:t>
            </a:r>
            <a:r>
              <a:rPr lang="it" sz="1700">
                <a:solidFill>
                  <a:srgbClr val="3D3D3D"/>
                </a:solidFill>
              </a:rPr>
              <a:t> </a:t>
            </a:r>
            <a:r>
              <a:rPr b="0" i="0" lang="it" sz="1700">
                <a:solidFill>
                  <a:srgbClr val="3D3D3D"/>
                </a:solidFill>
                <a:latin typeface="Calibri"/>
                <a:ea typeface="Calibri"/>
                <a:cs typeface="Calibri"/>
                <a:sym typeface="Calibri"/>
              </a:rPr>
              <a:t>unic</a:t>
            </a:r>
            <a:r>
              <a:rPr lang="it" sz="1700">
                <a:solidFill>
                  <a:srgbClr val="3D3D3D"/>
                </a:solidFill>
              </a:rPr>
              <a:t>o</a:t>
            </a:r>
            <a:r>
              <a:rPr b="0" i="0" lang="it" sz="1700">
                <a:solidFill>
                  <a:srgbClr val="3D3D3D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it" sz="1700">
                <a:solidFill>
                  <a:srgbClr val="3D3D3D"/>
                </a:solidFill>
              </a:rPr>
              <a:t>modello</a:t>
            </a:r>
            <a:r>
              <a:rPr b="0" i="0" lang="it" sz="1700">
                <a:solidFill>
                  <a:srgbClr val="3D3D3D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br>
              <a:rPr b="0" i="0" lang="it" sz="1700">
                <a:solidFill>
                  <a:srgbClr val="3D3D3D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it" sz="1700">
                <a:solidFill>
                  <a:srgbClr val="3D3D3D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it" sz="1700">
                <a:solidFill>
                  <a:srgbClr val="3D3D3D"/>
                </a:solidFill>
                <a:latin typeface="Calibri"/>
                <a:ea typeface="Calibri"/>
                <a:cs typeface="Calibri"/>
                <a:sym typeface="Calibri"/>
              </a:rPr>
              <a:t>Sebbene il Business Model Canvas sia un concetto estremamente fluido e iper-specifico per le singole aziende, ogni canvas è comunque suddiviso in 9 elementi chiave.</a:t>
            </a:r>
            <a:br>
              <a:rPr b="0" i="0" lang="it" sz="1700">
                <a:solidFill>
                  <a:srgbClr val="3D3D3D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it" sz="1700">
                <a:solidFill>
                  <a:srgbClr val="3D3D3D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it" sz="1700">
                <a:solidFill>
                  <a:srgbClr val="3D3D3D"/>
                </a:solidFill>
                <a:latin typeface="Calibri"/>
                <a:ea typeface="Calibri"/>
                <a:cs typeface="Calibri"/>
                <a:sym typeface="Calibri"/>
              </a:rPr>
              <a:t>Qualunque sia il modo in cui si decide di affrontarlo, si </a:t>
            </a:r>
            <a:r>
              <a:rPr b="1" i="1" lang="it" sz="1700">
                <a:solidFill>
                  <a:srgbClr val="3D3D3D"/>
                </a:solidFill>
                <a:latin typeface="Calibri"/>
                <a:ea typeface="Calibri"/>
                <a:cs typeface="Calibri"/>
                <a:sym typeface="Calibri"/>
              </a:rPr>
              <a:t>raccomanda di completare ogni blocco nel seguente ordine</a:t>
            </a:r>
            <a:r>
              <a:rPr lang="it" sz="1700">
                <a:solidFill>
                  <a:srgbClr val="3D3D3D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br>
              <a:rPr lang="it" sz="1700">
                <a:solidFill>
                  <a:srgbClr val="3D3D3D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it" sz="1700">
                <a:solidFill>
                  <a:srgbClr val="3D3D3D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it" sz="1700">
                <a:solidFill>
                  <a:srgbClr val="3D3D3D"/>
                </a:solidFill>
                <a:latin typeface="Calibri"/>
                <a:ea typeface="Calibri"/>
                <a:cs typeface="Calibri"/>
                <a:sym typeface="Calibri"/>
              </a:rPr>
              <a:t>1. Segmenti di clienti</a:t>
            </a:r>
            <a:br>
              <a:rPr lang="it" sz="1700">
                <a:solidFill>
                  <a:srgbClr val="3D3D3D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it" sz="1700">
                <a:solidFill>
                  <a:srgbClr val="3D3D3D"/>
                </a:solidFill>
                <a:latin typeface="Calibri"/>
                <a:ea typeface="Calibri"/>
                <a:cs typeface="Calibri"/>
                <a:sym typeface="Calibri"/>
              </a:rPr>
              <a:t>2. Proposte di valore</a:t>
            </a:r>
            <a:br>
              <a:rPr lang="it" sz="1700">
                <a:solidFill>
                  <a:srgbClr val="3D3D3D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it" sz="1700">
                <a:solidFill>
                  <a:srgbClr val="3D3D3D"/>
                </a:solidFill>
                <a:latin typeface="Calibri"/>
                <a:ea typeface="Calibri"/>
                <a:cs typeface="Calibri"/>
                <a:sym typeface="Calibri"/>
              </a:rPr>
              <a:t>3. Canali</a:t>
            </a:r>
            <a:br>
              <a:rPr lang="it" sz="1700">
                <a:solidFill>
                  <a:srgbClr val="3D3D3D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it" sz="1700">
                <a:solidFill>
                  <a:srgbClr val="3D3D3D"/>
                </a:solidFill>
                <a:latin typeface="Calibri"/>
                <a:ea typeface="Calibri"/>
                <a:cs typeface="Calibri"/>
                <a:sym typeface="Calibri"/>
              </a:rPr>
              <a:t>4. Relazioni con i clienti</a:t>
            </a:r>
            <a:br>
              <a:rPr lang="it" sz="1700">
                <a:solidFill>
                  <a:srgbClr val="3D3D3D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it" sz="1700">
                <a:solidFill>
                  <a:srgbClr val="3D3D3D"/>
                </a:solidFill>
                <a:latin typeface="Calibri"/>
                <a:ea typeface="Calibri"/>
                <a:cs typeface="Calibri"/>
                <a:sym typeface="Calibri"/>
              </a:rPr>
              <a:t>5. Flussi di reddito</a:t>
            </a:r>
            <a:br>
              <a:rPr lang="it" sz="1700">
                <a:solidFill>
                  <a:srgbClr val="3D3D3D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it" sz="1700">
                <a:solidFill>
                  <a:srgbClr val="3D3D3D"/>
                </a:solidFill>
                <a:latin typeface="Calibri"/>
                <a:ea typeface="Calibri"/>
                <a:cs typeface="Calibri"/>
                <a:sym typeface="Calibri"/>
              </a:rPr>
              <a:t>6. Risorse chiave</a:t>
            </a:r>
            <a:br>
              <a:rPr lang="it" sz="1700">
                <a:solidFill>
                  <a:srgbClr val="3D3D3D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it" sz="1700">
                <a:solidFill>
                  <a:srgbClr val="3D3D3D"/>
                </a:solidFill>
                <a:latin typeface="Calibri"/>
                <a:ea typeface="Calibri"/>
                <a:cs typeface="Calibri"/>
                <a:sym typeface="Calibri"/>
              </a:rPr>
              <a:t>7. Attività chiave</a:t>
            </a:r>
            <a:br>
              <a:rPr lang="it" sz="1700">
                <a:solidFill>
                  <a:srgbClr val="3D3D3D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it" sz="1700">
                <a:solidFill>
                  <a:srgbClr val="3D3D3D"/>
                </a:solidFill>
                <a:latin typeface="Calibri"/>
                <a:ea typeface="Calibri"/>
                <a:cs typeface="Calibri"/>
                <a:sym typeface="Calibri"/>
              </a:rPr>
              <a:t>8. Partner chiave</a:t>
            </a:r>
            <a:br>
              <a:rPr lang="it" sz="1700">
                <a:solidFill>
                  <a:srgbClr val="3D3D3D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it" sz="1700">
                <a:solidFill>
                  <a:srgbClr val="3D3D3D"/>
                </a:solidFill>
                <a:latin typeface="Calibri"/>
                <a:ea typeface="Calibri"/>
                <a:cs typeface="Calibri"/>
                <a:sym typeface="Calibri"/>
              </a:rPr>
              <a:t>9. Struttura dei costi</a:t>
            </a:r>
            <a:br>
              <a:rPr lang="it" sz="1300">
                <a:solidFill>
                  <a:srgbClr val="3D3D3D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it" sz="1300">
                <a:solidFill>
                  <a:srgbClr val="3D3D3D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it" sz="1300">
                <a:solidFill>
                  <a:srgbClr val="3D3D3D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1300">
              <a:solidFill>
                <a:srgbClr val="3D3D3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8333"/>
              <a:buFont typeface="Arial"/>
              <a:buNone/>
            </a:pPr>
            <a:r>
              <a:t/>
            </a:r>
            <a:endParaRPr b="1" sz="12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t/>
            </a:r>
            <a:endParaRPr b="1" sz="1400"/>
          </a:p>
        </p:txBody>
      </p:sp>
      <p:grpSp>
        <p:nvGrpSpPr>
          <p:cNvPr id="98" name="Google Shape;98;p17"/>
          <p:cNvGrpSpPr/>
          <p:nvPr/>
        </p:nvGrpSpPr>
        <p:grpSpPr>
          <a:xfrm>
            <a:off x="331470" y="420942"/>
            <a:ext cx="846286" cy="635404"/>
            <a:chOff x="7393391" y="1075612"/>
            <a:chExt cx="1128381" cy="847205"/>
          </a:xfrm>
        </p:grpSpPr>
        <p:sp>
          <p:nvSpPr>
            <p:cNvPr id="99" name="Google Shape;99;p17"/>
            <p:cNvSpPr/>
            <p:nvPr/>
          </p:nvSpPr>
          <p:spPr>
            <a:xfrm>
              <a:off x="7393391" y="1327438"/>
              <a:ext cx="675351" cy="595380"/>
            </a:xfrm>
            <a:custGeom>
              <a:rect b="b" l="l" r="r" t="t"/>
              <a:pathLst>
                <a:path extrusionOk="0" h="692" w="785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0" name="Google Shape;100;p17"/>
            <p:cNvSpPr/>
            <p:nvPr/>
          </p:nvSpPr>
          <p:spPr>
            <a:xfrm>
              <a:off x="7971281" y="1075612"/>
              <a:ext cx="550491" cy="485307"/>
            </a:xfrm>
            <a:custGeom>
              <a:rect b="b" l="l" r="r" t="t"/>
              <a:pathLst>
                <a:path extrusionOk="0" h="692" w="785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descr="Logotipo&#10;&#10;Descripción generada automáticamente" id="101" name="Google Shape;101;p17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51983" y="4518514"/>
            <a:ext cx="1022100" cy="360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8"/>
          <p:cNvSpPr/>
          <p:nvPr/>
        </p:nvSpPr>
        <p:spPr>
          <a:xfrm>
            <a:off x="3536343" y="0"/>
            <a:ext cx="5607658" cy="5143500"/>
          </a:xfrm>
          <a:custGeom>
            <a:rect b="b" l="l" r="r" t="t"/>
            <a:pathLst>
              <a:path extrusionOk="0" h="6858000" w="7476877">
                <a:moveTo>
                  <a:pt x="637332" y="4332728"/>
                </a:moveTo>
                <a:cubicBezTo>
                  <a:pt x="637332" y="4332728"/>
                  <a:pt x="637332" y="4332728"/>
                  <a:pt x="1576347" y="4332728"/>
                </a:cubicBezTo>
                <a:cubicBezTo>
                  <a:pt x="1635163" y="4332728"/>
                  <a:pt x="1691949" y="4365681"/>
                  <a:pt x="1720345" y="4419228"/>
                </a:cubicBezTo>
                <a:cubicBezTo>
                  <a:pt x="1720345" y="4419228"/>
                  <a:pt x="1720345" y="4419228"/>
                  <a:pt x="2190864" y="5245095"/>
                </a:cubicBezTo>
                <a:cubicBezTo>
                  <a:pt x="2221287" y="5296583"/>
                  <a:pt x="2221287" y="5362488"/>
                  <a:pt x="2190864" y="5413976"/>
                </a:cubicBezTo>
                <a:cubicBezTo>
                  <a:pt x="2190864" y="5413976"/>
                  <a:pt x="2190864" y="5413976"/>
                  <a:pt x="1720345" y="6239844"/>
                </a:cubicBezTo>
                <a:cubicBezTo>
                  <a:pt x="1691949" y="6293391"/>
                  <a:pt x="1635163" y="6326343"/>
                  <a:pt x="1576347" y="6326343"/>
                </a:cubicBezTo>
                <a:cubicBezTo>
                  <a:pt x="1576347" y="6326343"/>
                  <a:pt x="1576347" y="6326343"/>
                  <a:pt x="637332" y="6326343"/>
                </a:cubicBezTo>
                <a:cubicBezTo>
                  <a:pt x="576490" y="6326343"/>
                  <a:pt x="521732" y="6293391"/>
                  <a:pt x="491309" y="6239844"/>
                </a:cubicBezTo>
                <a:cubicBezTo>
                  <a:pt x="491309" y="6239844"/>
                  <a:pt x="491309" y="6239844"/>
                  <a:pt x="22817" y="5413976"/>
                </a:cubicBezTo>
                <a:cubicBezTo>
                  <a:pt x="-7605" y="5362488"/>
                  <a:pt x="-7605" y="5296583"/>
                  <a:pt x="22817" y="5245095"/>
                </a:cubicBezTo>
                <a:cubicBezTo>
                  <a:pt x="22817" y="5245095"/>
                  <a:pt x="22817" y="5245095"/>
                  <a:pt x="491309" y="4419228"/>
                </a:cubicBezTo>
                <a:cubicBezTo>
                  <a:pt x="521732" y="4365681"/>
                  <a:pt x="576490" y="4332728"/>
                  <a:pt x="637332" y="4332728"/>
                </a:cubicBezTo>
                <a:close/>
                <a:moveTo>
                  <a:pt x="3853980" y="0"/>
                </a:moveTo>
                <a:lnTo>
                  <a:pt x="5043644" y="0"/>
                </a:lnTo>
                <a:lnTo>
                  <a:pt x="5083740" y="70378"/>
                </a:lnTo>
                <a:cubicBezTo>
                  <a:pt x="5127533" y="147245"/>
                  <a:pt x="5174639" y="229925"/>
                  <a:pt x="5225307" y="318859"/>
                </a:cubicBezTo>
                <a:cubicBezTo>
                  <a:pt x="5271897" y="397715"/>
                  <a:pt x="5271897" y="498649"/>
                  <a:pt x="5225307" y="577503"/>
                </a:cubicBezTo>
                <a:cubicBezTo>
                  <a:pt x="5225307" y="577503"/>
                  <a:pt x="5225307" y="577503"/>
                  <a:pt x="4504695" y="1842337"/>
                </a:cubicBezTo>
                <a:cubicBezTo>
                  <a:pt x="4461209" y="1924345"/>
                  <a:pt x="4374239" y="1974811"/>
                  <a:pt x="4284162" y="1974811"/>
                </a:cubicBezTo>
                <a:cubicBezTo>
                  <a:pt x="4284162" y="1974811"/>
                  <a:pt x="4284162" y="1974811"/>
                  <a:pt x="2846045" y="1974811"/>
                </a:cubicBezTo>
                <a:cubicBezTo>
                  <a:pt x="2822750" y="1974811"/>
                  <a:pt x="2800035" y="1971656"/>
                  <a:pt x="2778342" y="1965645"/>
                </a:cubicBezTo>
                <a:lnTo>
                  <a:pt x="2731777" y="1945746"/>
                </a:lnTo>
                <a:lnTo>
                  <a:pt x="2760233" y="1895581"/>
                </a:lnTo>
                <a:cubicBezTo>
                  <a:pt x="3017539" y="1441999"/>
                  <a:pt x="3346890" y="861413"/>
                  <a:pt x="3768459" y="118263"/>
                </a:cubicBezTo>
                <a:cubicBezTo>
                  <a:pt x="3784101" y="90729"/>
                  <a:pt x="3801308" y="64519"/>
                  <a:pt x="3819932" y="39732"/>
                </a:cubicBezTo>
                <a:close/>
                <a:moveTo>
                  <a:pt x="1880237" y="0"/>
                </a:moveTo>
                <a:lnTo>
                  <a:pt x="2102124" y="0"/>
                </a:lnTo>
                <a:lnTo>
                  <a:pt x="2086946" y="26756"/>
                </a:lnTo>
                <a:cubicBezTo>
                  <a:pt x="1911773" y="335552"/>
                  <a:pt x="1911773" y="335552"/>
                  <a:pt x="1911773" y="335552"/>
                </a:cubicBezTo>
                <a:cubicBezTo>
                  <a:pt x="1865182" y="414408"/>
                  <a:pt x="1865182" y="515344"/>
                  <a:pt x="1911773" y="594199"/>
                </a:cubicBezTo>
                <a:cubicBezTo>
                  <a:pt x="2629280" y="1859030"/>
                  <a:pt x="2629280" y="1859030"/>
                  <a:pt x="2629280" y="1859030"/>
                </a:cubicBezTo>
                <a:cubicBezTo>
                  <a:pt x="2652576" y="1900035"/>
                  <a:pt x="2685189" y="1933154"/>
                  <a:pt x="2723627" y="1956020"/>
                </a:cubicBezTo>
                <a:lnTo>
                  <a:pt x="2734544" y="1960685"/>
                </a:lnTo>
                <a:lnTo>
                  <a:pt x="2676021" y="2063851"/>
                </a:lnTo>
                <a:lnTo>
                  <a:pt x="2632495" y="2140578"/>
                </a:lnTo>
                <a:lnTo>
                  <a:pt x="2677641" y="2159871"/>
                </a:lnTo>
                <a:cubicBezTo>
                  <a:pt x="2702113" y="2166652"/>
                  <a:pt x="2727732" y="2170210"/>
                  <a:pt x="2754009" y="2170210"/>
                </a:cubicBezTo>
                <a:cubicBezTo>
                  <a:pt x="4376198" y="2170210"/>
                  <a:pt x="4376198" y="2170210"/>
                  <a:pt x="4376198" y="2170210"/>
                </a:cubicBezTo>
                <a:cubicBezTo>
                  <a:pt x="4477805" y="2170210"/>
                  <a:pt x="4575904" y="2113286"/>
                  <a:pt x="4624956" y="2020780"/>
                </a:cubicBezTo>
                <a:cubicBezTo>
                  <a:pt x="5437803" y="594055"/>
                  <a:pt x="5437803" y="594055"/>
                  <a:pt x="5437803" y="594055"/>
                </a:cubicBezTo>
                <a:cubicBezTo>
                  <a:pt x="5490358" y="505109"/>
                  <a:pt x="5490358" y="391256"/>
                  <a:pt x="5437803" y="302307"/>
                </a:cubicBezTo>
                <a:cubicBezTo>
                  <a:pt x="5387000" y="213137"/>
                  <a:pt x="5339373" y="129540"/>
                  <a:pt x="5294722" y="51168"/>
                </a:cubicBezTo>
                <a:lnTo>
                  <a:pt x="5265570" y="0"/>
                </a:lnTo>
                <a:lnTo>
                  <a:pt x="7476877" y="0"/>
                </a:lnTo>
                <a:lnTo>
                  <a:pt x="7476877" y="6858000"/>
                </a:lnTo>
                <a:lnTo>
                  <a:pt x="3343303" y="6858000"/>
                </a:lnTo>
                <a:lnTo>
                  <a:pt x="3297958" y="6778065"/>
                </a:lnTo>
                <a:cubicBezTo>
                  <a:pt x="3015657" y="6280421"/>
                  <a:pt x="2563976" y="5484189"/>
                  <a:pt x="1841286" y="4210218"/>
                </a:cubicBezTo>
                <a:cubicBezTo>
                  <a:pt x="1716144" y="3998418"/>
                  <a:pt x="1716144" y="3727316"/>
                  <a:pt x="1841286" y="3515516"/>
                </a:cubicBezTo>
                <a:cubicBezTo>
                  <a:pt x="1841286" y="3515516"/>
                  <a:pt x="1841286" y="3515516"/>
                  <a:pt x="2556859" y="2254092"/>
                </a:cubicBezTo>
                <a:lnTo>
                  <a:pt x="2617166" y="2147787"/>
                </a:lnTo>
                <a:lnTo>
                  <a:pt x="2615044" y="2146880"/>
                </a:lnTo>
                <a:cubicBezTo>
                  <a:pt x="2571686" y="2121084"/>
                  <a:pt x="2534897" y="2083728"/>
                  <a:pt x="2508620" y="2037473"/>
                </a:cubicBezTo>
                <a:cubicBezTo>
                  <a:pt x="2508620" y="2037473"/>
                  <a:pt x="2508620" y="2037473"/>
                  <a:pt x="1699276" y="610749"/>
                </a:cubicBezTo>
                <a:cubicBezTo>
                  <a:pt x="1646720" y="521803"/>
                  <a:pt x="1646720" y="407950"/>
                  <a:pt x="1699276" y="319000"/>
                </a:cubicBezTo>
                <a:cubicBezTo>
                  <a:pt x="1699276" y="319000"/>
                  <a:pt x="1699276" y="319000"/>
                  <a:pt x="1843322" y="65075"/>
                </a:cubicBezTo>
                <a:close/>
              </a:path>
            </a:pathLst>
          </a:custGeom>
          <a:solidFill>
            <a:srgbClr val="7F7F7F">
              <a:alpha val="14120"/>
            </a:srgbClr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18"/>
          <p:cNvSpPr/>
          <p:nvPr>
            <p:ph type="title"/>
          </p:nvPr>
        </p:nvSpPr>
        <p:spPr>
          <a:xfrm>
            <a:off x="9249728" y="-85725"/>
            <a:ext cx="497400" cy="428700"/>
          </a:xfrm>
          <a:prstGeom prst="ellipse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200000"/>
              <a:buNone/>
            </a:pPr>
            <a:br>
              <a:rPr b="0" i="0" lang="it" sz="600">
                <a:solidFill>
                  <a:srgbClr val="3D3D3D"/>
                </a:solidFill>
                <a:latin typeface="Quicksand"/>
                <a:ea typeface="Quicksand"/>
                <a:cs typeface="Quicksand"/>
                <a:sym typeface="Quicksand"/>
              </a:rPr>
            </a:br>
            <a:endParaRPr sz="15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9090"/>
              <a:buNone/>
            </a:pPr>
            <a:r>
              <a:t/>
            </a:r>
            <a:endParaRPr sz="1100"/>
          </a:p>
          <a:p>
            <a:pPr indent="0" lvl="0" marL="3429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9090"/>
              <a:buNone/>
            </a:pPr>
            <a:r>
              <a:t/>
            </a:r>
            <a:endParaRPr sz="11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9090"/>
              <a:buNone/>
            </a:pPr>
            <a:r>
              <a:t/>
            </a:r>
            <a:endParaRPr sz="11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9090"/>
              <a:buNone/>
            </a:pPr>
            <a:r>
              <a:t/>
            </a:r>
            <a:endParaRPr sz="11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3636"/>
              <a:buFont typeface="Arial"/>
              <a:buNone/>
            </a:pPr>
            <a:r>
              <a:t/>
            </a:r>
            <a:endParaRPr sz="1100"/>
          </a:p>
        </p:txBody>
      </p:sp>
      <p:grpSp>
        <p:nvGrpSpPr>
          <p:cNvPr id="108" name="Google Shape;108;p18"/>
          <p:cNvGrpSpPr/>
          <p:nvPr/>
        </p:nvGrpSpPr>
        <p:grpSpPr>
          <a:xfrm>
            <a:off x="331470" y="420942"/>
            <a:ext cx="846286" cy="635404"/>
            <a:chOff x="7393391" y="1075612"/>
            <a:chExt cx="1128381" cy="847205"/>
          </a:xfrm>
        </p:grpSpPr>
        <p:sp>
          <p:nvSpPr>
            <p:cNvPr id="109" name="Google Shape;109;p18"/>
            <p:cNvSpPr/>
            <p:nvPr/>
          </p:nvSpPr>
          <p:spPr>
            <a:xfrm>
              <a:off x="7393391" y="1327438"/>
              <a:ext cx="675351" cy="595380"/>
            </a:xfrm>
            <a:custGeom>
              <a:rect b="b" l="l" r="r" t="t"/>
              <a:pathLst>
                <a:path extrusionOk="0" h="692" w="785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" name="Google Shape;110;p18"/>
            <p:cNvSpPr/>
            <p:nvPr/>
          </p:nvSpPr>
          <p:spPr>
            <a:xfrm>
              <a:off x="7971281" y="1075612"/>
              <a:ext cx="550491" cy="485307"/>
            </a:xfrm>
            <a:custGeom>
              <a:rect b="b" l="l" r="r" t="t"/>
              <a:pathLst>
                <a:path extrusionOk="0" h="692" w="785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descr="Logotipo&#10;&#10;Descripción generada automáticamente" id="111" name="Google Shape;111;p18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51983" y="4518514"/>
            <a:ext cx="1022100" cy="360300"/>
          </a:xfrm>
          <a:prstGeom prst="rect">
            <a:avLst/>
          </a:prstGeom>
          <a:noFill/>
          <a:ln>
            <a:noFill/>
          </a:ln>
        </p:spPr>
      </p:pic>
      <p:sp>
        <p:nvSpPr>
          <p:cNvPr id="112" name="Google Shape;112;p18"/>
          <p:cNvSpPr txBox="1"/>
          <p:nvPr/>
        </p:nvSpPr>
        <p:spPr>
          <a:xfrm>
            <a:off x="1239788" y="264698"/>
            <a:ext cx="7107900" cy="45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it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1. Segmenti di clienti</a:t>
            </a:r>
            <a:br>
              <a:rPr b="1" i="0" lang="it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it" sz="1200" u="none" cap="none" strike="noStrike">
                <a:solidFill>
                  <a:srgbClr val="3D3D3D"/>
                </a:solidFill>
                <a:latin typeface="Quicksand"/>
                <a:ea typeface="Quicksand"/>
                <a:cs typeface="Quicksand"/>
                <a:sym typeface="Quicksand"/>
              </a:rPr>
              <a:t>Il primo blocco del Business Canvas Model serve a capire </a:t>
            </a:r>
            <a:r>
              <a:rPr b="1" i="0" lang="it" sz="1200" u="none" cap="none" strike="noStrike">
                <a:solidFill>
                  <a:srgbClr val="3D3D3D"/>
                </a:solidFill>
                <a:latin typeface="Quicksand"/>
                <a:ea typeface="Quicksand"/>
                <a:cs typeface="Quicksand"/>
                <a:sym typeface="Quicksand"/>
              </a:rPr>
              <a:t>chi </a:t>
            </a:r>
            <a:r>
              <a:rPr b="0" i="0" lang="it" sz="1200" u="none" cap="none" strike="noStrike">
                <a:solidFill>
                  <a:srgbClr val="3D3D3D"/>
                </a:solidFill>
                <a:latin typeface="Quicksand"/>
                <a:ea typeface="Quicksand"/>
                <a:cs typeface="Quicksand"/>
                <a:sym typeface="Quicksand"/>
              </a:rPr>
              <a:t>sono i clienti più importanti a cui state fornendo valore. O, in altre parole, chi sono? Cosa fanno? E perché dovrebbero acquistare il vostro prodotto o servizio?</a:t>
            </a:r>
            <a:br>
              <a:rPr b="0" i="0" lang="it" sz="1200" u="none" cap="none" strike="noStrike">
                <a:solidFill>
                  <a:srgbClr val="3D3D3D"/>
                </a:solidFill>
                <a:latin typeface="Quicksand"/>
                <a:ea typeface="Quicksand"/>
                <a:cs typeface="Quicksand"/>
                <a:sym typeface="Quicksand"/>
              </a:rPr>
            </a:br>
            <a:r>
              <a:rPr b="0" i="0" lang="it" sz="1200" u="none" cap="none" strike="noStrike">
                <a:solidFill>
                  <a:srgbClr val="3D3D3D"/>
                </a:solidFill>
                <a:latin typeface="Quicksand"/>
                <a:ea typeface="Quicksand"/>
                <a:cs typeface="Quicksand"/>
                <a:sym typeface="Quicksand"/>
              </a:rPr>
              <a:t>Un ottimo esercizio per definire i segmenti di clientela consiste nel fare un brainstorming e creare le </a:t>
            </a:r>
            <a:r>
              <a:rPr b="1" i="0" lang="it" sz="1200" u="none" cap="none" strike="noStrike">
                <a:solidFill>
                  <a:srgbClr val="3D3D3D"/>
                </a:solidFill>
                <a:latin typeface="Quicksand"/>
                <a:ea typeface="Quicksand"/>
                <a:cs typeface="Quicksand"/>
                <a:sym typeface="Quicksand"/>
              </a:rPr>
              <a:t>buyer personas </a:t>
            </a:r>
            <a:r>
              <a:rPr b="0" i="0" lang="it" sz="1200" u="none" cap="none" strike="noStrike">
                <a:solidFill>
                  <a:srgbClr val="3D3D3D"/>
                </a:solidFill>
                <a:latin typeface="Quicksand"/>
                <a:ea typeface="Quicksand"/>
                <a:cs typeface="Quicksand"/>
                <a:sym typeface="Quicksand"/>
              </a:rPr>
              <a:t>della vostra azienda</a:t>
            </a:r>
            <a:r>
              <a:rPr b="1" i="0" lang="it" sz="1200" u="none" cap="none" strike="noStrike">
                <a:solidFill>
                  <a:srgbClr val="3D3D3D"/>
                </a:solidFill>
                <a:latin typeface="Quicksand"/>
                <a:ea typeface="Quicksand"/>
                <a:cs typeface="Quicksand"/>
                <a:sym typeface="Quicksand"/>
              </a:rPr>
              <a:t>.</a:t>
            </a:r>
            <a:br>
              <a:rPr b="0" i="0" lang="it" sz="1200" u="none" cap="none" strike="noStrike">
                <a:solidFill>
                  <a:srgbClr val="3D3D3D"/>
                </a:solidFill>
                <a:latin typeface="Quicksand"/>
                <a:ea typeface="Quicksand"/>
                <a:cs typeface="Quicksand"/>
                <a:sym typeface="Quicksand"/>
              </a:rPr>
            </a:br>
            <a:r>
              <a:rPr b="0" i="0" lang="it" sz="1200" u="none" cap="none" strike="noStrike">
                <a:solidFill>
                  <a:srgbClr val="3D3D3D"/>
                </a:solidFill>
                <a:latin typeface="Quicksand"/>
                <a:ea typeface="Quicksand"/>
                <a:cs typeface="Quicksand"/>
                <a:sym typeface="Quicksand"/>
              </a:rPr>
              <a:t>Le buyer personas sono rappresentazioni fittizie di un cliente ideale o ipotetico. In genere, quando si fa il brainstorming di un buyer personae si vogliono definire alcune caratteristiche (età, dati demografici, sesso, reddito, settore, punti dolenti, obiettivi, ecc.)</a:t>
            </a:r>
            <a:br>
              <a:rPr b="0" i="0" lang="it" sz="1200" u="none" cap="none" strike="noStrike">
                <a:solidFill>
                  <a:srgbClr val="3D3D3D"/>
                </a:solidFill>
                <a:latin typeface="Quicksand"/>
                <a:ea typeface="Quicksand"/>
                <a:cs typeface="Quicksand"/>
                <a:sym typeface="Quicksand"/>
              </a:rPr>
            </a:br>
            <a:br>
              <a:rPr b="0" i="0" lang="it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i="0" lang="it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2. Proposte di valore</a:t>
            </a:r>
            <a:br>
              <a:rPr b="1" i="0" lang="it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it" sz="1200" u="none" cap="none" strike="noStrike">
                <a:solidFill>
                  <a:srgbClr val="3D3D3D"/>
                </a:solidFill>
                <a:latin typeface="Quicksand"/>
                <a:ea typeface="Quicksand"/>
                <a:cs typeface="Quicksand"/>
                <a:sym typeface="Quicksand"/>
              </a:rPr>
              <a:t>La seconda fase consiste nel definire le </a:t>
            </a:r>
            <a:r>
              <a:rPr b="1" i="0" lang="it" sz="1200" u="none" cap="none" strike="noStrike">
                <a:solidFill>
                  <a:srgbClr val="3D3D3D"/>
                </a:solidFill>
                <a:latin typeface="Quicksand"/>
                <a:ea typeface="Quicksand"/>
                <a:cs typeface="Quicksand"/>
                <a:sym typeface="Quicksand"/>
              </a:rPr>
              <a:t>proposte di valore </a:t>
            </a:r>
            <a:r>
              <a:rPr b="0" i="0" lang="it" sz="1200" u="none" cap="none" strike="noStrike">
                <a:solidFill>
                  <a:srgbClr val="3D3D3D"/>
                </a:solidFill>
                <a:latin typeface="Quicksand"/>
                <a:ea typeface="Quicksand"/>
                <a:cs typeface="Quicksand"/>
                <a:sym typeface="Quicksand"/>
              </a:rPr>
              <a:t>della vostra azienda e, soprattutto, la vostra </a:t>
            </a:r>
            <a:r>
              <a:rPr b="1" i="0" lang="it" sz="1200" u="none" cap="none" strike="noStrike">
                <a:solidFill>
                  <a:srgbClr val="3D3D3D"/>
                </a:solidFill>
                <a:latin typeface="Quicksand"/>
                <a:ea typeface="Quicksand"/>
                <a:cs typeface="Quicksand"/>
                <a:sym typeface="Quicksand"/>
              </a:rPr>
              <a:t>UVP </a:t>
            </a:r>
            <a:r>
              <a:rPr b="0" i="0" lang="it" sz="1200" u="none" cap="none" strike="noStrike">
                <a:solidFill>
                  <a:srgbClr val="3D3D3D"/>
                </a:solidFill>
                <a:latin typeface="Quicksand"/>
                <a:ea typeface="Quicksand"/>
                <a:cs typeface="Quicksand"/>
                <a:sym typeface="Quicksand"/>
              </a:rPr>
              <a:t>(unique value proposition). Cosa spinge i clienti a rivolgersi a voi piuttosto che ai vostri concorrenti? Quale dei loro problemi siete in grado di risolvere meglio?</a:t>
            </a:r>
            <a:br>
              <a:rPr b="0" i="0" lang="it" sz="1200" u="none" cap="none" strike="noStrike">
                <a:solidFill>
                  <a:srgbClr val="3D3D3D"/>
                </a:solidFill>
                <a:latin typeface="Quicksand"/>
                <a:ea typeface="Quicksand"/>
                <a:cs typeface="Quicksand"/>
                <a:sym typeface="Quicksand"/>
              </a:rPr>
            </a:br>
            <a:r>
              <a:rPr b="0" i="0" lang="it" sz="1200" u="none" cap="none" strike="noStrike">
                <a:solidFill>
                  <a:srgbClr val="3D3D3D"/>
                </a:solidFill>
                <a:latin typeface="Quicksand"/>
                <a:ea typeface="Quicksand"/>
                <a:cs typeface="Quicksand"/>
                <a:sym typeface="Quicksand"/>
              </a:rPr>
              <a:t>Ogni proposta di valore consiste in un insieme di prodotti o servizi che soddisfano le esigenze di un acquirente persona del vostro segmento di clientela. È l'</a:t>
            </a:r>
            <a:r>
              <a:rPr b="1" i="0" lang="it" sz="1200" u="none" cap="none" strike="noStrike">
                <a:solidFill>
                  <a:srgbClr val="3D3D3D"/>
                </a:solidFill>
                <a:latin typeface="Quicksand"/>
                <a:ea typeface="Quicksand"/>
                <a:cs typeface="Quicksand"/>
                <a:sym typeface="Quicksand"/>
              </a:rPr>
              <a:t>intersezione tra </a:t>
            </a:r>
            <a:r>
              <a:rPr b="0" i="0" lang="it" sz="1200" u="none" cap="none" strike="noStrike">
                <a:solidFill>
                  <a:srgbClr val="3D3D3D"/>
                </a:solidFill>
                <a:latin typeface="Quicksand"/>
                <a:ea typeface="Quicksand"/>
                <a:cs typeface="Quicksand"/>
                <a:sym typeface="Quicksand"/>
              </a:rPr>
              <a:t>ciò che la vostra azienda offre e la ragione o l'impulso che i clienti hanno per acquistare.</a:t>
            </a:r>
            <a:br>
              <a:rPr b="0" i="0" lang="it" sz="1200" u="none" cap="none" strike="noStrike">
                <a:solidFill>
                  <a:srgbClr val="3D3D3D"/>
                </a:solidFill>
                <a:latin typeface="Quicksand"/>
                <a:ea typeface="Quicksand"/>
                <a:cs typeface="Quicksand"/>
                <a:sym typeface="Quicksand"/>
              </a:rPr>
            </a:br>
            <a:br>
              <a:rPr b="0" i="0" lang="it" sz="1200" u="none" cap="none" strike="noStrike">
                <a:solidFill>
                  <a:srgbClr val="3D3D3D"/>
                </a:solidFill>
                <a:latin typeface="Quicksand"/>
                <a:ea typeface="Quicksand"/>
                <a:cs typeface="Quicksand"/>
                <a:sym typeface="Quicksand"/>
              </a:rPr>
            </a:br>
            <a:r>
              <a:rPr b="0" i="0" lang="it" sz="1200" u="none" cap="none" strike="noStrike">
                <a:solidFill>
                  <a:srgbClr val="3D3D3D"/>
                </a:solidFill>
                <a:latin typeface="Quicksand"/>
                <a:ea typeface="Quicksand"/>
                <a:cs typeface="Quicksand"/>
                <a:sym typeface="Quicksand"/>
              </a:rPr>
              <a:t>Alcune domande frequenti da porsi per determinare la vostra UVP sono:</a:t>
            </a:r>
            <a:br>
              <a:rPr b="0" i="0" lang="it" sz="1200" u="none" cap="none" strike="noStrike">
                <a:solidFill>
                  <a:srgbClr val="3D3D3D"/>
                </a:solidFill>
                <a:latin typeface="Quicksand"/>
                <a:ea typeface="Quicksand"/>
                <a:cs typeface="Quicksand"/>
                <a:sym typeface="Quicksand"/>
              </a:rPr>
            </a:br>
            <a:r>
              <a:rPr b="0" i="0" lang="it" sz="1200" u="none" cap="none" strike="noStrike">
                <a:solidFill>
                  <a:srgbClr val="3D3D3D"/>
                </a:solidFill>
                <a:latin typeface="Quicksand"/>
                <a:ea typeface="Quicksand"/>
                <a:cs typeface="Quicksand"/>
                <a:sym typeface="Quicksand"/>
              </a:rPr>
              <a:t>- Quale specifico punto dolente dei clienti state cercando di risolvere?</a:t>
            </a:r>
            <a:br>
              <a:rPr b="0" i="0" lang="it" sz="1200" u="none" cap="none" strike="noStrike">
                <a:solidFill>
                  <a:srgbClr val="3D3D3D"/>
                </a:solidFill>
                <a:latin typeface="Quicksand"/>
                <a:ea typeface="Quicksand"/>
                <a:cs typeface="Quicksand"/>
                <a:sym typeface="Quicksand"/>
              </a:rPr>
            </a:br>
            <a:r>
              <a:rPr b="0" i="0" lang="it" sz="1200" u="none" cap="none" strike="noStrike">
                <a:solidFill>
                  <a:srgbClr val="3D3D3D"/>
                </a:solidFill>
                <a:latin typeface="Quicksand"/>
                <a:ea typeface="Quicksand"/>
                <a:cs typeface="Quicksand"/>
                <a:sym typeface="Quicksand"/>
              </a:rPr>
              <a:t>- Quale lavoro state aiutando i clienti a svolgere?</a:t>
            </a:r>
            <a:br>
              <a:rPr b="0" i="0" lang="it" sz="1200" u="none" cap="none" strike="noStrike">
                <a:solidFill>
                  <a:srgbClr val="3D3D3D"/>
                </a:solidFill>
                <a:latin typeface="Quicksand"/>
                <a:ea typeface="Quicksand"/>
                <a:cs typeface="Quicksand"/>
                <a:sym typeface="Quicksand"/>
              </a:rPr>
            </a:br>
            <a:r>
              <a:rPr b="0" i="0" lang="it" sz="1200" u="none" cap="none" strike="noStrike">
                <a:solidFill>
                  <a:srgbClr val="3D3D3D"/>
                </a:solidFill>
                <a:latin typeface="Quicksand"/>
                <a:ea typeface="Quicksand"/>
                <a:cs typeface="Quicksand"/>
                <a:sym typeface="Quicksand"/>
              </a:rPr>
              <a:t>- In che modo la vostra UVP elimina i </a:t>
            </a:r>
            <a:r>
              <a:rPr lang="it" sz="1200">
                <a:solidFill>
                  <a:srgbClr val="3D3D3D"/>
                </a:solidFill>
                <a:latin typeface="Quicksand"/>
                <a:ea typeface="Quicksand"/>
                <a:cs typeface="Quicksand"/>
                <a:sym typeface="Quicksand"/>
              </a:rPr>
              <a:t>problemi</a:t>
            </a:r>
            <a:r>
              <a:rPr b="0" i="0" lang="it" sz="1200" u="none" cap="none" strike="noStrike">
                <a:solidFill>
                  <a:srgbClr val="3D3D3D"/>
                </a:solidFill>
                <a:latin typeface="Quicksand"/>
                <a:ea typeface="Quicksand"/>
                <a:cs typeface="Quicksand"/>
                <a:sym typeface="Quicksand"/>
              </a:rPr>
              <a:t> dei clienti?</a:t>
            </a:r>
            <a:br>
              <a:rPr b="0" i="0" lang="it" sz="1200" u="none" cap="none" strike="noStrike">
                <a:solidFill>
                  <a:srgbClr val="3D3D3D"/>
                </a:solidFill>
                <a:latin typeface="Quicksand"/>
                <a:ea typeface="Quicksand"/>
                <a:cs typeface="Quicksand"/>
                <a:sym typeface="Quicksand"/>
              </a:rPr>
            </a:br>
            <a:r>
              <a:rPr b="0" i="0" lang="it" sz="1200" u="none" cap="none" strike="noStrike">
                <a:solidFill>
                  <a:srgbClr val="3D3D3D"/>
                </a:solidFill>
                <a:latin typeface="Quicksand"/>
                <a:ea typeface="Quicksand"/>
                <a:cs typeface="Quicksand"/>
                <a:sym typeface="Quicksand"/>
              </a:rPr>
              <a:t>- Quali prodotti o servizi offrite per rispondere a quest</a:t>
            </a:r>
            <a:r>
              <a:rPr lang="it" sz="1200">
                <a:solidFill>
                  <a:srgbClr val="3D3D3D"/>
                </a:solidFill>
                <a:latin typeface="Quicksand"/>
                <a:ea typeface="Quicksand"/>
                <a:cs typeface="Quicksand"/>
                <a:sym typeface="Quicksand"/>
              </a:rPr>
              <a:t>i problemi</a:t>
            </a:r>
            <a:r>
              <a:rPr b="0" i="0" lang="it" sz="1200" u="none" cap="none" strike="noStrike">
                <a:solidFill>
                  <a:srgbClr val="3D3D3D"/>
                </a:solidFill>
                <a:latin typeface="Quicksand"/>
                <a:ea typeface="Quicksand"/>
                <a:cs typeface="Quicksand"/>
                <a:sym typeface="Quicksand"/>
              </a:rPr>
              <a:t>?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9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" name="Google Shape;118;p19"/>
          <p:cNvSpPr/>
          <p:nvPr/>
        </p:nvSpPr>
        <p:spPr>
          <a:xfrm>
            <a:off x="3536343" y="0"/>
            <a:ext cx="5607658" cy="5143500"/>
          </a:xfrm>
          <a:custGeom>
            <a:rect b="b" l="l" r="r" t="t"/>
            <a:pathLst>
              <a:path extrusionOk="0" h="6858000" w="7476877">
                <a:moveTo>
                  <a:pt x="637332" y="4332728"/>
                </a:moveTo>
                <a:cubicBezTo>
                  <a:pt x="637332" y="4332728"/>
                  <a:pt x="637332" y="4332728"/>
                  <a:pt x="1576347" y="4332728"/>
                </a:cubicBezTo>
                <a:cubicBezTo>
                  <a:pt x="1635163" y="4332728"/>
                  <a:pt x="1691949" y="4365681"/>
                  <a:pt x="1720345" y="4419228"/>
                </a:cubicBezTo>
                <a:cubicBezTo>
                  <a:pt x="1720345" y="4419228"/>
                  <a:pt x="1720345" y="4419228"/>
                  <a:pt x="2190864" y="5245095"/>
                </a:cubicBezTo>
                <a:cubicBezTo>
                  <a:pt x="2221287" y="5296583"/>
                  <a:pt x="2221287" y="5362488"/>
                  <a:pt x="2190864" y="5413976"/>
                </a:cubicBezTo>
                <a:cubicBezTo>
                  <a:pt x="2190864" y="5413976"/>
                  <a:pt x="2190864" y="5413976"/>
                  <a:pt x="1720345" y="6239844"/>
                </a:cubicBezTo>
                <a:cubicBezTo>
                  <a:pt x="1691949" y="6293391"/>
                  <a:pt x="1635163" y="6326343"/>
                  <a:pt x="1576347" y="6326343"/>
                </a:cubicBezTo>
                <a:cubicBezTo>
                  <a:pt x="1576347" y="6326343"/>
                  <a:pt x="1576347" y="6326343"/>
                  <a:pt x="637332" y="6326343"/>
                </a:cubicBezTo>
                <a:cubicBezTo>
                  <a:pt x="576490" y="6326343"/>
                  <a:pt x="521732" y="6293391"/>
                  <a:pt x="491309" y="6239844"/>
                </a:cubicBezTo>
                <a:cubicBezTo>
                  <a:pt x="491309" y="6239844"/>
                  <a:pt x="491309" y="6239844"/>
                  <a:pt x="22817" y="5413976"/>
                </a:cubicBezTo>
                <a:cubicBezTo>
                  <a:pt x="-7605" y="5362488"/>
                  <a:pt x="-7605" y="5296583"/>
                  <a:pt x="22817" y="5245095"/>
                </a:cubicBezTo>
                <a:cubicBezTo>
                  <a:pt x="22817" y="5245095"/>
                  <a:pt x="22817" y="5245095"/>
                  <a:pt x="491309" y="4419228"/>
                </a:cubicBezTo>
                <a:cubicBezTo>
                  <a:pt x="521732" y="4365681"/>
                  <a:pt x="576490" y="4332728"/>
                  <a:pt x="637332" y="4332728"/>
                </a:cubicBezTo>
                <a:close/>
                <a:moveTo>
                  <a:pt x="3853980" y="0"/>
                </a:moveTo>
                <a:lnTo>
                  <a:pt x="5043644" y="0"/>
                </a:lnTo>
                <a:lnTo>
                  <a:pt x="5083740" y="70378"/>
                </a:lnTo>
                <a:cubicBezTo>
                  <a:pt x="5127533" y="147245"/>
                  <a:pt x="5174639" y="229925"/>
                  <a:pt x="5225307" y="318859"/>
                </a:cubicBezTo>
                <a:cubicBezTo>
                  <a:pt x="5271897" y="397715"/>
                  <a:pt x="5271897" y="498649"/>
                  <a:pt x="5225307" y="577503"/>
                </a:cubicBezTo>
                <a:cubicBezTo>
                  <a:pt x="5225307" y="577503"/>
                  <a:pt x="5225307" y="577503"/>
                  <a:pt x="4504695" y="1842337"/>
                </a:cubicBezTo>
                <a:cubicBezTo>
                  <a:pt x="4461209" y="1924345"/>
                  <a:pt x="4374239" y="1974811"/>
                  <a:pt x="4284162" y="1974811"/>
                </a:cubicBezTo>
                <a:cubicBezTo>
                  <a:pt x="4284162" y="1974811"/>
                  <a:pt x="4284162" y="1974811"/>
                  <a:pt x="2846045" y="1974811"/>
                </a:cubicBezTo>
                <a:cubicBezTo>
                  <a:pt x="2822750" y="1974811"/>
                  <a:pt x="2800035" y="1971656"/>
                  <a:pt x="2778342" y="1965645"/>
                </a:cubicBezTo>
                <a:lnTo>
                  <a:pt x="2731777" y="1945746"/>
                </a:lnTo>
                <a:lnTo>
                  <a:pt x="2760233" y="1895581"/>
                </a:lnTo>
                <a:cubicBezTo>
                  <a:pt x="3017539" y="1441999"/>
                  <a:pt x="3346890" y="861413"/>
                  <a:pt x="3768459" y="118263"/>
                </a:cubicBezTo>
                <a:cubicBezTo>
                  <a:pt x="3784101" y="90729"/>
                  <a:pt x="3801308" y="64519"/>
                  <a:pt x="3819932" y="39732"/>
                </a:cubicBezTo>
                <a:close/>
                <a:moveTo>
                  <a:pt x="1880237" y="0"/>
                </a:moveTo>
                <a:lnTo>
                  <a:pt x="2102124" y="0"/>
                </a:lnTo>
                <a:lnTo>
                  <a:pt x="2086946" y="26756"/>
                </a:lnTo>
                <a:cubicBezTo>
                  <a:pt x="1911773" y="335552"/>
                  <a:pt x="1911773" y="335552"/>
                  <a:pt x="1911773" y="335552"/>
                </a:cubicBezTo>
                <a:cubicBezTo>
                  <a:pt x="1865182" y="414408"/>
                  <a:pt x="1865182" y="515344"/>
                  <a:pt x="1911773" y="594199"/>
                </a:cubicBezTo>
                <a:cubicBezTo>
                  <a:pt x="2629280" y="1859030"/>
                  <a:pt x="2629280" y="1859030"/>
                  <a:pt x="2629280" y="1859030"/>
                </a:cubicBezTo>
                <a:cubicBezTo>
                  <a:pt x="2652576" y="1900035"/>
                  <a:pt x="2685189" y="1933154"/>
                  <a:pt x="2723627" y="1956020"/>
                </a:cubicBezTo>
                <a:lnTo>
                  <a:pt x="2734544" y="1960685"/>
                </a:lnTo>
                <a:lnTo>
                  <a:pt x="2676021" y="2063851"/>
                </a:lnTo>
                <a:lnTo>
                  <a:pt x="2632495" y="2140578"/>
                </a:lnTo>
                <a:lnTo>
                  <a:pt x="2677641" y="2159871"/>
                </a:lnTo>
                <a:cubicBezTo>
                  <a:pt x="2702113" y="2166652"/>
                  <a:pt x="2727732" y="2170210"/>
                  <a:pt x="2754009" y="2170210"/>
                </a:cubicBezTo>
                <a:cubicBezTo>
                  <a:pt x="4376198" y="2170210"/>
                  <a:pt x="4376198" y="2170210"/>
                  <a:pt x="4376198" y="2170210"/>
                </a:cubicBezTo>
                <a:cubicBezTo>
                  <a:pt x="4477805" y="2170210"/>
                  <a:pt x="4575904" y="2113286"/>
                  <a:pt x="4624956" y="2020780"/>
                </a:cubicBezTo>
                <a:cubicBezTo>
                  <a:pt x="5437803" y="594055"/>
                  <a:pt x="5437803" y="594055"/>
                  <a:pt x="5437803" y="594055"/>
                </a:cubicBezTo>
                <a:cubicBezTo>
                  <a:pt x="5490358" y="505109"/>
                  <a:pt x="5490358" y="391256"/>
                  <a:pt x="5437803" y="302307"/>
                </a:cubicBezTo>
                <a:cubicBezTo>
                  <a:pt x="5387000" y="213137"/>
                  <a:pt x="5339373" y="129540"/>
                  <a:pt x="5294722" y="51168"/>
                </a:cubicBezTo>
                <a:lnTo>
                  <a:pt x="5265570" y="0"/>
                </a:lnTo>
                <a:lnTo>
                  <a:pt x="7476877" y="0"/>
                </a:lnTo>
                <a:lnTo>
                  <a:pt x="7476877" y="6858000"/>
                </a:lnTo>
                <a:lnTo>
                  <a:pt x="3343303" y="6858000"/>
                </a:lnTo>
                <a:lnTo>
                  <a:pt x="3297958" y="6778065"/>
                </a:lnTo>
                <a:cubicBezTo>
                  <a:pt x="3015657" y="6280421"/>
                  <a:pt x="2563976" y="5484189"/>
                  <a:pt x="1841286" y="4210218"/>
                </a:cubicBezTo>
                <a:cubicBezTo>
                  <a:pt x="1716144" y="3998418"/>
                  <a:pt x="1716144" y="3727316"/>
                  <a:pt x="1841286" y="3515516"/>
                </a:cubicBezTo>
                <a:cubicBezTo>
                  <a:pt x="1841286" y="3515516"/>
                  <a:pt x="1841286" y="3515516"/>
                  <a:pt x="2556859" y="2254092"/>
                </a:cubicBezTo>
                <a:lnTo>
                  <a:pt x="2617166" y="2147787"/>
                </a:lnTo>
                <a:lnTo>
                  <a:pt x="2615044" y="2146880"/>
                </a:lnTo>
                <a:cubicBezTo>
                  <a:pt x="2571686" y="2121084"/>
                  <a:pt x="2534897" y="2083728"/>
                  <a:pt x="2508620" y="2037473"/>
                </a:cubicBezTo>
                <a:cubicBezTo>
                  <a:pt x="2508620" y="2037473"/>
                  <a:pt x="2508620" y="2037473"/>
                  <a:pt x="1699276" y="610749"/>
                </a:cubicBezTo>
                <a:cubicBezTo>
                  <a:pt x="1646720" y="521803"/>
                  <a:pt x="1646720" y="407950"/>
                  <a:pt x="1699276" y="319000"/>
                </a:cubicBezTo>
                <a:cubicBezTo>
                  <a:pt x="1699276" y="319000"/>
                  <a:pt x="1699276" y="319000"/>
                  <a:pt x="1843322" y="65075"/>
                </a:cubicBezTo>
                <a:close/>
              </a:path>
            </a:pathLst>
          </a:custGeom>
          <a:solidFill>
            <a:srgbClr val="7F7F7F">
              <a:alpha val="14120"/>
            </a:srgbClr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" name="Google Shape;119;p19"/>
          <p:cNvSpPr/>
          <p:nvPr>
            <p:ph type="title"/>
          </p:nvPr>
        </p:nvSpPr>
        <p:spPr>
          <a:xfrm>
            <a:off x="584725" y="-162878"/>
            <a:ext cx="8776200" cy="4902000"/>
          </a:xfrm>
          <a:prstGeom prst="ellipse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63157"/>
              <a:buNone/>
            </a:pPr>
            <a:r>
              <a:rPr b="1" lang="it" sz="1900">
                <a:latin typeface="Calibri"/>
                <a:ea typeface="Calibri"/>
                <a:cs typeface="Calibri"/>
                <a:sym typeface="Calibri"/>
              </a:rPr>
              <a:t>3. </a:t>
            </a:r>
            <a:r>
              <a:rPr b="1" lang="it" sz="19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Canali</a:t>
            </a:r>
            <a:br>
              <a:rPr b="1" i="0" lang="it" sz="6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</a:br>
            <a:r>
              <a:rPr b="0" i="0" lang="it" sz="1500">
                <a:solidFill>
                  <a:srgbClr val="3D3D3D"/>
                </a:solidFill>
                <a:latin typeface="Calibri"/>
                <a:ea typeface="Calibri"/>
                <a:cs typeface="Calibri"/>
                <a:sym typeface="Calibri"/>
              </a:rPr>
              <a:t>Il passo successivo è chiedersi </a:t>
            </a:r>
            <a:r>
              <a:rPr b="1" i="0" lang="it" sz="1500">
                <a:solidFill>
                  <a:srgbClr val="3D3D3D"/>
                </a:solidFill>
                <a:latin typeface="Calibri"/>
                <a:ea typeface="Calibri"/>
                <a:cs typeface="Calibri"/>
                <a:sym typeface="Calibri"/>
              </a:rPr>
              <a:t>come si </a:t>
            </a:r>
            <a:r>
              <a:rPr b="0" i="0" lang="it" sz="1500">
                <a:solidFill>
                  <a:srgbClr val="3D3D3D"/>
                </a:solidFill>
                <a:latin typeface="Calibri"/>
                <a:ea typeface="Calibri"/>
                <a:cs typeface="Calibri"/>
                <a:sym typeface="Calibri"/>
              </a:rPr>
              <a:t>raggiungono i clienti e attraverso </a:t>
            </a:r>
            <a:r>
              <a:rPr b="1" i="0" lang="it" sz="1500">
                <a:solidFill>
                  <a:srgbClr val="3D3D3D"/>
                </a:solidFill>
                <a:latin typeface="Calibri"/>
                <a:ea typeface="Calibri"/>
                <a:cs typeface="Calibri"/>
                <a:sym typeface="Calibri"/>
              </a:rPr>
              <a:t>quali canali</a:t>
            </a:r>
            <a:r>
              <a:rPr b="0" i="0" lang="it" sz="1500">
                <a:solidFill>
                  <a:srgbClr val="3D3D3D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br>
              <a:rPr b="0" i="0" lang="it" sz="1500">
                <a:solidFill>
                  <a:srgbClr val="3D3D3D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it" sz="1500">
                <a:solidFill>
                  <a:srgbClr val="3D3D3D"/>
                </a:solidFill>
                <a:latin typeface="Calibri"/>
                <a:ea typeface="Calibri"/>
                <a:cs typeface="Calibri"/>
                <a:sym typeface="Calibri"/>
              </a:rPr>
              <a:t>Questo include sia i canali con cui i clienti vogliono comunicare con voi, sia il modo in cui riceveranno i vostri prodotti o servizi.</a:t>
            </a:r>
            <a:br>
              <a:rPr b="0" i="0" lang="it" sz="1500">
                <a:solidFill>
                  <a:srgbClr val="3D3D3D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it" sz="1500">
                <a:solidFill>
                  <a:srgbClr val="3D3D3D"/>
                </a:solidFill>
                <a:latin typeface="Calibri"/>
                <a:ea typeface="Calibri"/>
                <a:cs typeface="Calibri"/>
                <a:sym typeface="Calibri"/>
              </a:rPr>
              <a:t>Si tratterà di un canale fisico? (negozio, rappresentanti di vendita sul campo, ecc.) O si tratta di un canale digitale? (mobile, web, cloud, ecc.).</a:t>
            </a:r>
            <a:br>
              <a:rPr b="0" i="0" lang="it" sz="1500">
                <a:solidFill>
                  <a:srgbClr val="3D3D3D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it" sz="15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it" sz="13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i="0" lang="it" sz="19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4. Relazioni con i clienti</a:t>
            </a:r>
            <a:br>
              <a:rPr b="0" i="0" lang="it" sz="6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</a:br>
            <a:r>
              <a:rPr lang="it" sz="1500">
                <a:solidFill>
                  <a:srgbClr val="3D3D3D"/>
                </a:solidFill>
                <a:latin typeface="Calibri"/>
                <a:ea typeface="Calibri"/>
                <a:cs typeface="Calibri"/>
                <a:sym typeface="Calibri"/>
              </a:rPr>
              <a:t>Una volta acquisiti i clienti, dovrete pensare a come costruire, coltivare e far crescere queste relazioni.</a:t>
            </a:r>
            <a:br>
              <a:rPr lang="it" sz="1500">
                <a:solidFill>
                  <a:srgbClr val="3D3D3D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it" sz="1500">
                <a:solidFill>
                  <a:srgbClr val="3D3D3D"/>
                </a:solidFill>
                <a:latin typeface="Calibri"/>
                <a:ea typeface="Calibri"/>
                <a:cs typeface="Calibri"/>
                <a:sym typeface="Calibri"/>
              </a:rPr>
              <a:t>Questo può essere automatizzato e transazionale, come i grandi marchi di eCommerce Amazon o Alibaba. Oppure può essere all'estremo opposto e richiedere un rapporto più personale, come quello che si ha con una banca o con il negozio di biciclette locale.</a:t>
            </a:r>
            <a:br>
              <a:rPr lang="it" sz="1500">
                <a:solidFill>
                  <a:srgbClr val="3D3D3D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1500">
              <a:solidFill>
                <a:srgbClr val="3D3D3D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20" name="Google Shape;120;p19"/>
          <p:cNvGrpSpPr/>
          <p:nvPr/>
        </p:nvGrpSpPr>
        <p:grpSpPr>
          <a:xfrm>
            <a:off x="331470" y="420942"/>
            <a:ext cx="846286" cy="635404"/>
            <a:chOff x="7393391" y="1075612"/>
            <a:chExt cx="1128381" cy="847205"/>
          </a:xfrm>
        </p:grpSpPr>
        <p:sp>
          <p:nvSpPr>
            <p:cNvPr id="121" name="Google Shape;121;p19"/>
            <p:cNvSpPr/>
            <p:nvPr/>
          </p:nvSpPr>
          <p:spPr>
            <a:xfrm>
              <a:off x="7393391" y="1327438"/>
              <a:ext cx="675351" cy="595380"/>
            </a:xfrm>
            <a:custGeom>
              <a:rect b="b" l="l" r="r" t="t"/>
              <a:pathLst>
                <a:path extrusionOk="0" h="692" w="785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2" name="Google Shape;122;p19"/>
            <p:cNvSpPr/>
            <p:nvPr/>
          </p:nvSpPr>
          <p:spPr>
            <a:xfrm>
              <a:off x="7971281" y="1075612"/>
              <a:ext cx="550491" cy="485307"/>
            </a:xfrm>
            <a:custGeom>
              <a:rect b="b" l="l" r="r" t="t"/>
              <a:pathLst>
                <a:path extrusionOk="0" h="692" w="785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3" name="Google Shape;123;p19"/>
          <p:cNvSpPr txBox="1"/>
          <p:nvPr/>
        </p:nvSpPr>
        <p:spPr>
          <a:xfrm>
            <a:off x="3709002" y="380045"/>
            <a:ext cx="4957500" cy="114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-114300" lvl="0" marL="2540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t/>
            </a:r>
            <a:endParaRPr b="0" i="0" sz="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Logotipo&#10;&#10;Descripción generada automáticamente" id="124" name="Google Shape;124;p19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51983" y="4518514"/>
            <a:ext cx="1022100" cy="360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0"/>
          <p:cNvSpPr txBox="1"/>
          <p:nvPr>
            <p:ph idx="1" type="body"/>
          </p:nvPr>
        </p:nvSpPr>
        <p:spPr>
          <a:xfrm>
            <a:off x="1271401" y="420942"/>
            <a:ext cx="6743400" cy="4268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889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r>
              <a:rPr b="1" i="0" lang="it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5. Flussi di reddito</a:t>
            </a:r>
            <a:endParaRPr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4000" lvl="0" marL="3429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Char char="•"/>
            </a:pPr>
            <a:r>
              <a:rPr b="1" i="0" lang="it" sz="1500">
                <a:solidFill>
                  <a:srgbClr val="3D3D3D"/>
                </a:solidFill>
                <a:latin typeface="Quicksand"/>
                <a:ea typeface="Quicksand"/>
                <a:cs typeface="Quicksand"/>
                <a:sym typeface="Quicksand"/>
              </a:rPr>
              <a:t>Si tratterà di una strategia di vendita diretta </a:t>
            </a:r>
            <a:r>
              <a:rPr b="0" i="0" lang="it" sz="1500">
                <a:solidFill>
                  <a:srgbClr val="3D3D3D"/>
                </a:solidFill>
                <a:latin typeface="Quicksand"/>
                <a:ea typeface="Quicksand"/>
                <a:cs typeface="Quicksand"/>
                <a:sym typeface="Quicksand"/>
              </a:rPr>
              <a:t>e transazionale? Prenderete in considerazione un modello</a:t>
            </a:r>
            <a:r>
              <a:rPr b="1" i="0" lang="it" sz="1500">
                <a:solidFill>
                  <a:srgbClr val="3D3D3D"/>
                </a:solidFill>
                <a:latin typeface="Quicksand"/>
                <a:ea typeface="Quicksand"/>
                <a:cs typeface="Quicksand"/>
                <a:sym typeface="Quicksand"/>
              </a:rPr>
              <a:t> freemium</a:t>
            </a:r>
            <a:r>
              <a:rPr b="0" i="0" lang="it" sz="1500">
                <a:solidFill>
                  <a:srgbClr val="3D3D3D"/>
                </a:solidFill>
                <a:latin typeface="Quicksand"/>
                <a:ea typeface="Quicksand"/>
                <a:cs typeface="Quicksand"/>
                <a:sym typeface="Quicksand"/>
              </a:rPr>
              <a:t>, in cui darete gratuitamente una parte del vostro prodotto o servizio con l'idea di convertire in seguito?</a:t>
            </a:r>
            <a:endParaRPr/>
          </a:p>
          <a:p>
            <a:pPr indent="-254000" lvl="0" marL="3429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Char char="•"/>
            </a:pPr>
            <a:r>
              <a:rPr b="0" i="0" lang="it" sz="1500">
                <a:solidFill>
                  <a:srgbClr val="3D3D3D"/>
                </a:solidFill>
                <a:latin typeface="Quicksand"/>
                <a:ea typeface="Quicksand"/>
                <a:cs typeface="Quicksand"/>
                <a:sym typeface="Quicksand"/>
              </a:rPr>
              <a:t>Se si tratta di un'azienda SaaS come </a:t>
            </a:r>
            <a:r>
              <a:rPr lang="it" sz="1500" u="sng">
                <a:solidFill>
                  <a:srgbClr val="3D3D3D"/>
                </a:solidFill>
                <a:latin typeface="Quicksand"/>
                <a:ea typeface="Quicksand"/>
                <a:cs typeface="Quicksand"/>
                <a:sym typeface="Quicksand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SalesForce </a:t>
            </a:r>
            <a:r>
              <a:rPr lang="it" sz="1500">
                <a:solidFill>
                  <a:srgbClr val="3D3D3D"/>
                </a:solidFill>
                <a:latin typeface="Quicksand"/>
                <a:ea typeface="Quicksand"/>
                <a:cs typeface="Quicksand"/>
                <a:sym typeface="Quicksand"/>
              </a:rPr>
              <a:t>o </a:t>
            </a:r>
            <a:r>
              <a:rPr lang="it" sz="1500" u="sng">
                <a:solidFill>
                  <a:srgbClr val="3D3D3D"/>
                </a:solidFill>
                <a:latin typeface="Quicksand"/>
                <a:ea typeface="Quicksand"/>
                <a:cs typeface="Quicksand"/>
                <a:sym typeface="Quicksand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Strava</a:t>
            </a:r>
            <a:r>
              <a:rPr lang="it" sz="1500">
                <a:solidFill>
                  <a:srgbClr val="3D3D3D"/>
                </a:solidFill>
                <a:latin typeface="Quicksand"/>
                <a:ea typeface="Quicksand"/>
                <a:cs typeface="Quicksand"/>
                <a:sym typeface="Quicksand"/>
              </a:rPr>
              <a:t>, è probabile che sia più appropriato un modello di ricavi basato su licenze o abbonamenti.</a:t>
            </a:r>
            <a:endParaRPr/>
          </a:p>
          <a:p>
            <a:pPr indent="0" lvl="0" marL="889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r>
              <a:rPr b="1" i="0" lang="it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6. Risorse chiave</a:t>
            </a:r>
            <a:endParaRPr b="0" i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4000" lvl="0" marL="3429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Char char="•"/>
            </a:pPr>
            <a:r>
              <a:rPr b="0" i="0" lang="it" sz="1500">
                <a:solidFill>
                  <a:srgbClr val="3D3D3D"/>
                </a:solidFill>
                <a:latin typeface="Calibri"/>
                <a:ea typeface="Calibri"/>
                <a:cs typeface="Calibri"/>
                <a:sym typeface="Calibri"/>
              </a:rPr>
              <a:t>Le </a:t>
            </a:r>
            <a:r>
              <a:rPr b="1" i="0" lang="it" sz="1500">
                <a:solidFill>
                  <a:srgbClr val="3D3D3D"/>
                </a:solidFill>
                <a:latin typeface="Calibri"/>
                <a:ea typeface="Calibri"/>
                <a:cs typeface="Calibri"/>
                <a:sym typeface="Calibri"/>
              </a:rPr>
              <a:t>risorse chiave </a:t>
            </a:r>
            <a:r>
              <a:rPr b="0" i="0" lang="it" sz="1500">
                <a:solidFill>
                  <a:srgbClr val="3D3D3D"/>
                </a:solidFill>
                <a:latin typeface="Calibri"/>
                <a:ea typeface="Calibri"/>
                <a:cs typeface="Calibri"/>
                <a:sym typeface="Calibri"/>
              </a:rPr>
              <a:t>sono tutte le cose che dovete avere, o gli asset necessari per creare il valore per i clienti.</a:t>
            </a:r>
            <a:endParaRPr/>
          </a:p>
          <a:p>
            <a:pPr indent="-254000" lvl="0" marL="3429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Char char="•"/>
            </a:pPr>
            <a:r>
              <a:rPr b="0" i="0" lang="it" sz="1500">
                <a:solidFill>
                  <a:srgbClr val="3D3D3D"/>
                </a:solidFill>
                <a:latin typeface="Calibri"/>
                <a:ea typeface="Calibri"/>
                <a:cs typeface="Calibri"/>
                <a:sym typeface="Calibri"/>
              </a:rPr>
              <a:t>Può trattarsi di qualsiasi cosa, dalla </a:t>
            </a:r>
            <a:r>
              <a:rPr b="1" i="0" lang="it" sz="1500">
                <a:solidFill>
                  <a:srgbClr val="3D3D3D"/>
                </a:solidFill>
                <a:latin typeface="Calibri"/>
                <a:ea typeface="Calibri"/>
                <a:cs typeface="Calibri"/>
                <a:sym typeface="Calibri"/>
              </a:rPr>
              <a:t>proprietà intellettuale </a:t>
            </a:r>
            <a:r>
              <a:rPr b="0" i="0" lang="it" sz="1500">
                <a:solidFill>
                  <a:srgbClr val="3D3D3D"/>
                </a:solidFill>
                <a:latin typeface="Calibri"/>
                <a:ea typeface="Calibri"/>
                <a:cs typeface="Calibri"/>
                <a:sym typeface="Calibri"/>
              </a:rPr>
              <a:t>(brevetti, marchi, diritti d'autore, ecc.) alle </a:t>
            </a:r>
            <a:r>
              <a:rPr b="1" i="0" lang="it" sz="1500">
                <a:solidFill>
                  <a:srgbClr val="3D3D3D"/>
                </a:solidFill>
                <a:latin typeface="Calibri"/>
                <a:ea typeface="Calibri"/>
                <a:cs typeface="Calibri"/>
                <a:sym typeface="Calibri"/>
              </a:rPr>
              <a:t>proprietà fisiche </a:t>
            </a:r>
            <a:r>
              <a:rPr b="0" i="0" lang="it" sz="1500">
                <a:solidFill>
                  <a:srgbClr val="3D3D3D"/>
                </a:solidFill>
                <a:latin typeface="Calibri"/>
                <a:ea typeface="Calibri"/>
                <a:cs typeface="Calibri"/>
                <a:sym typeface="Calibri"/>
              </a:rPr>
              <a:t>(fabbriche, uffici, furgoni per le consegne, ecc.) fino alle </a:t>
            </a:r>
            <a:r>
              <a:rPr b="1" i="0" lang="it" sz="1500">
                <a:solidFill>
                  <a:srgbClr val="3D3D3D"/>
                </a:solidFill>
                <a:latin typeface="Calibri"/>
                <a:ea typeface="Calibri"/>
                <a:cs typeface="Calibri"/>
                <a:sym typeface="Calibri"/>
              </a:rPr>
              <a:t>finanze </a:t>
            </a:r>
            <a:r>
              <a:rPr b="0" i="0" lang="it" sz="1500">
                <a:solidFill>
                  <a:srgbClr val="3D3D3D"/>
                </a:solidFill>
                <a:latin typeface="Calibri"/>
                <a:ea typeface="Calibri"/>
                <a:cs typeface="Calibri"/>
                <a:sym typeface="Calibri"/>
              </a:rPr>
              <a:t>(il flusso di cassa iniziale forse necessario per avviare il marchio).</a:t>
            </a:r>
            <a:endParaRPr/>
          </a:p>
          <a:p>
            <a:pPr indent="-254000" lvl="0" marL="3429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Char char="•"/>
            </a:pPr>
            <a:r>
              <a:rPr b="0" i="0" lang="it" sz="1500">
                <a:solidFill>
                  <a:srgbClr val="3D3D3D"/>
                </a:solidFill>
                <a:latin typeface="Calibri"/>
                <a:ea typeface="Calibri"/>
                <a:cs typeface="Calibri"/>
                <a:sym typeface="Calibri"/>
              </a:rPr>
              <a:t>Un'altra risorsa chiave che ogni azienda deve considerare è il </a:t>
            </a:r>
            <a:r>
              <a:rPr b="1" i="0" lang="it" sz="1500">
                <a:solidFill>
                  <a:srgbClr val="3D3D3D"/>
                </a:solidFill>
                <a:latin typeface="Calibri"/>
                <a:ea typeface="Calibri"/>
                <a:cs typeface="Calibri"/>
                <a:sym typeface="Calibri"/>
              </a:rPr>
              <a:t>capitale umano</a:t>
            </a:r>
            <a:r>
              <a:rPr b="0" i="0" lang="it" sz="1500">
                <a:solidFill>
                  <a:srgbClr val="3D3D3D"/>
                </a:solidFill>
                <a:latin typeface="Calibri"/>
                <a:ea typeface="Calibri"/>
                <a:cs typeface="Calibri"/>
                <a:sym typeface="Calibri"/>
              </a:rPr>
              <a:t>. Avrete bisogno di ingegneri software altamente specializzati? O di team di vendita sul campo? Si tratta di risorse relativamente pesanti, che devono essere considerate nel vostro modello di business.</a:t>
            </a:r>
            <a:endParaRPr/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</a:pPr>
            <a:r>
              <a:t/>
            </a:r>
            <a:endParaRPr sz="15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r>
              <a:t/>
            </a:r>
            <a:endParaRPr sz="1400"/>
          </a:p>
        </p:txBody>
      </p:sp>
      <p:sp>
        <p:nvSpPr>
          <p:cNvPr id="130" name="Google Shape;130;p20"/>
          <p:cNvSpPr/>
          <p:nvPr/>
        </p:nvSpPr>
        <p:spPr>
          <a:xfrm>
            <a:off x="3536342" y="0"/>
            <a:ext cx="5607658" cy="5143500"/>
          </a:xfrm>
          <a:custGeom>
            <a:rect b="b" l="l" r="r" t="t"/>
            <a:pathLst>
              <a:path extrusionOk="0" h="6858000" w="7476877">
                <a:moveTo>
                  <a:pt x="637332" y="4332728"/>
                </a:moveTo>
                <a:cubicBezTo>
                  <a:pt x="637332" y="4332728"/>
                  <a:pt x="637332" y="4332728"/>
                  <a:pt x="1576347" y="4332728"/>
                </a:cubicBezTo>
                <a:cubicBezTo>
                  <a:pt x="1635163" y="4332728"/>
                  <a:pt x="1691949" y="4365681"/>
                  <a:pt x="1720345" y="4419228"/>
                </a:cubicBezTo>
                <a:cubicBezTo>
                  <a:pt x="1720345" y="4419228"/>
                  <a:pt x="1720345" y="4419228"/>
                  <a:pt x="2190864" y="5245095"/>
                </a:cubicBezTo>
                <a:cubicBezTo>
                  <a:pt x="2221287" y="5296583"/>
                  <a:pt x="2221287" y="5362488"/>
                  <a:pt x="2190864" y="5413976"/>
                </a:cubicBezTo>
                <a:cubicBezTo>
                  <a:pt x="2190864" y="5413976"/>
                  <a:pt x="2190864" y="5413976"/>
                  <a:pt x="1720345" y="6239844"/>
                </a:cubicBezTo>
                <a:cubicBezTo>
                  <a:pt x="1691949" y="6293391"/>
                  <a:pt x="1635163" y="6326343"/>
                  <a:pt x="1576347" y="6326343"/>
                </a:cubicBezTo>
                <a:cubicBezTo>
                  <a:pt x="1576347" y="6326343"/>
                  <a:pt x="1576347" y="6326343"/>
                  <a:pt x="637332" y="6326343"/>
                </a:cubicBezTo>
                <a:cubicBezTo>
                  <a:pt x="576490" y="6326343"/>
                  <a:pt x="521732" y="6293391"/>
                  <a:pt x="491309" y="6239844"/>
                </a:cubicBezTo>
                <a:cubicBezTo>
                  <a:pt x="491309" y="6239844"/>
                  <a:pt x="491309" y="6239844"/>
                  <a:pt x="22817" y="5413976"/>
                </a:cubicBezTo>
                <a:cubicBezTo>
                  <a:pt x="-7605" y="5362488"/>
                  <a:pt x="-7605" y="5296583"/>
                  <a:pt x="22817" y="5245095"/>
                </a:cubicBezTo>
                <a:cubicBezTo>
                  <a:pt x="22817" y="5245095"/>
                  <a:pt x="22817" y="5245095"/>
                  <a:pt x="491309" y="4419228"/>
                </a:cubicBezTo>
                <a:cubicBezTo>
                  <a:pt x="521732" y="4365681"/>
                  <a:pt x="576490" y="4332728"/>
                  <a:pt x="637332" y="4332728"/>
                </a:cubicBezTo>
                <a:close/>
                <a:moveTo>
                  <a:pt x="3853980" y="0"/>
                </a:moveTo>
                <a:lnTo>
                  <a:pt x="5043644" y="0"/>
                </a:lnTo>
                <a:lnTo>
                  <a:pt x="5083740" y="70378"/>
                </a:lnTo>
                <a:cubicBezTo>
                  <a:pt x="5127533" y="147245"/>
                  <a:pt x="5174639" y="229925"/>
                  <a:pt x="5225307" y="318859"/>
                </a:cubicBezTo>
                <a:cubicBezTo>
                  <a:pt x="5271897" y="397715"/>
                  <a:pt x="5271897" y="498649"/>
                  <a:pt x="5225307" y="577503"/>
                </a:cubicBezTo>
                <a:cubicBezTo>
                  <a:pt x="5225307" y="577503"/>
                  <a:pt x="5225307" y="577503"/>
                  <a:pt x="4504695" y="1842337"/>
                </a:cubicBezTo>
                <a:cubicBezTo>
                  <a:pt x="4461209" y="1924345"/>
                  <a:pt x="4374239" y="1974811"/>
                  <a:pt x="4284162" y="1974811"/>
                </a:cubicBezTo>
                <a:cubicBezTo>
                  <a:pt x="4284162" y="1974811"/>
                  <a:pt x="4284162" y="1974811"/>
                  <a:pt x="2846045" y="1974811"/>
                </a:cubicBezTo>
                <a:cubicBezTo>
                  <a:pt x="2822750" y="1974811"/>
                  <a:pt x="2800035" y="1971656"/>
                  <a:pt x="2778342" y="1965645"/>
                </a:cubicBezTo>
                <a:lnTo>
                  <a:pt x="2731777" y="1945746"/>
                </a:lnTo>
                <a:lnTo>
                  <a:pt x="2760233" y="1895581"/>
                </a:lnTo>
                <a:cubicBezTo>
                  <a:pt x="3017539" y="1441999"/>
                  <a:pt x="3346890" y="861413"/>
                  <a:pt x="3768459" y="118263"/>
                </a:cubicBezTo>
                <a:cubicBezTo>
                  <a:pt x="3784101" y="90729"/>
                  <a:pt x="3801308" y="64519"/>
                  <a:pt x="3819932" y="39732"/>
                </a:cubicBezTo>
                <a:close/>
                <a:moveTo>
                  <a:pt x="1880237" y="0"/>
                </a:moveTo>
                <a:lnTo>
                  <a:pt x="2102124" y="0"/>
                </a:lnTo>
                <a:lnTo>
                  <a:pt x="2086946" y="26756"/>
                </a:lnTo>
                <a:cubicBezTo>
                  <a:pt x="1911773" y="335552"/>
                  <a:pt x="1911773" y="335552"/>
                  <a:pt x="1911773" y="335552"/>
                </a:cubicBezTo>
                <a:cubicBezTo>
                  <a:pt x="1865182" y="414408"/>
                  <a:pt x="1865182" y="515344"/>
                  <a:pt x="1911773" y="594199"/>
                </a:cubicBezTo>
                <a:cubicBezTo>
                  <a:pt x="2629280" y="1859030"/>
                  <a:pt x="2629280" y="1859030"/>
                  <a:pt x="2629280" y="1859030"/>
                </a:cubicBezTo>
                <a:cubicBezTo>
                  <a:pt x="2652576" y="1900035"/>
                  <a:pt x="2685189" y="1933154"/>
                  <a:pt x="2723627" y="1956020"/>
                </a:cubicBezTo>
                <a:lnTo>
                  <a:pt x="2734544" y="1960685"/>
                </a:lnTo>
                <a:lnTo>
                  <a:pt x="2676021" y="2063851"/>
                </a:lnTo>
                <a:lnTo>
                  <a:pt x="2632495" y="2140578"/>
                </a:lnTo>
                <a:lnTo>
                  <a:pt x="2677641" y="2159871"/>
                </a:lnTo>
                <a:cubicBezTo>
                  <a:pt x="2702113" y="2166652"/>
                  <a:pt x="2727732" y="2170210"/>
                  <a:pt x="2754009" y="2170210"/>
                </a:cubicBezTo>
                <a:cubicBezTo>
                  <a:pt x="4376198" y="2170210"/>
                  <a:pt x="4376198" y="2170210"/>
                  <a:pt x="4376198" y="2170210"/>
                </a:cubicBezTo>
                <a:cubicBezTo>
                  <a:pt x="4477805" y="2170210"/>
                  <a:pt x="4575904" y="2113286"/>
                  <a:pt x="4624956" y="2020780"/>
                </a:cubicBezTo>
                <a:cubicBezTo>
                  <a:pt x="5437803" y="594055"/>
                  <a:pt x="5437803" y="594055"/>
                  <a:pt x="5437803" y="594055"/>
                </a:cubicBezTo>
                <a:cubicBezTo>
                  <a:pt x="5490358" y="505109"/>
                  <a:pt x="5490358" y="391256"/>
                  <a:pt x="5437803" y="302307"/>
                </a:cubicBezTo>
                <a:cubicBezTo>
                  <a:pt x="5387000" y="213137"/>
                  <a:pt x="5339373" y="129540"/>
                  <a:pt x="5294722" y="51168"/>
                </a:cubicBezTo>
                <a:lnTo>
                  <a:pt x="5265570" y="0"/>
                </a:lnTo>
                <a:lnTo>
                  <a:pt x="7476877" y="0"/>
                </a:lnTo>
                <a:lnTo>
                  <a:pt x="7476877" y="6858000"/>
                </a:lnTo>
                <a:lnTo>
                  <a:pt x="3343303" y="6858000"/>
                </a:lnTo>
                <a:lnTo>
                  <a:pt x="3297958" y="6778065"/>
                </a:lnTo>
                <a:cubicBezTo>
                  <a:pt x="3015657" y="6280421"/>
                  <a:pt x="2563976" y="5484189"/>
                  <a:pt x="1841286" y="4210218"/>
                </a:cubicBezTo>
                <a:cubicBezTo>
                  <a:pt x="1716144" y="3998418"/>
                  <a:pt x="1716144" y="3727316"/>
                  <a:pt x="1841286" y="3515516"/>
                </a:cubicBezTo>
                <a:cubicBezTo>
                  <a:pt x="1841286" y="3515516"/>
                  <a:pt x="1841286" y="3515516"/>
                  <a:pt x="2556859" y="2254092"/>
                </a:cubicBezTo>
                <a:lnTo>
                  <a:pt x="2617166" y="2147787"/>
                </a:lnTo>
                <a:lnTo>
                  <a:pt x="2615044" y="2146880"/>
                </a:lnTo>
                <a:cubicBezTo>
                  <a:pt x="2571686" y="2121084"/>
                  <a:pt x="2534897" y="2083728"/>
                  <a:pt x="2508620" y="2037473"/>
                </a:cubicBezTo>
                <a:cubicBezTo>
                  <a:pt x="2508620" y="2037473"/>
                  <a:pt x="2508620" y="2037473"/>
                  <a:pt x="1699276" y="610749"/>
                </a:cubicBezTo>
                <a:cubicBezTo>
                  <a:pt x="1646720" y="521803"/>
                  <a:pt x="1646720" y="407950"/>
                  <a:pt x="1699276" y="319000"/>
                </a:cubicBezTo>
                <a:cubicBezTo>
                  <a:pt x="1699276" y="319000"/>
                  <a:pt x="1699276" y="319000"/>
                  <a:pt x="1843322" y="65075"/>
                </a:cubicBezTo>
                <a:close/>
              </a:path>
            </a:pathLst>
          </a:custGeom>
          <a:solidFill>
            <a:srgbClr val="7F7F7F">
              <a:alpha val="14510"/>
            </a:srgbClr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31" name="Google Shape;131;p20"/>
          <p:cNvGrpSpPr/>
          <p:nvPr/>
        </p:nvGrpSpPr>
        <p:grpSpPr>
          <a:xfrm>
            <a:off x="331470" y="420942"/>
            <a:ext cx="846286" cy="635404"/>
            <a:chOff x="7393391" y="1075612"/>
            <a:chExt cx="1128381" cy="847205"/>
          </a:xfrm>
        </p:grpSpPr>
        <p:sp>
          <p:nvSpPr>
            <p:cNvPr id="132" name="Google Shape;132;p20"/>
            <p:cNvSpPr/>
            <p:nvPr/>
          </p:nvSpPr>
          <p:spPr>
            <a:xfrm>
              <a:off x="7393391" y="1327438"/>
              <a:ext cx="675351" cy="595380"/>
            </a:xfrm>
            <a:custGeom>
              <a:rect b="b" l="l" r="r" t="t"/>
              <a:pathLst>
                <a:path extrusionOk="0" h="692" w="785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3" name="Google Shape;133;p20"/>
            <p:cNvSpPr/>
            <p:nvPr/>
          </p:nvSpPr>
          <p:spPr>
            <a:xfrm>
              <a:off x="7971281" y="1075612"/>
              <a:ext cx="550491" cy="485307"/>
            </a:xfrm>
            <a:custGeom>
              <a:rect b="b" l="l" r="r" t="t"/>
              <a:pathLst>
                <a:path extrusionOk="0" h="692" w="785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descr="Logotipo&#10;&#10;Descripción generada automáticamente" id="134" name="Google Shape;134;p2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718554" y="4542414"/>
            <a:ext cx="1022094" cy="3602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1"/>
          <p:cNvSpPr txBox="1"/>
          <p:nvPr>
            <p:ph idx="1" type="body"/>
          </p:nvPr>
        </p:nvSpPr>
        <p:spPr>
          <a:xfrm>
            <a:off x="1370034" y="420941"/>
            <a:ext cx="6404100" cy="44613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889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r>
              <a:rPr b="1" i="0" lang="it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7. Attività chiave</a:t>
            </a:r>
            <a:endParaRPr/>
          </a:p>
          <a:p>
            <a:pPr indent="0" lvl="0" marL="889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889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r>
              <a:rPr b="1" i="0" lang="it" sz="1500">
                <a:solidFill>
                  <a:srgbClr val="3D3D3D"/>
                </a:solidFill>
                <a:latin typeface="Calibri"/>
                <a:ea typeface="Calibri"/>
                <a:cs typeface="Calibri"/>
                <a:sym typeface="Calibri"/>
              </a:rPr>
              <a:t>Attività chiave</a:t>
            </a:r>
            <a:r>
              <a:rPr b="0" i="0" lang="it" sz="1500">
                <a:solidFill>
                  <a:srgbClr val="3D3D3D"/>
                </a:solidFill>
                <a:latin typeface="Calibri"/>
                <a:ea typeface="Calibri"/>
                <a:cs typeface="Calibri"/>
                <a:sym typeface="Calibri"/>
              </a:rPr>
              <a:t>: le aree in cui dovete essere bravi per creare valore per i vostri clienti.</a:t>
            </a:r>
            <a:endParaRPr/>
          </a:p>
          <a:p>
            <a:pPr indent="0" lvl="0" marL="889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r>
              <a:rPr b="0" i="0" lang="it" sz="1500">
                <a:solidFill>
                  <a:srgbClr val="3D3D3D"/>
                </a:solidFill>
                <a:latin typeface="Calibri"/>
                <a:ea typeface="Calibri"/>
                <a:cs typeface="Calibri"/>
                <a:sym typeface="Calibri"/>
              </a:rPr>
              <a:t>Prendiamo in esame un'azienda di </a:t>
            </a:r>
            <a:r>
              <a:rPr b="0" i="0" lang="it" sz="1500" u="sng" strike="noStrike">
                <a:solidFill>
                  <a:srgbClr val="0C71C3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Uber</a:t>
            </a:r>
            <a:r>
              <a:rPr b="0" i="0" lang="it" sz="1500">
                <a:solidFill>
                  <a:srgbClr val="3D3D3D"/>
                </a:solidFill>
                <a:latin typeface="Calibri"/>
                <a:ea typeface="Calibri"/>
                <a:cs typeface="Calibri"/>
                <a:sym typeface="Calibri"/>
              </a:rPr>
              <a:t>. Le loro attività principali possono essere suddivise in:</a:t>
            </a:r>
            <a:endParaRPr/>
          </a:p>
          <a:p>
            <a:pPr indent="-254000" lvl="0" marL="34290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400"/>
              <a:buFont typeface="Arial"/>
              <a:buAutoNum type="arabicPeriod"/>
            </a:pPr>
            <a:r>
              <a:rPr b="1" i="0" lang="it" sz="1500">
                <a:solidFill>
                  <a:srgbClr val="3D3D3D"/>
                </a:solidFill>
                <a:latin typeface="Calibri"/>
                <a:ea typeface="Calibri"/>
                <a:cs typeface="Calibri"/>
                <a:sym typeface="Calibri"/>
              </a:rPr>
              <a:t>Sviluppo di applicazioni </a:t>
            </a:r>
            <a:r>
              <a:rPr b="0" i="0" lang="it" sz="1500">
                <a:solidFill>
                  <a:srgbClr val="3D3D3D"/>
                </a:solidFill>
                <a:latin typeface="Calibri"/>
                <a:ea typeface="Calibri"/>
                <a:cs typeface="Calibri"/>
                <a:sym typeface="Calibri"/>
              </a:rPr>
              <a:t>web e mobili</a:t>
            </a:r>
            <a:endParaRPr b="0" i="0" sz="1500">
              <a:solidFill>
                <a:srgbClr val="3D3D3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4000" lvl="0" marL="34290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400"/>
              <a:buFont typeface="Arial"/>
              <a:buAutoNum type="arabicPeriod"/>
            </a:pPr>
            <a:r>
              <a:rPr b="1" i="0" lang="it" sz="1500">
                <a:solidFill>
                  <a:srgbClr val="3D3D3D"/>
                </a:solidFill>
                <a:latin typeface="Calibri"/>
                <a:ea typeface="Calibri"/>
                <a:cs typeface="Calibri"/>
                <a:sym typeface="Calibri"/>
              </a:rPr>
              <a:t>Assunzione di </a:t>
            </a:r>
            <a:r>
              <a:rPr b="0" i="0" lang="it" sz="1500">
                <a:solidFill>
                  <a:srgbClr val="3D3D3D"/>
                </a:solidFill>
                <a:latin typeface="Calibri"/>
                <a:ea typeface="Calibri"/>
                <a:cs typeface="Calibri"/>
                <a:sym typeface="Calibri"/>
              </a:rPr>
              <a:t>autisti</a:t>
            </a:r>
            <a:endParaRPr b="0" i="0" sz="1500">
              <a:solidFill>
                <a:srgbClr val="3D3D3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4000" lvl="0" marL="34290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400"/>
              <a:buFont typeface="Arial"/>
              <a:buAutoNum type="arabicPeriod"/>
            </a:pPr>
            <a:r>
              <a:rPr b="0" i="0" lang="it" sz="1500">
                <a:solidFill>
                  <a:srgbClr val="3D3D3D"/>
                </a:solidFill>
                <a:latin typeface="Calibri"/>
                <a:ea typeface="Calibri"/>
                <a:cs typeface="Calibri"/>
                <a:sym typeface="Calibri"/>
              </a:rPr>
              <a:t>Marketing: </a:t>
            </a:r>
            <a:r>
              <a:rPr b="1" i="0" lang="it" sz="1500">
                <a:solidFill>
                  <a:srgbClr val="3D3D3D"/>
                </a:solidFill>
                <a:latin typeface="Calibri"/>
                <a:ea typeface="Calibri"/>
                <a:cs typeface="Calibri"/>
                <a:sym typeface="Calibri"/>
              </a:rPr>
              <a:t>acquisizione di clienti</a:t>
            </a:r>
            <a:endParaRPr b="0" i="0" sz="1500">
              <a:solidFill>
                <a:srgbClr val="3D3D3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4000" lvl="0" marL="34290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400"/>
              <a:buFont typeface="Arial"/>
              <a:buAutoNum type="arabicPeriod"/>
            </a:pPr>
            <a:r>
              <a:rPr b="1" i="0" lang="it" sz="1500">
                <a:solidFill>
                  <a:srgbClr val="3D3D3D"/>
                </a:solidFill>
                <a:latin typeface="Calibri"/>
                <a:ea typeface="Calibri"/>
                <a:cs typeface="Calibri"/>
                <a:sym typeface="Calibri"/>
              </a:rPr>
              <a:t>Attività di servizio al cliente</a:t>
            </a:r>
            <a:r>
              <a:rPr b="0" i="0" lang="it" sz="1500">
                <a:solidFill>
                  <a:srgbClr val="3D3D3D"/>
                </a:solidFill>
                <a:latin typeface="Calibri"/>
                <a:ea typeface="Calibri"/>
                <a:cs typeface="Calibri"/>
                <a:sym typeface="Calibri"/>
              </a:rPr>
              <a:t>: valutazioni dei conducenti, incidenti, ecc.</a:t>
            </a:r>
            <a:endParaRPr/>
          </a:p>
          <a:p>
            <a:pPr indent="0" lvl="0" marL="889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r>
              <a:rPr b="0" i="0" lang="it" sz="1500">
                <a:solidFill>
                  <a:srgbClr val="3D3D3D"/>
                </a:solidFill>
                <a:latin typeface="Calibri"/>
                <a:ea typeface="Calibri"/>
                <a:cs typeface="Calibri"/>
                <a:sym typeface="Calibri"/>
              </a:rPr>
              <a:t>Hanno bisogno di un'interfaccia utente veloce e pulita per i clienti che utilizzano l'app, di autisti che svolgano il loro servizio e della capacità di commercializzare il prodotto e di gestire le domande dei clienti.</a:t>
            </a:r>
            <a:endParaRPr b="0" i="0" sz="15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889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5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700"/>
          </a:p>
        </p:txBody>
      </p:sp>
      <p:sp>
        <p:nvSpPr>
          <p:cNvPr id="140" name="Google Shape;140;p21"/>
          <p:cNvSpPr/>
          <p:nvPr/>
        </p:nvSpPr>
        <p:spPr>
          <a:xfrm>
            <a:off x="3536342" y="0"/>
            <a:ext cx="5607658" cy="5143500"/>
          </a:xfrm>
          <a:custGeom>
            <a:rect b="b" l="l" r="r" t="t"/>
            <a:pathLst>
              <a:path extrusionOk="0" h="6858000" w="7476877">
                <a:moveTo>
                  <a:pt x="637332" y="4332728"/>
                </a:moveTo>
                <a:cubicBezTo>
                  <a:pt x="637332" y="4332728"/>
                  <a:pt x="637332" y="4332728"/>
                  <a:pt x="1576347" y="4332728"/>
                </a:cubicBezTo>
                <a:cubicBezTo>
                  <a:pt x="1635163" y="4332728"/>
                  <a:pt x="1691949" y="4365681"/>
                  <a:pt x="1720345" y="4419228"/>
                </a:cubicBezTo>
                <a:cubicBezTo>
                  <a:pt x="1720345" y="4419228"/>
                  <a:pt x="1720345" y="4419228"/>
                  <a:pt x="2190864" y="5245095"/>
                </a:cubicBezTo>
                <a:cubicBezTo>
                  <a:pt x="2221287" y="5296583"/>
                  <a:pt x="2221287" y="5362488"/>
                  <a:pt x="2190864" y="5413976"/>
                </a:cubicBezTo>
                <a:cubicBezTo>
                  <a:pt x="2190864" y="5413976"/>
                  <a:pt x="2190864" y="5413976"/>
                  <a:pt x="1720345" y="6239844"/>
                </a:cubicBezTo>
                <a:cubicBezTo>
                  <a:pt x="1691949" y="6293391"/>
                  <a:pt x="1635163" y="6326343"/>
                  <a:pt x="1576347" y="6326343"/>
                </a:cubicBezTo>
                <a:cubicBezTo>
                  <a:pt x="1576347" y="6326343"/>
                  <a:pt x="1576347" y="6326343"/>
                  <a:pt x="637332" y="6326343"/>
                </a:cubicBezTo>
                <a:cubicBezTo>
                  <a:pt x="576490" y="6326343"/>
                  <a:pt x="521732" y="6293391"/>
                  <a:pt x="491309" y="6239844"/>
                </a:cubicBezTo>
                <a:cubicBezTo>
                  <a:pt x="491309" y="6239844"/>
                  <a:pt x="491309" y="6239844"/>
                  <a:pt x="22817" y="5413976"/>
                </a:cubicBezTo>
                <a:cubicBezTo>
                  <a:pt x="-7605" y="5362488"/>
                  <a:pt x="-7605" y="5296583"/>
                  <a:pt x="22817" y="5245095"/>
                </a:cubicBezTo>
                <a:cubicBezTo>
                  <a:pt x="22817" y="5245095"/>
                  <a:pt x="22817" y="5245095"/>
                  <a:pt x="491309" y="4419228"/>
                </a:cubicBezTo>
                <a:cubicBezTo>
                  <a:pt x="521732" y="4365681"/>
                  <a:pt x="576490" y="4332728"/>
                  <a:pt x="637332" y="4332728"/>
                </a:cubicBezTo>
                <a:close/>
                <a:moveTo>
                  <a:pt x="3853980" y="0"/>
                </a:moveTo>
                <a:lnTo>
                  <a:pt x="5043644" y="0"/>
                </a:lnTo>
                <a:lnTo>
                  <a:pt x="5083740" y="70378"/>
                </a:lnTo>
                <a:cubicBezTo>
                  <a:pt x="5127533" y="147245"/>
                  <a:pt x="5174639" y="229925"/>
                  <a:pt x="5225307" y="318859"/>
                </a:cubicBezTo>
                <a:cubicBezTo>
                  <a:pt x="5271897" y="397715"/>
                  <a:pt x="5271897" y="498649"/>
                  <a:pt x="5225307" y="577503"/>
                </a:cubicBezTo>
                <a:cubicBezTo>
                  <a:pt x="5225307" y="577503"/>
                  <a:pt x="5225307" y="577503"/>
                  <a:pt x="4504695" y="1842337"/>
                </a:cubicBezTo>
                <a:cubicBezTo>
                  <a:pt x="4461209" y="1924345"/>
                  <a:pt x="4374239" y="1974811"/>
                  <a:pt x="4284162" y="1974811"/>
                </a:cubicBezTo>
                <a:cubicBezTo>
                  <a:pt x="4284162" y="1974811"/>
                  <a:pt x="4284162" y="1974811"/>
                  <a:pt x="2846045" y="1974811"/>
                </a:cubicBezTo>
                <a:cubicBezTo>
                  <a:pt x="2822750" y="1974811"/>
                  <a:pt x="2800035" y="1971656"/>
                  <a:pt x="2778342" y="1965645"/>
                </a:cubicBezTo>
                <a:lnTo>
                  <a:pt x="2731777" y="1945746"/>
                </a:lnTo>
                <a:lnTo>
                  <a:pt x="2760233" y="1895581"/>
                </a:lnTo>
                <a:cubicBezTo>
                  <a:pt x="3017539" y="1441999"/>
                  <a:pt x="3346890" y="861413"/>
                  <a:pt x="3768459" y="118263"/>
                </a:cubicBezTo>
                <a:cubicBezTo>
                  <a:pt x="3784101" y="90729"/>
                  <a:pt x="3801308" y="64519"/>
                  <a:pt x="3819932" y="39732"/>
                </a:cubicBezTo>
                <a:close/>
                <a:moveTo>
                  <a:pt x="1880237" y="0"/>
                </a:moveTo>
                <a:lnTo>
                  <a:pt x="2102124" y="0"/>
                </a:lnTo>
                <a:lnTo>
                  <a:pt x="2086946" y="26756"/>
                </a:lnTo>
                <a:cubicBezTo>
                  <a:pt x="1911773" y="335552"/>
                  <a:pt x="1911773" y="335552"/>
                  <a:pt x="1911773" y="335552"/>
                </a:cubicBezTo>
                <a:cubicBezTo>
                  <a:pt x="1865182" y="414408"/>
                  <a:pt x="1865182" y="515344"/>
                  <a:pt x="1911773" y="594199"/>
                </a:cubicBezTo>
                <a:cubicBezTo>
                  <a:pt x="2629280" y="1859030"/>
                  <a:pt x="2629280" y="1859030"/>
                  <a:pt x="2629280" y="1859030"/>
                </a:cubicBezTo>
                <a:cubicBezTo>
                  <a:pt x="2652576" y="1900035"/>
                  <a:pt x="2685189" y="1933154"/>
                  <a:pt x="2723627" y="1956020"/>
                </a:cubicBezTo>
                <a:lnTo>
                  <a:pt x="2734544" y="1960685"/>
                </a:lnTo>
                <a:lnTo>
                  <a:pt x="2676021" y="2063851"/>
                </a:lnTo>
                <a:lnTo>
                  <a:pt x="2632495" y="2140578"/>
                </a:lnTo>
                <a:lnTo>
                  <a:pt x="2677641" y="2159871"/>
                </a:lnTo>
                <a:cubicBezTo>
                  <a:pt x="2702113" y="2166652"/>
                  <a:pt x="2727732" y="2170210"/>
                  <a:pt x="2754009" y="2170210"/>
                </a:cubicBezTo>
                <a:cubicBezTo>
                  <a:pt x="4376198" y="2170210"/>
                  <a:pt x="4376198" y="2170210"/>
                  <a:pt x="4376198" y="2170210"/>
                </a:cubicBezTo>
                <a:cubicBezTo>
                  <a:pt x="4477805" y="2170210"/>
                  <a:pt x="4575904" y="2113286"/>
                  <a:pt x="4624956" y="2020780"/>
                </a:cubicBezTo>
                <a:cubicBezTo>
                  <a:pt x="5437803" y="594055"/>
                  <a:pt x="5437803" y="594055"/>
                  <a:pt x="5437803" y="594055"/>
                </a:cubicBezTo>
                <a:cubicBezTo>
                  <a:pt x="5490358" y="505109"/>
                  <a:pt x="5490358" y="391256"/>
                  <a:pt x="5437803" y="302307"/>
                </a:cubicBezTo>
                <a:cubicBezTo>
                  <a:pt x="5387000" y="213137"/>
                  <a:pt x="5339373" y="129540"/>
                  <a:pt x="5294722" y="51168"/>
                </a:cubicBezTo>
                <a:lnTo>
                  <a:pt x="5265570" y="0"/>
                </a:lnTo>
                <a:lnTo>
                  <a:pt x="7476877" y="0"/>
                </a:lnTo>
                <a:lnTo>
                  <a:pt x="7476877" y="6858000"/>
                </a:lnTo>
                <a:lnTo>
                  <a:pt x="3343303" y="6858000"/>
                </a:lnTo>
                <a:lnTo>
                  <a:pt x="3297958" y="6778065"/>
                </a:lnTo>
                <a:cubicBezTo>
                  <a:pt x="3015657" y="6280421"/>
                  <a:pt x="2563976" y="5484189"/>
                  <a:pt x="1841286" y="4210218"/>
                </a:cubicBezTo>
                <a:cubicBezTo>
                  <a:pt x="1716144" y="3998418"/>
                  <a:pt x="1716144" y="3727316"/>
                  <a:pt x="1841286" y="3515516"/>
                </a:cubicBezTo>
                <a:cubicBezTo>
                  <a:pt x="1841286" y="3515516"/>
                  <a:pt x="1841286" y="3515516"/>
                  <a:pt x="2556859" y="2254092"/>
                </a:cubicBezTo>
                <a:lnTo>
                  <a:pt x="2617166" y="2147787"/>
                </a:lnTo>
                <a:lnTo>
                  <a:pt x="2615044" y="2146880"/>
                </a:lnTo>
                <a:cubicBezTo>
                  <a:pt x="2571686" y="2121084"/>
                  <a:pt x="2534897" y="2083728"/>
                  <a:pt x="2508620" y="2037473"/>
                </a:cubicBezTo>
                <a:cubicBezTo>
                  <a:pt x="2508620" y="2037473"/>
                  <a:pt x="2508620" y="2037473"/>
                  <a:pt x="1699276" y="610749"/>
                </a:cubicBezTo>
                <a:cubicBezTo>
                  <a:pt x="1646720" y="521803"/>
                  <a:pt x="1646720" y="407950"/>
                  <a:pt x="1699276" y="319000"/>
                </a:cubicBezTo>
                <a:cubicBezTo>
                  <a:pt x="1699276" y="319000"/>
                  <a:pt x="1699276" y="319000"/>
                  <a:pt x="1843322" y="65075"/>
                </a:cubicBezTo>
                <a:close/>
              </a:path>
            </a:pathLst>
          </a:custGeom>
          <a:solidFill>
            <a:srgbClr val="7F7F7F">
              <a:alpha val="14510"/>
            </a:srgbClr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41" name="Google Shape;141;p21"/>
          <p:cNvGrpSpPr/>
          <p:nvPr/>
        </p:nvGrpSpPr>
        <p:grpSpPr>
          <a:xfrm>
            <a:off x="331470" y="420942"/>
            <a:ext cx="846286" cy="635404"/>
            <a:chOff x="7393391" y="1075612"/>
            <a:chExt cx="1128381" cy="847205"/>
          </a:xfrm>
        </p:grpSpPr>
        <p:sp>
          <p:nvSpPr>
            <p:cNvPr id="142" name="Google Shape;142;p21"/>
            <p:cNvSpPr/>
            <p:nvPr/>
          </p:nvSpPr>
          <p:spPr>
            <a:xfrm>
              <a:off x="7393391" y="1327438"/>
              <a:ext cx="675351" cy="595380"/>
            </a:xfrm>
            <a:custGeom>
              <a:rect b="b" l="l" r="r" t="t"/>
              <a:pathLst>
                <a:path extrusionOk="0" h="692" w="785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3" name="Google Shape;143;p21"/>
            <p:cNvSpPr/>
            <p:nvPr/>
          </p:nvSpPr>
          <p:spPr>
            <a:xfrm>
              <a:off x="7971281" y="1075612"/>
              <a:ext cx="550491" cy="485307"/>
            </a:xfrm>
            <a:custGeom>
              <a:rect b="b" l="l" r="r" t="t"/>
              <a:pathLst>
                <a:path extrusionOk="0" h="692" w="785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descr="Logotipo&#10;&#10;Descripción generada automáticamente" id="144" name="Google Shape;144;p2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794969" y="4521954"/>
            <a:ext cx="1022094" cy="3602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2"/>
          <p:cNvSpPr txBox="1"/>
          <p:nvPr>
            <p:ph idx="1" type="body"/>
          </p:nvPr>
        </p:nvSpPr>
        <p:spPr>
          <a:xfrm>
            <a:off x="1062990" y="1"/>
            <a:ext cx="7749600" cy="48822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889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r>
              <a:rPr b="1" i="0" lang="it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8. Partner chiave</a:t>
            </a:r>
            <a:endParaRPr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4000" lvl="0" marL="3429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Char char="•"/>
            </a:pPr>
            <a:r>
              <a:rPr b="0" i="0" lang="it" sz="1500">
                <a:solidFill>
                  <a:srgbClr val="3D3D3D"/>
                </a:solidFill>
                <a:latin typeface="Calibri"/>
                <a:ea typeface="Calibri"/>
                <a:cs typeface="Calibri"/>
                <a:sym typeface="Calibri"/>
              </a:rPr>
              <a:t>La maggior parte dei modelli di business moderni richiede che i marchi costruiscano e collaborino con diversi </a:t>
            </a:r>
            <a:r>
              <a:rPr b="1" i="0" lang="it" sz="1500">
                <a:solidFill>
                  <a:srgbClr val="3D3D3D"/>
                </a:solidFill>
                <a:latin typeface="Calibri"/>
                <a:ea typeface="Calibri"/>
                <a:cs typeface="Calibri"/>
                <a:sym typeface="Calibri"/>
              </a:rPr>
              <a:t>partner chiave </a:t>
            </a:r>
            <a:r>
              <a:rPr b="0" i="0" lang="it" sz="1500">
                <a:solidFill>
                  <a:srgbClr val="3D3D3D"/>
                </a:solidFill>
                <a:latin typeface="Calibri"/>
                <a:ea typeface="Calibri"/>
                <a:cs typeface="Calibri"/>
                <a:sym typeface="Calibri"/>
              </a:rPr>
              <a:t>per sfruttare appieno il loro modello di business.</a:t>
            </a:r>
            <a:endParaRPr/>
          </a:p>
          <a:p>
            <a:pPr indent="-254000" lvl="0" marL="3429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Char char="•"/>
            </a:pPr>
            <a:r>
              <a:rPr b="0" i="0" lang="it" sz="1500">
                <a:solidFill>
                  <a:srgbClr val="3D3D3D"/>
                </a:solidFill>
                <a:latin typeface="Calibri"/>
                <a:ea typeface="Calibri"/>
                <a:cs typeface="Calibri"/>
                <a:sym typeface="Calibri"/>
              </a:rPr>
              <a:t>Ciò include partnership come </a:t>
            </a:r>
            <a:r>
              <a:rPr b="1" i="0" lang="it" sz="1500">
                <a:solidFill>
                  <a:srgbClr val="3D3D3D"/>
                </a:solidFill>
                <a:latin typeface="Calibri"/>
                <a:ea typeface="Calibri"/>
                <a:cs typeface="Calibri"/>
                <a:sym typeface="Calibri"/>
              </a:rPr>
              <a:t>joint venture </a:t>
            </a:r>
            <a:r>
              <a:rPr b="0" i="0" lang="it" sz="1500">
                <a:solidFill>
                  <a:srgbClr val="3D3D3D"/>
                </a:solidFill>
                <a:latin typeface="Calibri"/>
                <a:ea typeface="Calibri"/>
                <a:cs typeface="Calibri"/>
                <a:sym typeface="Calibri"/>
              </a:rPr>
              <a:t>e </a:t>
            </a:r>
            <a:r>
              <a:rPr b="1" i="0" lang="it" sz="1500">
                <a:solidFill>
                  <a:srgbClr val="3D3D3D"/>
                </a:solidFill>
                <a:latin typeface="Calibri"/>
                <a:ea typeface="Calibri"/>
                <a:cs typeface="Calibri"/>
                <a:sym typeface="Calibri"/>
              </a:rPr>
              <a:t>alleanze strategiche </a:t>
            </a:r>
            <a:r>
              <a:rPr b="0" i="0" lang="it" sz="1500">
                <a:solidFill>
                  <a:srgbClr val="3D3D3D"/>
                </a:solidFill>
                <a:latin typeface="Calibri"/>
                <a:ea typeface="Calibri"/>
                <a:cs typeface="Calibri"/>
                <a:sym typeface="Calibri"/>
              </a:rPr>
              <a:t>non azionarie, nonché le tipiche relazioni con acquirenti, fornitori e produttori.</a:t>
            </a:r>
            <a:endParaRPr/>
          </a:p>
          <a:p>
            <a:pPr indent="-254000" lvl="0" marL="3429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Char char="•"/>
            </a:pPr>
            <a:r>
              <a:rPr b="0" i="0" lang="it" sz="1500">
                <a:solidFill>
                  <a:srgbClr val="3D3D3D"/>
                </a:solidFill>
                <a:latin typeface="Calibri"/>
                <a:ea typeface="Calibri"/>
                <a:cs typeface="Calibri"/>
                <a:sym typeface="Calibri"/>
              </a:rPr>
              <a:t>Un ottimo esempio di partnership strategica è quello tra </a:t>
            </a:r>
            <a:r>
              <a:rPr b="1" i="0" lang="it" sz="1500">
                <a:solidFill>
                  <a:srgbClr val="3D3D3D"/>
                </a:solidFill>
                <a:latin typeface="Calibri"/>
                <a:ea typeface="Calibri"/>
                <a:cs typeface="Calibri"/>
                <a:sym typeface="Calibri"/>
              </a:rPr>
              <a:t>ThePowerMBA </a:t>
            </a:r>
            <a:r>
              <a:rPr b="0" i="0" lang="it" sz="1500">
                <a:solidFill>
                  <a:srgbClr val="3D3D3D"/>
                </a:solidFill>
                <a:latin typeface="Calibri"/>
                <a:ea typeface="Calibri"/>
                <a:cs typeface="Calibri"/>
                <a:sym typeface="Calibri"/>
              </a:rPr>
              <a:t>e </a:t>
            </a:r>
            <a:r>
              <a:rPr b="1" i="0" lang="it" sz="1500">
                <a:solidFill>
                  <a:srgbClr val="3D3D3D"/>
                </a:solidFill>
                <a:latin typeface="Calibri"/>
                <a:ea typeface="Calibri"/>
                <a:cs typeface="Calibri"/>
                <a:sym typeface="Calibri"/>
              </a:rPr>
              <a:t>Forbes</a:t>
            </a:r>
            <a:r>
              <a:rPr b="0" i="0" lang="it" sz="1500">
                <a:solidFill>
                  <a:srgbClr val="3D3D3D"/>
                </a:solidFill>
                <a:latin typeface="Calibri"/>
                <a:ea typeface="Calibri"/>
                <a:cs typeface="Calibri"/>
                <a:sym typeface="Calibri"/>
              </a:rPr>
              <a:t>. In cambio dell'esposizione del nostro marchio al pubblico globale della rivista, forniamo competenze e contenuti su programmi di formazione aziendale di alto livello.</a:t>
            </a:r>
            <a:endParaRPr sz="17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r>
              <a:rPr b="1" lang="it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9. Struttura dei costi</a:t>
            </a:r>
            <a:endParaRPr/>
          </a:p>
          <a:p>
            <a:pPr indent="-254000" lvl="0" marL="3429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Char char="•"/>
            </a:pPr>
            <a:r>
              <a:rPr b="0" i="0" lang="it" sz="1500">
                <a:solidFill>
                  <a:srgbClr val="3D3D3D"/>
                </a:solidFill>
                <a:latin typeface="Quicksand"/>
                <a:ea typeface="Quicksand"/>
                <a:cs typeface="Quicksand"/>
                <a:sym typeface="Quicksand"/>
              </a:rPr>
              <a:t>Quanto </a:t>
            </a:r>
            <a:r>
              <a:rPr b="1" i="0" lang="it" sz="1500">
                <a:solidFill>
                  <a:srgbClr val="3D3D3D"/>
                </a:solidFill>
                <a:latin typeface="Quicksand"/>
                <a:ea typeface="Quicksand"/>
                <a:cs typeface="Quicksand"/>
                <a:sym typeface="Quicksand"/>
              </a:rPr>
              <a:t>costerà </a:t>
            </a:r>
            <a:r>
              <a:rPr b="0" i="0" lang="it" sz="1500">
                <a:solidFill>
                  <a:srgbClr val="3D3D3D"/>
                </a:solidFill>
                <a:latin typeface="Quicksand"/>
                <a:ea typeface="Quicksand"/>
                <a:cs typeface="Quicksand"/>
                <a:sym typeface="Quicksand"/>
              </a:rPr>
              <a:t>gestire questo modello?</a:t>
            </a:r>
            <a:endParaRPr/>
          </a:p>
          <a:p>
            <a:pPr indent="-254000" lvl="0" marL="3429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Char char="•"/>
            </a:pPr>
            <a:r>
              <a:rPr b="0" i="0" lang="it" sz="1500">
                <a:solidFill>
                  <a:srgbClr val="3D3D3D"/>
                </a:solidFill>
                <a:latin typeface="Quicksand"/>
                <a:ea typeface="Quicksand"/>
                <a:cs typeface="Quicksand"/>
                <a:sym typeface="Quicksand"/>
              </a:rPr>
              <a:t>Questo include alcune delle necessità più ovvie, come i costi di produzione, lo spazio fisico, l'affitto, il libro paga, ma anche aree come le attività di marketing.</a:t>
            </a:r>
            <a:endParaRPr/>
          </a:p>
          <a:p>
            <a:pPr indent="-254000" lvl="0" marL="3429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Char char="•"/>
            </a:pPr>
            <a:r>
              <a:rPr b="0" i="0" lang="it" sz="1500">
                <a:solidFill>
                  <a:srgbClr val="3D3D3D"/>
                </a:solidFill>
                <a:latin typeface="Quicksand"/>
                <a:ea typeface="Quicksand"/>
                <a:cs typeface="Quicksand"/>
                <a:sym typeface="Quicksand"/>
              </a:rPr>
              <a:t>Se non siete sicuri </a:t>
            </a:r>
            <a:r>
              <a:rPr lang="it" sz="1500">
                <a:solidFill>
                  <a:srgbClr val="3D3D3D"/>
                </a:solidFill>
                <a:latin typeface="Quicksand"/>
                <a:ea typeface="Quicksand"/>
                <a:cs typeface="Quicksand"/>
                <a:sym typeface="Quicksand"/>
              </a:rPr>
              <a:t>di cosa includere esattamente nella vostra struttura dei costi, date un'occhiata al conto economico di </a:t>
            </a:r>
            <a:r>
              <a:rPr b="0" i="0" lang="it" sz="1500">
                <a:solidFill>
                  <a:srgbClr val="3D3D3D"/>
                </a:solidFill>
                <a:latin typeface="Quicksand"/>
                <a:ea typeface="Quicksand"/>
                <a:cs typeface="Quicksand"/>
                <a:sym typeface="Quicksand"/>
              </a:rPr>
              <a:t>un concorrente o di un'azienda di un settore simile al vostro. Troverete molte voci che si sovrappongono, come la ricerca e sviluppo (</a:t>
            </a:r>
            <a:r>
              <a:rPr b="1" i="0" lang="it" sz="1500">
                <a:solidFill>
                  <a:srgbClr val="3D3D3D"/>
                </a:solidFill>
                <a:latin typeface="Quicksand"/>
                <a:ea typeface="Quicksand"/>
                <a:cs typeface="Quicksand"/>
                <a:sym typeface="Quicksand"/>
              </a:rPr>
              <a:t>R&amp;S</a:t>
            </a:r>
            <a:r>
              <a:rPr b="0" i="0" lang="it" sz="1500">
                <a:solidFill>
                  <a:srgbClr val="3D3D3D"/>
                </a:solidFill>
                <a:latin typeface="Quicksand"/>
                <a:ea typeface="Quicksand"/>
                <a:cs typeface="Quicksand"/>
                <a:sym typeface="Quicksand"/>
              </a:rPr>
              <a:t>), il costo dei beni venduti, le spese amministrative, i costi operativi, ecc.</a:t>
            </a:r>
            <a:endParaRPr/>
          </a:p>
          <a:p>
            <a:pPr indent="-254000" lvl="0" marL="3429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Char char="•"/>
            </a:pPr>
            <a:r>
              <a:rPr b="0" i="0" lang="it" sz="1500">
                <a:solidFill>
                  <a:srgbClr val="3D3D3D"/>
                </a:solidFill>
                <a:latin typeface="Quicksand"/>
                <a:ea typeface="Quicksand"/>
                <a:cs typeface="Quicksand"/>
                <a:sym typeface="Quicksand"/>
              </a:rPr>
              <a:t>Una volta fatto questo, dovrete dare priorità alle vostre attività e risorse chiave e scoprire se si tratta di </a:t>
            </a:r>
            <a:r>
              <a:rPr b="1" i="0" lang="it" sz="1500">
                <a:solidFill>
                  <a:srgbClr val="3D3D3D"/>
                </a:solidFill>
                <a:latin typeface="Quicksand"/>
                <a:ea typeface="Quicksand"/>
                <a:cs typeface="Quicksand"/>
                <a:sym typeface="Quicksand"/>
              </a:rPr>
              <a:t>costi fissi </a:t>
            </a:r>
            <a:r>
              <a:rPr b="0" i="0" lang="it" sz="1500">
                <a:solidFill>
                  <a:srgbClr val="3D3D3D"/>
                </a:solidFill>
                <a:latin typeface="Quicksand"/>
                <a:ea typeface="Quicksand"/>
                <a:cs typeface="Quicksand"/>
                <a:sym typeface="Quicksand"/>
              </a:rPr>
              <a:t>o </a:t>
            </a:r>
            <a:r>
              <a:rPr b="1" i="0" lang="it" sz="1500">
                <a:solidFill>
                  <a:srgbClr val="3D3D3D"/>
                </a:solidFill>
                <a:latin typeface="Quicksand"/>
                <a:ea typeface="Quicksand"/>
                <a:cs typeface="Quicksand"/>
                <a:sym typeface="Quicksand"/>
              </a:rPr>
              <a:t>variabili</a:t>
            </a:r>
            <a:r>
              <a:rPr b="0" i="0" lang="it" sz="1500">
                <a:solidFill>
                  <a:srgbClr val="3D3D3D"/>
                </a:solidFill>
                <a:latin typeface="Quicksand"/>
                <a:ea typeface="Quicksand"/>
                <a:cs typeface="Quicksand"/>
                <a:sym typeface="Quicksand"/>
              </a:rPr>
              <a:t>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1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0" name="Google Shape;150;p22"/>
          <p:cNvSpPr/>
          <p:nvPr/>
        </p:nvSpPr>
        <p:spPr>
          <a:xfrm>
            <a:off x="3536342" y="-1"/>
            <a:ext cx="5607658" cy="5143500"/>
          </a:xfrm>
          <a:custGeom>
            <a:rect b="b" l="l" r="r" t="t"/>
            <a:pathLst>
              <a:path extrusionOk="0" h="6858000" w="7476877">
                <a:moveTo>
                  <a:pt x="637332" y="4332728"/>
                </a:moveTo>
                <a:cubicBezTo>
                  <a:pt x="637332" y="4332728"/>
                  <a:pt x="637332" y="4332728"/>
                  <a:pt x="1576347" y="4332728"/>
                </a:cubicBezTo>
                <a:cubicBezTo>
                  <a:pt x="1635163" y="4332728"/>
                  <a:pt x="1691949" y="4365681"/>
                  <a:pt x="1720345" y="4419228"/>
                </a:cubicBezTo>
                <a:cubicBezTo>
                  <a:pt x="1720345" y="4419228"/>
                  <a:pt x="1720345" y="4419228"/>
                  <a:pt x="2190864" y="5245095"/>
                </a:cubicBezTo>
                <a:cubicBezTo>
                  <a:pt x="2221287" y="5296583"/>
                  <a:pt x="2221287" y="5362488"/>
                  <a:pt x="2190864" y="5413976"/>
                </a:cubicBezTo>
                <a:cubicBezTo>
                  <a:pt x="2190864" y="5413976"/>
                  <a:pt x="2190864" y="5413976"/>
                  <a:pt x="1720345" y="6239844"/>
                </a:cubicBezTo>
                <a:cubicBezTo>
                  <a:pt x="1691949" y="6293391"/>
                  <a:pt x="1635163" y="6326343"/>
                  <a:pt x="1576347" y="6326343"/>
                </a:cubicBezTo>
                <a:cubicBezTo>
                  <a:pt x="1576347" y="6326343"/>
                  <a:pt x="1576347" y="6326343"/>
                  <a:pt x="637332" y="6326343"/>
                </a:cubicBezTo>
                <a:cubicBezTo>
                  <a:pt x="576490" y="6326343"/>
                  <a:pt x="521732" y="6293391"/>
                  <a:pt x="491309" y="6239844"/>
                </a:cubicBezTo>
                <a:cubicBezTo>
                  <a:pt x="491309" y="6239844"/>
                  <a:pt x="491309" y="6239844"/>
                  <a:pt x="22817" y="5413976"/>
                </a:cubicBezTo>
                <a:cubicBezTo>
                  <a:pt x="-7605" y="5362488"/>
                  <a:pt x="-7605" y="5296583"/>
                  <a:pt x="22817" y="5245095"/>
                </a:cubicBezTo>
                <a:cubicBezTo>
                  <a:pt x="22817" y="5245095"/>
                  <a:pt x="22817" y="5245095"/>
                  <a:pt x="491309" y="4419228"/>
                </a:cubicBezTo>
                <a:cubicBezTo>
                  <a:pt x="521732" y="4365681"/>
                  <a:pt x="576490" y="4332728"/>
                  <a:pt x="637332" y="4332728"/>
                </a:cubicBezTo>
                <a:close/>
                <a:moveTo>
                  <a:pt x="3853980" y="0"/>
                </a:moveTo>
                <a:lnTo>
                  <a:pt x="5043644" y="0"/>
                </a:lnTo>
                <a:lnTo>
                  <a:pt x="5083740" y="70378"/>
                </a:lnTo>
                <a:cubicBezTo>
                  <a:pt x="5127533" y="147245"/>
                  <a:pt x="5174639" y="229925"/>
                  <a:pt x="5225307" y="318859"/>
                </a:cubicBezTo>
                <a:cubicBezTo>
                  <a:pt x="5271897" y="397715"/>
                  <a:pt x="5271897" y="498649"/>
                  <a:pt x="5225307" y="577503"/>
                </a:cubicBezTo>
                <a:cubicBezTo>
                  <a:pt x="5225307" y="577503"/>
                  <a:pt x="5225307" y="577503"/>
                  <a:pt x="4504695" y="1842337"/>
                </a:cubicBezTo>
                <a:cubicBezTo>
                  <a:pt x="4461209" y="1924345"/>
                  <a:pt x="4374239" y="1974811"/>
                  <a:pt x="4284162" y="1974811"/>
                </a:cubicBezTo>
                <a:cubicBezTo>
                  <a:pt x="4284162" y="1974811"/>
                  <a:pt x="4284162" y="1974811"/>
                  <a:pt x="2846045" y="1974811"/>
                </a:cubicBezTo>
                <a:cubicBezTo>
                  <a:pt x="2822750" y="1974811"/>
                  <a:pt x="2800035" y="1971656"/>
                  <a:pt x="2778342" y="1965645"/>
                </a:cubicBezTo>
                <a:lnTo>
                  <a:pt x="2731777" y="1945746"/>
                </a:lnTo>
                <a:lnTo>
                  <a:pt x="2760233" y="1895581"/>
                </a:lnTo>
                <a:cubicBezTo>
                  <a:pt x="3017539" y="1441999"/>
                  <a:pt x="3346890" y="861413"/>
                  <a:pt x="3768459" y="118263"/>
                </a:cubicBezTo>
                <a:cubicBezTo>
                  <a:pt x="3784101" y="90729"/>
                  <a:pt x="3801308" y="64519"/>
                  <a:pt x="3819932" y="39732"/>
                </a:cubicBezTo>
                <a:close/>
                <a:moveTo>
                  <a:pt x="1880237" y="0"/>
                </a:moveTo>
                <a:lnTo>
                  <a:pt x="2102124" y="0"/>
                </a:lnTo>
                <a:lnTo>
                  <a:pt x="2086946" y="26756"/>
                </a:lnTo>
                <a:cubicBezTo>
                  <a:pt x="1911773" y="335552"/>
                  <a:pt x="1911773" y="335552"/>
                  <a:pt x="1911773" y="335552"/>
                </a:cubicBezTo>
                <a:cubicBezTo>
                  <a:pt x="1865182" y="414408"/>
                  <a:pt x="1865182" y="515344"/>
                  <a:pt x="1911773" y="594199"/>
                </a:cubicBezTo>
                <a:cubicBezTo>
                  <a:pt x="2629280" y="1859030"/>
                  <a:pt x="2629280" y="1859030"/>
                  <a:pt x="2629280" y="1859030"/>
                </a:cubicBezTo>
                <a:cubicBezTo>
                  <a:pt x="2652576" y="1900035"/>
                  <a:pt x="2685189" y="1933154"/>
                  <a:pt x="2723627" y="1956020"/>
                </a:cubicBezTo>
                <a:lnTo>
                  <a:pt x="2734544" y="1960685"/>
                </a:lnTo>
                <a:lnTo>
                  <a:pt x="2676021" y="2063851"/>
                </a:lnTo>
                <a:lnTo>
                  <a:pt x="2632495" y="2140578"/>
                </a:lnTo>
                <a:lnTo>
                  <a:pt x="2677641" y="2159871"/>
                </a:lnTo>
                <a:cubicBezTo>
                  <a:pt x="2702113" y="2166652"/>
                  <a:pt x="2727732" y="2170210"/>
                  <a:pt x="2754009" y="2170210"/>
                </a:cubicBezTo>
                <a:cubicBezTo>
                  <a:pt x="4376198" y="2170210"/>
                  <a:pt x="4376198" y="2170210"/>
                  <a:pt x="4376198" y="2170210"/>
                </a:cubicBezTo>
                <a:cubicBezTo>
                  <a:pt x="4477805" y="2170210"/>
                  <a:pt x="4575904" y="2113286"/>
                  <a:pt x="4624956" y="2020780"/>
                </a:cubicBezTo>
                <a:cubicBezTo>
                  <a:pt x="5437803" y="594055"/>
                  <a:pt x="5437803" y="594055"/>
                  <a:pt x="5437803" y="594055"/>
                </a:cubicBezTo>
                <a:cubicBezTo>
                  <a:pt x="5490358" y="505109"/>
                  <a:pt x="5490358" y="391256"/>
                  <a:pt x="5437803" y="302307"/>
                </a:cubicBezTo>
                <a:cubicBezTo>
                  <a:pt x="5387000" y="213137"/>
                  <a:pt x="5339373" y="129540"/>
                  <a:pt x="5294722" y="51168"/>
                </a:cubicBezTo>
                <a:lnTo>
                  <a:pt x="5265570" y="0"/>
                </a:lnTo>
                <a:lnTo>
                  <a:pt x="7476877" y="0"/>
                </a:lnTo>
                <a:lnTo>
                  <a:pt x="7476877" y="6858000"/>
                </a:lnTo>
                <a:lnTo>
                  <a:pt x="3343303" y="6858000"/>
                </a:lnTo>
                <a:lnTo>
                  <a:pt x="3297958" y="6778065"/>
                </a:lnTo>
                <a:cubicBezTo>
                  <a:pt x="3015657" y="6280421"/>
                  <a:pt x="2563976" y="5484189"/>
                  <a:pt x="1841286" y="4210218"/>
                </a:cubicBezTo>
                <a:cubicBezTo>
                  <a:pt x="1716144" y="3998418"/>
                  <a:pt x="1716144" y="3727316"/>
                  <a:pt x="1841286" y="3515516"/>
                </a:cubicBezTo>
                <a:cubicBezTo>
                  <a:pt x="1841286" y="3515516"/>
                  <a:pt x="1841286" y="3515516"/>
                  <a:pt x="2556859" y="2254092"/>
                </a:cubicBezTo>
                <a:lnTo>
                  <a:pt x="2617166" y="2147787"/>
                </a:lnTo>
                <a:lnTo>
                  <a:pt x="2615044" y="2146880"/>
                </a:lnTo>
                <a:cubicBezTo>
                  <a:pt x="2571686" y="2121084"/>
                  <a:pt x="2534897" y="2083728"/>
                  <a:pt x="2508620" y="2037473"/>
                </a:cubicBezTo>
                <a:cubicBezTo>
                  <a:pt x="2508620" y="2037473"/>
                  <a:pt x="2508620" y="2037473"/>
                  <a:pt x="1699276" y="610749"/>
                </a:cubicBezTo>
                <a:cubicBezTo>
                  <a:pt x="1646720" y="521803"/>
                  <a:pt x="1646720" y="407950"/>
                  <a:pt x="1699276" y="319000"/>
                </a:cubicBezTo>
                <a:cubicBezTo>
                  <a:pt x="1699276" y="319000"/>
                  <a:pt x="1699276" y="319000"/>
                  <a:pt x="1843322" y="65075"/>
                </a:cubicBezTo>
                <a:close/>
              </a:path>
            </a:pathLst>
          </a:custGeom>
          <a:solidFill>
            <a:srgbClr val="7F7F7F">
              <a:alpha val="14510"/>
            </a:srgbClr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51" name="Google Shape;151;p22"/>
          <p:cNvGrpSpPr/>
          <p:nvPr/>
        </p:nvGrpSpPr>
        <p:grpSpPr>
          <a:xfrm>
            <a:off x="331470" y="420942"/>
            <a:ext cx="846286" cy="635404"/>
            <a:chOff x="7393391" y="1075612"/>
            <a:chExt cx="1128381" cy="847205"/>
          </a:xfrm>
        </p:grpSpPr>
        <p:sp>
          <p:nvSpPr>
            <p:cNvPr id="152" name="Google Shape;152;p22"/>
            <p:cNvSpPr/>
            <p:nvPr/>
          </p:nvSpPr>
          <p:spPr>
            <a:xfrm>
              <a:off x="7393391" y="1327438"/>
              <a:ext cx="675351" cy="595380"/>
            </a:xfrm>
            <a:custGeom>
              <a:rect b="b" l="l" r="r" t="t"/>
              <a:pathLst>
                <a:path extrusionOk="0" h="692" w="785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3" name="Google Shape;153;p22"/>
            <p:cNvSpPr/>
            <p:nvPr/>
          </p:nvSpPr>
          <p:spPr>
            <a:xfrm>
              <a:off x="7971281" y="1075612"/>
              <a:ext cx="550491" cy="485307"/>
            </a:xfrm>
            <a:custGeom>
              <a:rect b="b" l="l" r="r" t="t"/>
              <a:pathLst>
                <a:path extrusionOk="0" h="692" w="785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descr="Logotipo&#10;&#10;Descripción generada automáticamente" id="154" name="Google Shape;154;p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790437" y="4587799"/>
            <a:ext cx="1022094" cy="3602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