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13"/>
  </p:notesMasterIdLst>
  <p:sldIdLst>
    <p:sldId id="256" r:id="rId3"/>
    <p:sldId id="257" r:id="rId4"/>
    <p:sldId id="258" r:id="rId5"/>
    <p:sldId id="259" r:id="rId6"/>
    <p:sldId id="260" r:id="rId7"/>
    <p:sldId id="261" r:id="rId8"/>
    <p:sldId id="267" r:id="rId9"/>
    <p:sldId id="265" r:id="rId10"/>
    <p:sldId id="264" r:id="rId11"/>
    <p:sldId id="266" r:id="rId1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7" roundtripDataSignature="AMtx7mh6KOP0cylbHRLUrXXxcBlbNoCgD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117" d="100"/>
          <a:sy n="117" d="100"/>
        </p:scale>
        <p:origin x="808"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customschemas.google.com/relationships/presentationmetadata" Target="metadata"/><Relationship Id="rId2" Type="http://schemas.openxmlformats.org/officeDocument/2006/relationships/slideMaster" Target="slideMasters/slideMaster2.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4" name="Google Shape;9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06" name="Google Shape;206;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7" name="Google Shape;10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7" name="Google Shape;117;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0" name="Google Shape;130;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43" name="Google Shape;143;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54" name="Google Shape;154;p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162004cb755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162004cb755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948881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g162004cb755_0_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6" name="Google Shape;196;g162004cb755_0_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162004cb755_0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6" name="Google Shape;186;g162004cb755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11"/>
        <p:cNvGrpSpPr/>
        <p:nvPr/>
      </p:nvGrpSpPr>
      <p:grpSpPr>
        <a:xfrm>
          <a:off x="0" y="0"/>
          <a:ext cx="0" cy="0"/>
          <a:chOff x="0" y="0"/>
          <a:chExt cx="0" cy="0"/>
        </a:xfrm>
      </p:grpSpPr>
      <p:sp>
        <p:nvSpPr>
          <p:cNvPr id="12" name="Google Shape;12;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1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 name="Google Shape;14;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68"/>
        <p:cNvGrpSpPr/>
        <p:nvPr/>
      </p:nvGrpSpPr>
      <p:grpSpPr>
        <a:xfrm>
          <a:off x="0" y="0"/>
          <a:ext cx="0" cy="0"/>
          <a:chOff x="0" y="0"/>
          <a:chExt cx="0" cy="0"/>
        </a:xfrm>
      </p:grpSpPr>
      <p:sp>
        <p:nvSpPr>
          <p:cNvPr id="69" name="Google Shape;69;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4"/>
        <p:cNvGrpSpPr/>
        <p:nvPr/>
      </p:nvGrpSpPr>
      <p:grpSpPr>
        <a:xfrm>
          <a:off x="0" y="0"/>
          <a:ext cx="0" cy="0"/>
          <a:chOff x="0" y="0"/>
          <a:chExt cx="0" cy="0"/>
        </a:xfrm>
      </p:grpSpPr>
      <p:sp>
        <p:nvSpPr>
          <p:cNvPr id="75" name="Google Shape;75;p2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2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86"/>
        <p:cNvGrpSpPr/>
        <p:nvPr/>
      </p:nvGrpSpPr>
      <p:grpSpPr>
        <a:xfrm>
          <a:off x="0" y="0"/>
          <a:ext cx="0" cy="0"/>
          <a:chOff x="0" y="0"/>
          <a:chExt cx="0" cy="0"/>
        </a:xfrm>
      </p:grpSpPr>
      <p:sp>
        <p:nvSpPr>
          <p:cNvPr id="87" name="Google Shape;87;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8" name="Google Shape;88;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89" name="Google Shape;89;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0" name="Google Shape;90;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 name="Google Shape;91;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7"/>
        <p:cNvGrpSpPr/>
        <p:nvPr/>
      </p:nvGrpSpPr>
      <p:grpSpPr>
        <a:xfrm>
          <a:off x="0" y="0"/>
          <a:ext cx="0" cy="0"/>
          <a:chOff x="0" y="0"/>
          <a:chExt cx="0" cy="0"/>
        </a:xfrm>
      </p:grpSpPr>
      <p:sp>
        <p:nvSpPr>
          <p:cNvPr id="18" name="Google Shape;18;p1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1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0" name="Google Shape;20;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3"/>
        <p:cNvGrpSpPr/>
        <p:nvPr/>
      </p:nvGrpSpPr>
      <p:grpSpPr>
        <a:xfrm>
          <a:off x="0" y="0"/>
          <a:ext cx="0" cy="0"/>
          <a:chOff x="0" y="0"/>
          <a:chExt cx="0" cy="0"/>
        </a:xfrm>
      </p:grpSpPr>
      <p:sp>
        <p:nvSpPr>
          <p:cNvPr id="24" name="Google Shape;24;p1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29"/>
        <p:cNvGrpSpPr/>
        <p:nvPr/>
      </p:nvGrpSpPr>
      <p:grpSpPr>
        <a:xfrm>
          <a:off x="0" y="0"/>
          <a:ext cx="0" cy="0"/>
          <a:chOff x="0" y="0"/>
          <a:chExt cx="0" cy="0"/>
        </a:xfrm>
      </p:grpSpPr>
      <p:sp>
        <p:nvSpPr>
          <p:cNvPr id="30" name="Google Shape;30;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1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36"/>
        <p:cNvGrpSpPr/>
        <p:nvPr/>
      </p:nvGrpSpPr>
      <p:grpSpPr>
        <a:xfrm>
          <a:off x="0" y="0"/>
          <a:ext cx="0" cy="0"/>
          <a:chOff x="0" y="0"/>
          <a:chExt cx="0" cy="0"/>
        </a:xfrm>
      </p:grpSpPr>
      <p:sp>
        <p:nvSpPr>
          <p:cNvPr id="37" name="Google Shape;37;p1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5"/>
        <p:cNvGrpSpPr/>
        <p:nvPr/>
      </p:nvGrpSpPr>
      <p:grpSpPr>
        <a:xfrm>
          <a:off x="0" y="0"/>
          <a:ext cx="0" cy="0"/>
          <a:chOff x="0" y="0"/>
          <a:chExt cx="0" cy="0"/>
        </a:xfrm>
      </p:grpSpPr>
      <p:sp>
        <p:nvSpPr>
          <p:cNvPr id="46" name="Google Shape;46;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0"/>
        <p:cNvGrpSpPr/>
        <p:nvPr/>
      </p:nvGrpSpPr>
      <p:grpSpPr>
        <a:xfrm>
          <a:off x="0" y="0"/>
          <a:ext cx="0" cy="0"/>
          <a:chOff x="0" y="0"/>
          <a:chExt cx="0" cy="0"/>
        </a:xfrm>
      </p:grpSpPr>
      <p:sp>
        <p:nvSpPr>
          <p:cNvPr id="51" name="Google Shape;51;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4"/>
        <p:cNvGrpSpPr/>
        <p:nvPr/>
      </p:nvGrpSpPr>
      <p:grpSpPr>
        <a:xfrm>
          <a:off x="0" y="0"/>
          <a:ext cx="0" cy="0"/>
          <a:chOff x="0" y="0"/>
          <a:chExt cx="0" cy="0"/>
        </a:xfrm>
      </p:grpSpPr>
      <p:sp>
        <p:nvSpPr>
          <p:cNvPr id="55" name="Google Shape;55;p1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1"/>
        <p:cNvGrpSpPr/>
        <p:nvPr/>
      </p:nvGrpSpPr>
      <p:grpSpPr>
        <a:xfrm>
          <a:off x="0" y="0"/>
          <a:ext cx="0" cy="0"/>
          <a:chOff x="0" y="0"/>
          <a:chExt cx="0" cy="0"/>
        </a:xfrm>
      </p:grpSpPr>
      <p:sp>
        <p:nvSpPr>
          <p:cNvPr id="62" name="Google Shape;62;p2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20"/>
          <p:cNvSpPr>
            <a:spLocks noGrp="1"/>
          </p:cNvSpPr>
          <p:nvPr>
            <p:ph type="pic" idx="2"/>
          </p:nvPr>
        </p:nvSpPr>
        <p:spPr>
          <a:xfrm>
            <a:off x="5183188" y="987425"/>
            <a:ext cx="6172200" cy="4873625"/>
          </a:xfrm>
          <a:prstGeom prst="rect">
            <a:avLst/>
          </a:prstGeom>
          <a:noFill/>
          <a:ln>
            <a:noFill/>
          </a:ln>
        </p:spPr>
      </p:sp>
      <p:sp>
        <p:nvSpPr>
          <p:cNvPr id="64" name="Google Shape;64;p2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80"/>
        <p:cNvGrpSpPr/>
        <p:nvPr/>
      </p:nvGrpSpPr>
      <p:grpSpPr>
        <a:xfrm>
          <a:off x="0" y="0"/>
          <a:ext cx="0" cy="0"/>
          <a:chOff x="0" y="0"/>
          <a:chExt cx="0" cy="0"/>
        </a:xfrm>
      </p:grpSpPr>
      <p:sp>
        <p:nvSpPr>
          <p:cNvPr id="81" name="Google Shape;81;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lt1"/>
              </a:buClr>
              <a:buSzPts val="4400"/>
              <a:buFont typeface="Calibri"/>
              <a:buNone/>
              <a:defRPr sz="44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2" name="Google Shape;82;p1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lt1"/>
              </a:buClr>
              <a:buSzPts val="2800"/>
              <a:buFont typeface="Arial"/>
              <a:buChar char="•"/>
              <a:defRPr sz="2800" b="0" i="0" u="none" strike="noStrike" cap="none">
                <a:solidFill>
                  <a:schemeClr val="lt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9pPr>
          </a:lstStyle>
          <a:p>
            <a:endParaRPr/>
          </a:p>
        </p:txBody>
      </p:sp>
      <p:sp>
        <p:nvSpPr>
          <p:cNvPr id="83" name="Google Shape;83;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9pPr>
          </a:lstStyle>
          <a:p>
            <a:endParaRPr/>
          </a:p>
        </p:txBody>
      </p:sp>
      <p:sp>
        <p:nvSpPr>
          <p:cNvPr id="84" name="Google Shape;84;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9pPr>
          </a:lstStyle>
          <a:p>
            <a:endParaRPr/>
          </a:p>
        </p:txBody>
      </p:sp>
      <p:sp>
        <p:nvSpPr>
          <p:cNvPr id="85" name="Google Shape;85;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 bg1="lt1" tx1="dk1" bg2="dk2" tx2="lt2" accent1="accent1" accent2="accent2" accent3="accent3" accent4="accent4" accent5="accent5" accent6="accent6" hlink="hlink" folHlink="folHlink"/>
  <p:sldLayoutIdLst>
    <p:sldLayoutId id="2147483661"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5"/>
        <p:cNvGrpSpPr/>
        <p:nvPr/>
      </p:nvGrpSpPr>
      <p:grpSpPr>
        <a:xfrm>
          <a:off x="0" y="0"/>
          <a:ext cx="0" cy="0"/>
          <a:chOff x="0" y="0"/>
          <a:chExt cx="0" cy="0"/>
        </a:xfrm>
      </p:grpSpPr>
      <p:sp>
        <p:nvSpPr>
          <p:cNvPr id="96" name="Google Shape;96;p1"/>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7" name="Google Shape;97;p1"/>
          <p:cNvSpPr/>
          <p:nvPr/>
        </p:nvSpPr>
        <p:spPr>
          <a:xfrm>
            <a:off x="0" y="0"/>
            <a:ext cx="9415165" cy="6858000"/>
          </a:xfrm>
          <a:custGeom>
            <a:avLst/>
            <a:gdLst/>
            <a:ahLst/>
            <a:cxnLst/>
            <a:rect l="l" t="t" r="r" b="b"/>
            <a:pathLst>
              <a:path w="9415165" h="6858000" extrusionOk="0">
                <a:moveTo>
                  <a:pt x="0" y="5940102"/>
                </a:moveTo>
                <a:lnTo>
                  <a:pt x="201903" y="5940608"/>
                </a:lnTo>
                <a:cubicBezTo>
                  <a:pt x="552894" y="5941488"/>
                  <a:pt x="968883" y="5942531"/>
                  <a:pt x="1461907" y="5943766"/>
                </a:cubicBezTo>
                <a:cubicBezTo>
                  <a:pt x="1662934" y="5938113"/>
                  <a:pt x="1852841" y="6049291"/>
                  <a:pt x="1951874" y="6220822"/>
                </a:cubicBezTo>
                <a:cubicBezTo>
                  <a:pt x="1951874" y="6220822"/>
                  <a:pt x="1951874" y="6220822"/>
                  <a:pt x="2282833" y="6794059"/>
                </a:cubicBezTo>
                <a:lnTo>
                  <a:pt x="2319750" y="6858000"/>
                </a:lnTo>
                <a:lnTo>
                  <a:pt x="0" y="6858000"/>
                </a:lnTo>
                <a:close/>
                <a:moveTo>
                  <a:pt x="751947" y="3830686"/>
                </a:moveTo>
                <a:cubicBezTo>
                  <a:pt x="751947" y="3830686"/>
                  <a:pt x="751947" y="3830686"/>
                  <a:pt x="1719258" y="3833112"/>
                </a:cubicBezTo>
                <a:cubicBezTo>
                  <a:pt x="1780885" y="3831380"/>
                  <a:pt x="1839102" y="3865462"/>
                  <a:pt x="1869462" y="3918046"/>
                </a:cubicBezTo>
                <a:cubicBezTo>
                  <a:pt x="1869462" y="3918046"/>
                  <a:pt x="1869462" y="3918046"/>
                  <a:pt x="2354170" y="4757586"/>
                </a:cubicBezTo>
                <a:cubicBezTo>
                  <a:pt x="2385577" y="4811983"/>
                  <a:pt x="2384937" y="4877630"/>
                  <a:pt x="2353672" y="4931947"/>
                </a:cubicBezTo>
                <a:cubicBezTo>
                  <a:pt x="2353672" y="4931947"/>
                  <a:pt x="2353672" y="4931947"/>
                  <a:pt x="1871068" y="5769061"/>
                </a:cubicBezTo>
                <a:cubicBezTo>
                  <a:pt x="1841608" y="5822336"/>
                  <a:pt x="1783799" y="5855711"/>
                  <a:pt x="1722931" y="5854589"/>
                </a:cubicBezTo>
                <a:cubicBezTo>
                  <a:pt x="1722931" y="5854589"/>
                  <a:pt x="1722931" y="5854589"/>
                  <a:pt x="756668" y="5853977"/>
                </a:cubicBezTo>
                <a:cubicBezTo>
                  <a:pt x="693994" y="5853896"/>
                  <a:pt x="636823" y="5821628"/>
                  <a:pt x="605416" y="5767228"/>
                </a:cubicBezTo>
                <a:cubicBezTo>
                  <a:pt x="605416" y="5767228"/>
                  <a:pt x="605416" y="5767228"/>
                  <a:pt x="120708" y="4927690"/>
                </a:cubicBezTo>
                <a:cubicBezTo>
                  <a:pt x="90348" y="4875106"/>
                  <a:pt x="89942" y="4807646"/>
                  <a:pt x="122255" y="4755141"/>
                </a:cubicBezTo>
                <a:cubicBezTo>
                  <a:pt x="122255" y="4755141"/>
                  <a:pt x="122255" y="4755141"/>
                  <a:pt x="603810" y="3916214"/>
                </a:cubicBezTo>
                <a:cubicBezTo>
                  <a:pt x="633271" y="3862939"/>
                  <a:pt x="691080" y="3829563"/>
                  <a:pt x="751947" y="3830686"/>
                </a:cubicBezTo>
                <a:close/>
                <a:moveTo>
                  <a:pt x="2140871" y="3416093"/>
                </a:moveTo>
                <a:cubicBezTo>
                  <a:pt x="2140871" y="3416093"/>
                  <a:pt x="2140871" y="3416093"/>
                  <a:pt x="2485012" y="3416957"/>
                </a:cubicBezTo>
                <a:cubicBezTo>
                  <a:pt x="2506938" y="3416340"/>
                  <a:pt x="2527650" y="3428466"/>
                  <a:pt x="2538451" y="3447174"/>
                </a:cubicBezTo>
                <a:cubicBezTo>
                  <a:pt x="2538451" y="3447174"/>
                  <a:pt x="2538451" y="3447174"/>
                  <a:pt x="2710898" y="3745860"/>
                </a:cubicBezTo>
                <a:cubicBezTo>
                  <a:pt x="2722072" y="3765213"/>
                  <a:pt x="2721844" y="3788568"/>
                  <a:pt x="2710720" y="3807893"/>
                </a:cubicBezTo>
                <a:cubicBezTo>
                  <a:pt x="2710720" y="3807893"/>
                  <a:pt x="2710720" y="3807893"/>
                  <a:pt x="2539024" y="4105714"/>
                </a:cubicBezTo>
                <a:cubicBezTo>
                  <a:pt x="2528542" y="4124669"/>
                  <a:pt x="2507974" y="4136543"/>
                  <a:pt x="2486319" y="4136144"/>
                </a:cubicBezTo>
                <a:cubicBezTo>
                  <a:pt x="2486319" y="4136144"/>
                  <a:pt x="2486319" y="4136144"/>
                  <a:pt x="2142549" y="4135926"/>
                </a:cubicBezTo>
                <a:cubicBezTo>
                  <a:pt x="2120252" y="4135898"/>
                  <a:pt x="2099911" y="4124417"/>
                  <a:pt x="2088738" y="4105063"/>
                </a:cubicBezTo>
                <a:cubicBezTo>
                  <a:pt x="2088738" y="4105063"/>
                  <a:pt x="2088738" y="4105063"/>
                  <a:pt x="1916292" y="3806378"/>
                </a:cubicBezTo>
                <a:cubicBezTo>
                  <a:pt x="1905490" y="3787669"/>
                  <a:pt x="1905346" y="3763670"/>
                  <a:pt x="1916843" y="3744990"/>
                </a:cubicBezTo>
                <a:cubicBezTo>
                  <a:pt x="1916843" y="3744990"/>
                  <a:pt x="1916843" y="3744990"/>
                  <a:pt x="2088166" y="3446523"/>
                </a:cubicBezTo>
                <a:cubicBezTo>
                  <a:pt x="2098648" y="3427568"/>
                  <a:pt x="2119216" y="3415695"/>
                  <a:pt x="2140871" y="3416093"/>
                </a:cubicBezTo>
                <a:close/>
                <a:moveTo>
                  <a:pt x="2309207" y="2943824"/>
                </a:moveTo>
                <a:cubicBezTo>
                  <a:pt x="2309207" y="2943824"/>
                  <a:pt x="2309207" y="2943824"/>
                  <a:pt x="2490927" y="2944279"/>
                </a:cubicBezTo>
                <a:cubicBezTo>
                  <a:pt x="2502505" y="2943955"/>
                  <a:pt x="2513441" y="2950357"/>
                  <a:pt x="2519144" y="2960236"/>
                </a:cubicBezTo>
                <a:cubicBezTo>
                  <a:pt x="2519144" y="2960236"/>
                  <a:pt x="2519144" y="2960236"/>
                  <a:pt x="2610202" y="3117952"/>
                </a:cubicBezTo>
                <a:cubicBezTo>
                  <a:pt x="2616102" y="3128172"/>
                  <a:pt x="2615982" y="3140504"/>
                  <a:pt x="2610107" y="3150708"/>
                </a:cubicBezTo>
                <a:cubicBezTo>
                  <a:pt x="2610107" y="3150708"/>
                  <a:pt x="2610107" y="3150708"/>
                  <a:pt x="2519446" y="3307968"/>
                </a:cubicBezTo>
                <a:cubicBezTo>
                  <a:pt x="2513912" y="3317976"/>
                  <a:pt x="2503051" y="3324246"/>
                  <a:pt x="2491617" y="3324035"/>
                </a:cubicBezTo>
                <a:cubicBezTo>
                  <a:pt x="2491617" y="3324035"/>
                  <a:pt x="2491617" y="3324035"/>
                  <a:pt x="2310094" y="3323920"/>
                </a:cubicBezTo>
                <a:cubicBezTo>
                  <a:pt x="2298321" y="3323905"/>
                  <a:pt x="2287579" y="3317843"/>
                  <a:pt x="2281679" y="3307623"/>
                </a:cubicBezTo>
                <a:cubicBezTo>
                  <a:pt x="2281679" y="3307623"/>
                  <a:pt x="2281679" y="3307623"/>
                  <a:pt x="2190623" y="3149908"/>
                </a:cubicBezTo>
                <a:cubicBezTo>
                  <a:pt x="2184919" y="3140029"/>
                  <a:pt x="2184843" y="3127357"/>
                  <a:pt x="2190913" y="3117492"/>
                </a:cubicBezTo>
                <a:cubicBezTo>
                  <a:pt x="2190913" y="3117492"/>
                  <a:pt x="2190913" y="3117492"/>
                  <a:pt x="2281378" y="2959891"/>
                </a:cubicBezTo>
                <a:cubicBezTo>
                  <a:pt x="2286913" y="2949884"/>
                  <a:pt x="2297773" y="2943613"/>
                  <a:pt x="2309207" y="2943824"/>
                </a:cubicBezTo>
                <a:close/>
                <a:moveTo>
                  <a:pt x="4112874" y="2635904"/>
                </a:moveTo>
                <a:cubicBezTo>
                  <a:pt x="4112874" y="2635904"/>
                  <a:pt x="4112874" y="2635904"/>
                  <a:pt x="7268230" y="2643815"/>
                </a:cubicBezTo>
                <a:cubicBezTo>
                  <a:pt x="7469258" y="2638162"/>
                  <a:pt x="7659163" y="2749340"/>
                  <a:pt x="7758196" y="2920870"/>
                </a:cubicBezTo>
                <a:cubicBezTo>
                  <a:pt x="7758196" y="2920870"/>
                  <a:pt x="7758196" y="2920870"/>
                  <a:pt x="9339309" y="5659439"/>
                </a:cubicBezTo>
                <a:cubicBezTo>
                  <a:pt x="9441758" y="5836884"/>
                  <a:pt x="9439672" y="6051021"/>
                  <a:pt x="9337678" y="6228205"/>
                </a:cubicBezTo>
                <a:cubicBezTo>
                  <a:pt x="9337678" y="6228205"/>
                  <a:pt x="9337678" y="6228205"/>
                  <a:pt x="9008157" y="6799787"/>
                </a:cubicBezTo>
                <a:lnTo>
                  <a:pt x="8974598" y="6858000"/>
                </a:lnTo>
                <a:lnTo>
                  <a:pt x="2425403" y="6858000"/>
                </a:lnTo>
                <a:lnTo>
                  <a:pt x="2332089" y="6696379"/>
                </a:lnTo>
                <a:cubicBezTo>
                  <a:pt x="2245236" y="6545945"/>
                  <a:pt x="2152593" y="6385482"/>
                  <a:pt x="2053773" y="6214321"/>
                </a:cubicBezTo>
                <a:cubicBezTo>
                  <a:pt x="1954740" y="6042790"/>
                  <a:pt x="1953410" y="5822737"/>
                  <a:pt x="2058819" y="5651469"/>
                </a:cubicBezTo>
                <a:cubicBezTo>
                  <a:pt x="2058819" y="5651469"/>
                  <a:pt x="2058819" y="5651469"/>
                  <a:pt x="3629647" y="2914896"/>
                </a:cubicBezTo>
                <a:cubicBezTo>
                  <a:pt x="3725749" y="2741114"/>
                  <a:pt x="3914325" y="2632240"/>
                  <a:pt x="4112874" y="2635904"/>
                </a:cubicBezTo>
                <a:close/>
                <a:moveTo>
                  <a:pt x="688133" y="2474638"/>
                </a:moveTo>
                <a:cubicBezTo>
                  <a:pt x="688133" y="2474638"/>
                  <a:pt x="688133" y="2474638"/>
                  <a:pt x="1287544" y="2476142"/>
                </a:cubicBezTo>
                <a:cubicBezTo>
                  <a:pt x="1325733" y="2475067"/>
                  <a:pt x="1361809" y="2496187"/>
                  <a:pt x="1380621" y="2528772"/>
                </a:cubicBezTo>
                <a:cubicBezTo>
                  <a:pt x="1380621" y="2528772"/>
                  <a:pt x="1380621" y="2528772"/>
                  <a:pt x="1680979" y="3049008"/>
                </a:cubicBezTo>
                <a:cubicBezTo>
                  <a:pt x="1700441" y="3082716"/>
                  <a:pt x="1700045" y="3123395"/>
                  <a:pt x="1680670" y="3157054"/>
                </a:cubicBezTo>
                <a:cubicBezTo>
                  <a:pt x="1680670" y="3157054"/>
                  <a:pt x="1680670" y="3157054"/>
                  <a:pt x="1381617" y="3675787"/>
                </a:cubicBezTo>
                <a:cubicBezTo>
                  <a:pt x="1363361" y="3708799"/>
                  <a:pt x="1327537" y="3729482"/>
                  <a:pt x="1289821" y="3728785"/>
                </a:cubicBezTo>
                <a:cubicBezTo>
                  <a:pt x="1289821" y="3728785"/>
                  <a:pt x="1289821" y="3728785"/>
                  <a:pt x="691058" y="3728407"/>
                </a:cubicBezTo>
                <a:cubicBezTo>
                  <a:pt x="652221" y="3728357"/>
                  <a:pt x="616793" y="3708360"/>
                  <a:pt x="597332" y="3674651"/>
                </a:cubicBezTo>
                <a:cubicBezTo>
                  <a:pt x="597332" y="3674651"/>
                  <a:pt x="597332" y="3674651"/>
                  <a:pt x="296974" y="3154416"/>
                </a:cubicBezTo>
                <a:cubicBezTo>
                  <a:pt x="278161" y="3121831"/>
                  <a:pt x="277908" y="3080029"/>
                  <a:pt x="297933" y="3047494"/>
                </a:cubicBezTo>
                <a:cubicBezTo>
                  <a:pt x="297933" y="3047494"/>
                  <a:pt x="297933" y="3047494"/>
                  <a:pt x="596337" y="2527637"/>
                </a:cubicBezTo>
                <a:cubicBezTo>
                  <a:pt x="614593" y="2494625"/>
                  <a:pt x="650416" y="2473943"/>
                  <a:pt x="688133" y="2474638"/>
                </a:cubicBezTo>
                <a:close/>
                <a:moveTo>
                  <a:pt x="2732571" y="2020011"/>
                </a:moveTo>
                <a:cubicBezTo>
                  <a:pt x="2732571" y="2020011"/>
                  <a:pt x="2732571" y="2020011"/>
                  <a:pt x="3236024" y="2021272"/>
                </a:cubicBezTo>
                <a:cubicBezTo>
                  <a:pt x="3268098" y="2020370"/>
                  <a:pt x="3298399" y="2038110"/>
                  <a:pt x="3314200" y="2065479"/>
                </a:cubicBezTo>
                <a:cubicBezTo>
                  <a:pt x="3314200" y="2065479"/>
                  <a:pt x="3314200" y="2065479"/>
                  <a:pt x="3566473" y="2502430"/>
                </a:cubicBezTo>
                <a:cubicBezTo>
                  <a:pt x="3582820" y="2530741"/>
                  <a:pt x="3582487" y="2564907"/>
                  <a:pt x="3566214" y="2593179"/>
                </a:cubicBezTo>
                <a:cubicBezTo>
                  <a:pt x="3566214" y="2593179"/>
                  <a:pt x="3566214" y="2593179"/>
                  <a:pt x="3315036" y="3028868"/>
                </a:cubicBezTo>
                <a:cubicBezTo>
                  <a:pt x="3299702" y="3056596"/>
                  <a:pt x="3269615" y="3073966"/>
                  <a:pt x="3237935" y="3073382"/>
                </a:cubicBezTo>
                <a:cubicBezTo>
                  <a:pt x="3237935" y="3073382"/>
                  <a:pt x="3237935" y="3073382"/>
                  <a:pt x="2735028" y="3073064"/>
                </a:cubicBezTo>
                <a:cubicBezTo>
                  <a:pt x="2702409" y="3073021"/>
                  <a:pt x="2672652" y="3056226"/>
                  <a:pt x="2656307" y="3027915"/>
                </a:cubicBezTo>
                <a:cubicBezTo>
                  <a:pt x="2656307" y="3027915"/>
                  <a:pt x="2656307" y="3027915"/>
                  <a:pt x="2404033" y="2590963"/>
                </a:cubicBezTo>
                <a:cubicBezTo>
                  <a:pt x="2388231" y="2563595"/>
                  <a:pt x="2388020" y="2528484"/>
                  <a:pt x="2404839" y="2501157"/>
                </a:cubicBezTo>
                <a:cubicBezTo>
                  <a:pt x="2404839" y="2501157"/>
                  <a:pt x="2404839" y="2501157"/>
                  <a:pt x="2655471" y="2064525"/>
                </a:cubicBezTo>
                <a:cubicBezTo>
                  <a:pt x="2670804" y="2036797"/>
                  <a:pt x="2700892" y="2019426"/>
                  <a:pt x="2732571" y="2020011"/>
                </a:cubicBezTo>
                <a:close/>
                <a:moveTo>
                  <a:pt x="3662925" y="0"/>
                </a:moveTo>
                <a:lnTo>
                  <a:pt x="5336547" y="0"/>
                </a:lnTo>
                <a:lnTo>
                  <a:pt x="5342959" y="11106"/>
                </a:lnTo>
                <a:cubicBezTo>
                  <a:pt x="5372852" y="62881"/>
                  <a:pt x="5492421" y="269982"/>
                  <a:pt x="5970700" y="1098387"/>
                </a:cubicBezTo>
                <a:cubicBezTo>
                  <a:pt x="6012021" y="1169956"/>
                  <a:pt x="6011183" y="1256322"/>
                  <a:pt x="5970044" y="1327785"/>
                </a:cubicBezTo>
                <a:cubicBezTo>
                  <a:pt x="5970044" y="1327785"/>
                  <a:pt x="5970044" y="1327785"/>
                  <a:pt x="5335110" y="2429135"/>
                </a:cubicBezTo>
                <a:cubicBezTo>
                  <a:pt x="5296350" y="2499226"/>
                  <a:pt x="5220291" y="2543137"/>
                  <a:pt x="5140211" y="2541659"/>
                </a:cubicBezTo>
                <a:cubicBezTo>
                  <a:pt x="5140211" y="2541659"/>
                  <a:pt x="5140211" y="2541659"/>
                  <a:pt x="3868947" y="2540855"/>
                </a:cubicBezTo>
                <a:cubicBezTo>
                  <a:pt x="3786490" y="2540750"/>
                  <a:pt x="3711273" y="2498294"/>
                  <a:pt x="3669952" y="2426726"/>
                </a:cubicBezTo>
                <a:cubicBezTo>
                  <a:pt x="3669952" y="2426726"/>
                  <a:pt x="3669952" y="2426726"/>
                  <a:pt x="3032246" y="1322186"/>
                </a:cubicBezTo>
                <a:cubicBezTo>
                  <a:pt x="2992303" y="1253003"/>
                  <a:pt x="2991768" y="1164250"/>
                  <a:pt x="3034282" y="1095172"/>
                </a:cubicBezTo>
                <a:cubicBezTo>
                  <a:pt x="3034282" y="1095172"/>
                  <a:pt x="3034282" y="1095172"/>
                  <a:pt x="3556318" y="185723"/>
                </a:cubicBezTo>
                <a:close/>
              </a:path>
            </a:pathLst>
          </a:custGeom>
          <a:solidFill>
            <a:srgbClr val="7F7F7F">
              <a:alpha val="4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nvGrpSpPr>
          <p:cNvPr id="98" name="Google Shape;98;p1"/>
          <p:cNvGrpSpPr/>
          <p:nvPr/>
        </p:nvGrpSpPr>
        <p:grpSpPr>
          <a:xfrm>
            <a:off x="6188426" y="1197261"/>
            <a:ext cx="5581001" cy="4278755"/>
            <a:chOff x="6169039" y="142050"/>
            <a:chExt cx="5581001" cy="4278755"/>
          </a:xfrm>
        </p:grpSpPr>
        <p:sp>
          <p:nvSpPr>
            <p:cNvPr id="99" name="Google Shape;99;p1"/>
            <p:cNvSpPr/>
            <p:nvPr/>
          </p:nvSpPr>
          <p:spPr>
            <a:xfrm rot="-5400000">
              <a:off x="6820162" y="-509073"/>
              <a:ext cx="4278755" cy="5581001"/>
            </a:xfrm>
            <a:custGeom>
              <a:avLst/>
              <a:gdLst/>
              <a:ahLst/>
              <a:cxnLst/>
              <a:rect l="l" t="t" r="r" b="b"/>
              <a:pathLst>
                <a:path w="4278755" h="5581001" extrusionOk="0">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0" name="Google Shape;100;p1"/>
            <p:cNvSpPr/>
            <p:nvPr/>
          </p:nvSpPr>
          <p:spPr>
            <a:xfrm rot="-5400000">
              <a:off x="6902139" y="-425197"/>
              <a:ext cx="4114800" cy="5413248"/>
            </a:xfrm>
            <a:custGeom>
              <a:avLst/>
              <a:gdLst/>
              <a:ahLst/>
              <a:cxnLst/>
              <a:rect l="l" t="t" r="r" b="b"/>
              <a:pathLst>
                <a:path w="4278755" h="5581001" extrusionOk="0">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noFill/>
            <a:ln w="1905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sp>
        <p:nvSpPr>
          <p:cNvPr id="101" name="Google Shape;101;p1"/>
          <p:cNvSpPr txBox="1">
            <a:spLocks noGrp="1"/>
          </p:cNvSpPr>
          <p:nvPr>
            <p:ph type="title"/>
          </p:nvPr>
        </p:nvSpPr>
        <p:spPr>
          <a:xfrm>
            <a:off x="6589126" y="2162682"/>
            <a:ext cx="4779600" cy="2821800"/>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90000"/>
              </a:lnSpc>
              <a:spcBef>
                <a:spcPts val="0"/>
              </a:spcBef>
              <a:spcAft>
                <a:spcPts val="0"/>
              </a:spcAft>
              <a:buClr>
                <a:schemeClr val="lt1"/>
              </a:buClr>
              <a:buSzPts val="4000"/>
              <a:buFont typeface="Calibri"/>
              <a:buNone/>
            </a:pPr>
            <a:endParaRPr sz="4200" b="1" dirty="0">
              <a:solidFill>
                <a:schemeClr val="lt1"/>
              </a:solidFill>
            </a:endParaRPr>
          </a:p>
          <a:p>
            <a:pPr lvl="0" algn="ctr">
              <a:buClr>
                <a:schemeClr val="lt1"/>
              </a:buClr>
              <a:buSzPts val="4000"/>
            </a:pPr>
            <a:r>
              <a:rPr lang="es" sz="4000" b="1" dirty="0">
                <a:solidFill>
                  <a:schemeClr val="bg1"/>
                </a:solidFill>
              </a:rPr>
              <a:t>Masterclass Lessons Learned Repository</a:t>
            </a:r>
            <a:br>
              <a:rPr lang="es" sz="4000" b="1" dirty="0">
                <a:solidFill>
                  <a:srgbClr val="FF0000"/>
                </a:solidFill>
              </a:rPr>
            </a:br>
            <a:br>
              <a:rPr lang="es" sz="4000" b="1" dirty="0">
                <a:solidFill>
                  <a:srgbClr val="FF0000"/>
                </a:solidFill>
              </a:rPr>
            </a:br>
            <a:r>
              <a:rPr lang="es" sz="4000" b="1" dirty="0">
                <a:solidFill>
                  <a:srgbClr val="FF0000"/>
                </a:solidFill>
              </a:rPr>
              <a:t>Plantilla de factura </a:t>
            </a:r>
            <a:br>
              <a:rPr lang="en-US" sz="4000" b="1" dirty="0">
                <a:solidFill>
                  <a:srgbClr val="FF0000"/>
                </a:solidFill>
              </a:rPr>
            </a:br>
            <a:br>
              <a:rPr lang="en-US" sz="4000" dirty="0">
                <a:solidFill>
                  <a:schemeClr val="lt1"/>
                </a:solidFill>
              </a:rPr>
            </a:br>
            <a:endParaRPr sz="4000" b="1" dirty="0">
              <a:solidFill>
                <a:srgbClr val="FF0000"/>
              </a:solidFill>
            </a:endParaRPr>
          </a:p>
        </p:txBody>
      </p:sp>
      <p:pic>
        <p:nvPicPr>
          <p:cNvPr id="102" name="Google Shape;102;p1" descr="Logotipo&#10;&#10;Descripción generada automáticamente"/>
          <p:cNvPicPr preferRelativeResize="0">
            <a:picLocks noGrp="1"/>
          </p:cNvPicPr>
          <p:nvPr>
            <p:ph type="body" idx="1"/>
          </p:nvPr>
        </p:nvPicPr>
        <p:blipFill rotWithShape="1">
          <a:blip r:embed="rId3">
            <a:alphaModFix/>
          </a:blip>
          <a:srcRect/>
          <a:stretch/>
        </p:blipFill>
        <p:spPr>
          <a:xfrm>
            <a:off x="0" y="772505"/>
            <a:ext cx="2953443" cy="1039697"/>
          </a:xfrm>
          <a:prstGeom prst="rect">
            <a:avLst/>
          </a:prstGeom>
          <a:noFill/>
          <a:ln>
            <a:noFill/>
          </a:ln>
        </p:spPr>
      </p:pic>
      <p:pic>
        <p:nvPicPr>
          <p:cNvPr id="103" name="Google Shape;103;p1" descr="Interfaz de usuario gráfica, Texto&#10;&#10;Descripción generada automáticamente"/>
          <p:cNvPicPr preferRelativeResize="0"/>
          <p:nvPr/>
        </p:nvPicPr>
        <p:blipFill rotWithShape="1">
          <a:blip r:embed="rId4">
            <a:alphaModFix/>
          </a:blip>
          <a:srcRect/>
          <a:stretch/>
        </p:blipFill>
        <p:spPr>
          <a:xfrm>
            <a:off x="9905122" y="235318"/>
            <a:ext cx="1864311" cy="505694"/>
          </a:xfrm>
          <a:prstGeom prst="rect">
            <a:avLst/>
          </a:prstGeom>
          <a:noFill/>
          <a:ln>
            <a:noFill/>
          </a:ln>
        </p:spPr>
      </p:pic>
      <p:sp>
        <p:nvSpPr>
          <p:cNvPr id="104" name="Google Shape;104;p1"/>
          <p:cNvSpPr txBox="1"/>
          <p:nvPr/>
        </p:nvSpPr>
        <p:spPr>
          <a:xfrm>
            <a:off x="2341413" y="5932268"/>
            <a:ext cx="6525629" cy="816080"/>
          </a:xfrm>
          <a:prstGeom prst="rect">
            <a:avLst/>
          </a:prstGeom>
          <a:noFill/>
          <a:ln>
            <a:noFill/>
          </a:ln>
        </p:spPr>
        <p:txBody>
          <a:bodyPr spcFirstLastPara="1" wrap="square" lIns="91425" tIns="45700" rIns="91425" bIns="45700" anchor="t" anchorCtr="0">
            <a:spAutoFit/>
          </a:bodyPr>
          <a:lstStyle/>
          <a:p>
            <a:pPr marL="0" marR="0" lvl="0" indent="0" algn="just" rtl="0">
              <a:lnSpc>
                <a:spcPct val="97916"/>
              </a:lnSpc>
              <a:spcBef>
                <a:spcPts val="0"/>
              </a:spcBef>
              <a:spcAft>
                <a:spcPts val="0"/>
              </a:spcAft>
              <a:buClr>
                <a:srgbClr val="000000"/>
              </a:buClr>
              <a:buSzPts val="1200"/>
              <a:buFont typeface="Arial"/>
              <a:buNone/>
            </a:pPr>
            <a:r>
              <a:rPr lang="es" sz="1200" b="0" i="0" u="none" strike="noStrike" cap="none">
                <a:solidFill>
                  <a:srgbClr val="222222"/>
                </a:solidFill>
                <a:latin typeface="Calibri"/>
                <a:ea typeface="Calibri"/>
                <a:cs typeface="Calibri"/>
                <a:sym typeface="Calibri"/>
              </a:rPr>
              <a:t>Este resultado del proyecto </a:t>
            </a:r>
            <a:r>
              <a:rPr lang="es" sz="1200" b="0" i="0" u="none" strike="noStrike" cap="none" dirty="0">
                <a:solidFill>
                  <a:srgbClr val="222222"/>
                </a:solidFill>
                <a:latin typeface="Calibri"/>
                <a:ea typeface="Calibri"/>
                <a:cs typeface="Calibri"/>
                <a:sym typeface="Calibri"/>
              </a:rPr>
              <a:t>ha sido financiado con el apoyo de la Comisión Europea. Esta comunicación refleja únicamente los puntos de vista del autor, y la Comisión no se hace responsable del uso que pueda hacerse de la información contenida en el mismo. Número de presentación: 2021-1-ES02-KA220-YOU-000028609</a:t>
            </a:r>
            <a:endParaRPr sz="1200" b="0" i="0" u="none" strike="noStrike" cap="none" dirty="0">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207"/>
        <p:cNvGrpSpPr/>
        <p:nvPr/>
      </p:nvGrpSpPr>
      <p:grpSpPr>
        <a:xfrm>
          <a:off x="0" y="0"/>
          <a:ext cx="0" cy="0"/>
          <a:chOff x="0" y="0"/>
          <a:chExt cx="0" cy="0"/>
        </a:xfrm>
      </p:grpSpPr>
      <p:sp>
        <p:nvSpPr>
          <p:cNvPr id="208" name="Google Shape;208;p7"/>
          <p:cNvSpPr/>
          <p:nvPr/>
        </p:nvSpPr>
        <p:spPr>
          <a:xfrm>
            <a:off x="3048"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09" name="Google Shape;209;p7"/>
          <p:cNvSpPr/>
          <p:nvPr/>
        </p:nvSpPr>
        <p:spPr>
          <a:xfrm rot="10800000" flipH="1">
            <a:off x="1" y="0"/>
            <a:ext cx="7539895" cy="6858000"/>
          </a:xfrm>
          <a:custGeom>
            <a:avLst/>
            <a:gdLst/>
            <a:ahLst/>
            <a:cxnLst/>
            <a:rect l="l" t="t" r="r" b="b"/>
            <a:pathLst>
              <a:path w="7539895" h="6858000" extrusionOk="0">
                <a:moveTo>
                  <a:pt x="7539895" y="6858000"/>
                </a:moveTo>
                <a:lnTo>
                  <a:pt x="0" y="6858000"/>
                </a:lnTo>
                <a:lnTo>
                  <a:pt x="0" y="0"/>
                </a:lnTo>
                <a:lnTo>
                  <a:pt x="4363741" y="0"/>
                </a:lnTo>
                <a:close/>
              </a:path>
            </a:pathLst>
          </a:custGeom>
          <a:solidFill>
            <a:srgbClr val="262626">
              <a:alpha val="69411"/>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10" name="Google Shape;210;p7"/>
          <p:cNvSpPr/>
          <p:nvPr/>
        </p:nvSpPr>
        <p:spPr>
          <a:xfrm rot="10800000" flipH="1">
            <a:off x="0" y="0"/>
            <a:ext cx="7092985" cy="6858000"/>
          </a:xfrm>
          <a:custGeom>
            <a:avLst/>
            <a:gdLst/>
            <a:ahLst/>
            <a:cxnLst/>
            <a:rect l="l" t="t" r="r" b="b"/>
            <a:pathLst>
              <a:path w="7092985" h="6858000" extrusionOk="0">
                <a:moveTo>
                  <a:pt x="7092985" y="6858000"/>
                </a:moveTo>
                <a:lnTo>
                  <a:pt x="0" y="6858000"/>
                </a:lnTo>
                <a:lnTo>
                  <a:pt x="0" y="0"/>
                </a:lnTo>
                <a:lnTo>
                  <a:pt x="3916831" y="0"/>
                </a:lnTo>
                <a:close/>
              </a:path>
            </a:pathLst>
          </a:custGeom>
          <a:solidFill>
            <a:srgbClr val="26262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11" name="Google Shape;211;p7"/>
          <p:cNvSpPr>
            <a:spLocks noGrp="1"/>
          </p:cNvSpPr>
          <p:nvPr>
            <p:ph type="title"/>
          </p:nvPr>
        </p:nvSpPr>
        <p:spPr>
          <a:xfrm>
            <a:off x="838199" y="365125"/>
            <a:ext cx="5529943" cy="1325563"/>
          </a:xfrm>
          <a:prstGeom prst="ellipse">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1400"/>
              <a:buFont typeface="Calibri"/>
              <a:buNone/>
            </a:pPr>
            <a:br>
              <a:rPr lang="en-US" sz="1400" b="1"/>
            </a:br>
            <a:r>
              <a:rPr lang="es" sz="1400" b="1"/>
              <a:t> </a:t>
            </a:r>
            <a:br>
              <a:rPr lang="en-US" sz="1400" b="1"/>
            </a:br>
            <a:r>
              <a:rPr lang="es" sz="1400" b="1"/>
              <a:t> </a:t>
            </a:r>
            <a:br>
              <a:rPr lang="en-US" sz="1400" b="1"/>
            </a:br>
            <a:endParaRPr sz="1400" b="1"/>
          </a:p>
        </p:txBody>
      </p:sp>
      <p:sp>
        <p:nvSpPr>
          <p:cNvPr id="212" name="Google Shape;212;p7"/>
          <p:cNvSpPr txBox="1"/>
          <p:nvPr/>
        </p:nvSpPr>
        <p:spPr>
          <a:xfrm>
            <a:off x="6541478" y="3024256"/>
            <a:ext cx="5395516" cy="527050"/>
          </a:xfrm>
          <a:prstGeom prst="rect">
            <a:avLst/>
          </a:prstGeom>
          <a:noFill/>
          <a:ln>
            <a:noFill/>
          </a:ln>
        </p:spPr>
        <p:txBody>
          <a:bodyPr spcFirstLastPara="1" wrap="square" lIns="91425" tIns="45700" rIns="91425" bIns="45700" anchor="t" anchorCtr="0">
            <a:noAutofit/>
          </a:bodyPr>
          <a:lstStyle/>
          <a:p>
            <a:pPr marL="114300" marR="0" lvl="0" indent="0" algn="l" rtl="0">
              <a:lnSpc>
                <a:spcPct val="90000"/>
              </a:lnSpc>
              <a:spcBef>
                <a:spcPts val="0"/>
              </a:spcBef>
              <a:spcAft>
                <a:spcPts val="0"/>
              </a:spcAft>
              <a:buClr>
                <a:srgbClr val="000000"/>
              </a:buClr>
              <a:buSzPts val="3200"/>
              <a:buFont typeface="Arial"/>
              <a:buNone/>
            </a:pPr>
            <a:r>
              <a:rPr lang="es" sz="2400" b="1">
                <a:solidFill>
                  <a:schemeClr val="dk1"/>
                </a:solidFill>
                <a:latin typeface="Calibri"/>
                <a:ea typeface="Calibri"/>
                <a:cs typeface="Calibri"/>
                <a:sym typeface="Calibri"/>
              </a:rPr>
              <a:t>¡¡¡Gracias!!!</a:t>
            </a:r>
            <a:endParaRPr sz="2400" b="1" i="0" u="none" strike="noStrike" cap="none">
              <a:solidFill>
                <a:schemeClr val="dk1"/>
              </a:solidFill>
              <a:latin typeface="Calibri"/>
              <a:ea typeface="Calibri"/>
              <a:cs typeface="Calibri"/>
              <a:sym typeface="Calibri"/>
            </a:endParaRPr>
          </a:p>
        </p:txBody>
      </p:sp>
      <p:pic>
        <p:nvPicPr>
          <p:cNvPr id="213" name="Google Shape;213;p7" descr="Interfaz de usuario gráfica, Texto&#10;&#10;Descripción generada automáticamente"/>
          <p:cNvPicPr preferRelativeResize="0"/>
          <p:nvPr/>
        </p:nvPicPr>
        <p:blipFill rotWithShape="1">
          <a:blip r:embed="rId3">
            <a:alphaModFix/>
          </a:blip>
          <a:srcRect/>
          <a:stretch/>
        </p:blipFill>
        <p:spPr>
          <a:xfrm>
            <a:off x="8883683" y="5836096"/>
            <a:ext cx="2795945" cy="761895"/>
          </a:xfrm>
          <a:prstGeom prst="rect">
            <a:avLst/>
          </a:prstGeom>
          <a:noFill/>
          <a:ln>
            <a:noFill/>
          </a:ln>
        </p:spPr>
      </p:pic>
      <p:pic>
        <p:nvPicPr>
          <p:cNvPr id="214" name="Google Shape;214;p7" descr="Logotipo&#10;&#10;Descripción generada automáticamente"/>
          <p:cNvPicPr preferRelativeResize="0">
            <a:picLocks noGrp="1"/>
          </p:cNvPicPr>
          <p:nvPr>
            <p:ph type="body" idx="1"/>
          </p:nvPr>
        </p:nvPicPr>
        <p:blipFill rotWithShape="1">
          <a:blip r:embed="rId4">
            <a:alphaModFix/>
          </a:blip>
          <a:srcRect/>
          <a:stretch/>
        </p:blipFill>
        <p:spPr>
          <a:xfrm>
            <a:off x="5429840" y="5889279"/>
            <a:ext cx="1663146" cy="655528"/>
          </a:xfrm>
          <a:prstGeom prst="rect">
            <a:avLst/>
          </a:prstGeom>
          <a:noFill/>
          <a:ln>
            <a:noFill/>
          </a:ln>
        </p:spPr>
      </p:pic>
      <p:sp>
        <p:nvSpPr>
          <p:cNvPr id="215" name="Google Shape;215;p7"/>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lt1"/>
              </a:buClr>
              <a:buSzPts val="1700"/>
              <a:buFont typeface="Arial"/>
              <a:buNone/>
            </a:pPr>
            <a:endParaRPr sz="1700" b="0" i="0" u="none" strike="noStrike" cap="none">
              <a:solidFill>
                <a:schemeClr val="lt1"/>
              </a:solidFill>
              <a:latin typeface="Calibri"/>
              <a:ea typeface="Calibri"/>
              <a:cs typeface="Calibri"/>
              <a:sym typeface="Calibri"/>
            </a:endParaRPr>
          </a:p>
        </p:txBody>
      </p:sp>
      <p:sp>
        <p:nvSpPr>
          <p:cNvPr id="216" name="Google Shape;216;p7"/>
          <p:cNvSpPr/>
          <p:nvPr/>
        </p:nvSpPr>
        <p:spPr>
          <a:xfrm rot="2164748">
            <a:off x="9564001" y="-232367"/>
            <a:ext cx="3728533" cy="2603228"/>
          </a:xfrm>
          <a:prstGeom prst="triangle">
            <a:avLst>
              <a:gd name="adj" fmla="val 50000"/>
            </a:avLst>
          </a:prstGeom>
          <a:solidFill>
            <a:srgbClr val="FF0000"/>
          </a:solidFill>
          <a:ln w="12700"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109" name="Google Shape;109;p2"/>
          <p:cNvSpPr/>
          <p:nvPr/>
        </p:nvSpPr>
        <p:spPr>
          <a:xfrm>
            <a:off x="0" y="0"/>
            <a:ext cx="2013557" cy="6858000"/>
          </a:xfrm>
          <a:prstGeom prst="rect">
            <a:avLst/>
          </a:prstGeom>
          <a:solidFill>
            <a:srgbClr val="7F7F7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110" name="Google Shape;110;p2"/>
          <p:cNvSpPr>
            <a:spLocks noGrp="1"/>
          </p:cNvSpPr>
          <p:nvPr>
            <p:ph type="title"/>
          </p:nvPr>
        </p:nvSpPr>
        <p:spPr>
          <a:xfrm>
            <a:off x="874454" y="599504"/>
            <a:ext cx="2743200" cy="2743200"/>
          </a:xfrm>
          <a:prstGeom prst="ellipse">
            <a:avLst/>
          </a:prstGeom>
          <a:solidFill>
            <a:srgbClr val="262626"/>
          </a:solidFill>
          <a:ln w="174625" cap="flat" cmpd="thinThick">
            <a:solidFill>
              <a:srgbClr val="262626"/>
            </a:solidFill>
            <a:prstDash val="solid"/>
            <a:round/>
            <a:headEnd type="none" w="sm" len="sm"/>
            <a:tailEnd type="none" w="sm" len="sm"/>
          </a:ln>
        </p:spPr>
        <p:txBody>
          <a:bodyPr spcFirstLastPara="1" wrap="square" lIns="91425" tIns="45700" rIns="91425" bIns="45700" anchor="ctr" anchorCtr="0">
            <a:normAutofit/>
          </a:bodyPr>
          <a:lstStyle/>
          <a:p>
            <a:pPr marL="0" lvl="0" indent="0" algn="l" rtl="0">
              <a:lnSpc>
                <a:spcPct val="36718"/>
              </a:lnSpc>
              <a:spcBef>
                <a:spcPts val="0"/>
              </a:spcBef>
              <a:spcAft>
                <a:spcPts val="0"/>
              </a:spcAft>
              <a:buClr>
                <a:schemeClr val="lt1"/>
              </a:buClr>
              <a:buSzPts val="3200"/>
              <a:buFont typeface="Calibri"/>
              <a:buNone/>
            </a:pPr>
            <a:br>
              <a:rPr lang="en-US" sz="3200" b="1">
                <a:solidFill>
                  <a:schemeClr val="lt1"/>
                </a:solidFill>
                <a:latin typeface="Calibri"/>
                <a:ea typeface="Calibri"/>
                <a:cs typeface="Calibri"/>
                <a:sym typeface="Calibri"/>
              </a:rPr>
            </a:br>
            <a:r>
              <a:rPr lang="es" sz="3200" b="1">
                <a:solidFill>
                  <a:schemeClr val="lt1"/>
                </a:solidFill>
                <a:latin typeface="Calibri"/>
                <a:ea typeface="Calibri"/>
                <a:cs typeface="Calibri"/>
                <a:sym typeface="Calibri"/>
              </a:rPr>
              <a:t> </a:t>
            </a:r>
            <a:br>
              <a:rPr lang="en-US" sz="3200" b="1">
                <a:solidFill>
                  <a:schemeClr val="lt1"/>
                </a:solidFill>
                <a:latin typeface="Calibri"/>
                <a:ea typeface="Calibri"/>
                <a:cs typeface="Calibri"/>
                <a:sym typeface="Calibri"/>
              </a:rPr>
            </a:br>
            <a:r>
              <a:rPr lang="es" sz="3200" b="1">
                <a:solidFill>
                  <a:schemeClr val="lt1"/>
                </a:solidFill>
                <a:latin typeface="Calibri"/>
                <a:ea typeface="Calibri"/>
                <a:cs typeface="Calibri"/>
                <a:sym typeface="Calibri"/>
              </a:rPr>
              <a:t>Resumen</a:t>
            </a:r>
            <a:br>
              <a:rPr lang="en-US" sz="3200" b="1">
                <a:solidFill>
                  <a:schemeClr val="lt1"/>
                </a:solidFill>
                <a:latin typeface="Calibri"/>
                <a:ea typeface="Calibri"/>
                <a:cs typeface="Calibri"/>
                <a:sym typeface="Calibri"/>
              </a:rPr>
            </a:br>
            <a:endParaRPr sz="3200" b="1">
              <a:solidFill>
                <a:schemeClr val="lt1"/>
              </a:solidFill>
              <a:latin typeface="Calibri"/>
              <a:ea typeface="Calibri"/>
              <a:cs typeface="Calibri"/>
              <a:sym typeface="Calibri"/>
            </a:endParaRPr>
          </a:p>
        </p:txBody>
      </p:sp>
      <p:pic>
        <p:nvPicPr>
          <p:cNvPr id="111" name="Google Shape;111;p2" descr="Logotipo&#10;&#10;Descripción generada automáticamente"/>
          <p:cNvPicPr preferRelativeResize="0">
            <a:picLocks noGrp="1"/>
          </p:cNvPicPr>
          <p:nvPr>
            <p:ph type="body" idx="1"/>
          </p:nvPr>
        </p:nvPicPr>
        <p:blipFill rotWithShape="1">
          <a:blip r:embed="rId3">
            <a:alphaModFix/>
          </a:blip>
          <a:srcRect/>
          <a:stretch/>
        </p:blipFill>
        <p:spPr>
          <a:xfrm>
            <a:off x="2450920" y="5992047"/>
            <a:ext cx="1587680" cy="532897"/>
          </a:xfrm>
          <a:prstGeom prst="rect">
            <a:avLst/>
          </a:prstGeom>
          <a:noFill/>
          <a:ln>
            <a:noFill/>
          </a:ln>
        </p:spPr>
      </p:pic>
      <p:sp>
        <p:nvSpPr>
          <p:cNvPr id="112" name="Google Shape;112;p2"/>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pic>
        <p:nvPicPr>
          <p:cNvPr id="113" name="Google Shape;113;p2" descr="Interfaz de usuario gráfica, Texto&#10;&#10;Descripción generada automáticamente"/>
          <p:cNvPicPr preferRelativeResize="0"/>
          <p:nvPr/>
        </p:nvPicPr>
        <p:blipFill rotWithShape="1">
          <a:blip r:embed="rId4">
            <a:alphaModFix/>
          </a:blip>
          <a:srcRect/>
          <a:stretch/>
        </p:blipFill>
        <p:spPr>
          <a:xfrm>
            <a:off x="9319183" y="5919434"/>
            <a:ext cx="2532506" cy="686942"/>
          </a:xfrm>
          <a:prstGeom prst="rect">
            <a:avLst/>
          </a:prstGeom>
          <a:noFill/>
          <a:ln>
            <a:noFill/>
          </a:ln>
        </p:spPr>
      </p:pic>
      <p:sp>
        <p:nvSpPr>
          <p:cNvPr id="114" name="Google Shape;114;p2"/>
          <p:cNvSpPr txBox="1"/>
          <p:nvPr/>
        </p:nvSpPr>
        <p:spPr>
          <a:xfrm>
            <a:off x="4509856" y="736847"/>
            <a:ext cx="7188300" cy="4401164"/>
          </a:xfrm>
          <a:prstGeom prst="rect">
            <a:avLst/>
          </a:prstGeom>
          <a:noFill/>
          <a:ln>
            <a:noFill/>
          </a:ln>
        </p:spPr>
        <p:txBody>
          <a:bodyPr spcFirstLastPara="1" wrap="square" lIns="91425" tIns="45700" rIns="91425" bIns="45700" anchor="t" anchorCtr="0">
            <a:spAutoFit/>
          </a:bodyPr>
          <a:lstStyle/>
          <a:p>
            <a:pPr marL="342900" marR="0" lvl="0" indent="-342900" algn="l" rtl="0">
              <a:lnSpc>
                <a:spcPct val="150000"/>
              </a:lnSpc>
              <a:spcBef>
                <a:spcPts val="0"/>
              </a:spcBef>
              <a:spcAft>
                <a:spcPts val="0"/>
              </a:spcAft>
              <a:buClr>
                <a:srgbClr val="222222"/>
              </a:buClr>
              <a:buSzPts val="1800"/>
              <a:buFont typeface="Calibri"/>
              <a:buAutoNum type="arabicPeriod"/>
            </a:pPr>
            <a:r>
              <a:rPr lang="es" sz="2200" b="1" i="0" u="none" strike="noStrike" cap="none" dirty="0">
                <a:solidFill>
                  <a:srgbClr val="222222"/>
                </a:solidFill>
                <a:latin typeface="Calibri"/>
                <a:ea typeface="Calibri"/>
                <a:cs typeface="Calibri"/>
                <a:sym typeface="Calibri"/>
              </a:rPr>
              <a:t>Introducción</a:t>
            </a:r>
            <a:endParaRPr sz="2200" b="1" i="0" u="none" strike="noStrike" cap="none" dirty="0">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s" sz="2200" b="1" dirty="0">
                <a:solidFill>
                  <a:srgbClr val="222222"/>
                </a:solidFill>
                <a:latin typeface="Calibri"/>
                <a:cs typeface="Calibri"/>
                <a:sym typeface="Calibri"/>
              </a:rPr>
              <a:t>Características</a:t>
            </a:r>
          </a:p>
          <a:p>
            <a:pPr marL="342900" indent="-342900">
              <a:lnSpc>
                <a:spcPct val="150000"/>
              </a:lnSpc>
              <a:spcBef>
                <a:spcPts val="800"/>
              </a:spcBef>
              <a:buClr>
                <a:srgbClr val="222222"/>
              </a:buClr>
              <a:buSzPts val="1800"/>
              <a:buFont typeface="Calibri"/>
              <a:buAutoNum type="arabicPeriod"/>
            </a:pPr>
            <a:r>
              <a:rPr lang="es" sz="2200" b="1" dirty="0">
                <a:solidFill>
                  <a:srgbClr val="222222"/>
                </a:solidFill>
                <a:latin typeface="Calibri"/>
                <a:cs typeface="Calibri"/>
              </a:rPr>
              <a:t>La importancia de la fecha de la factura</a:t>
            </a:r>
          </a:p>
          <a:p>
            <a:pPr marL="342900" indent="-342900">
              <a:lnSpc>
                <a:spcPct val="150000"/>
              </a:lnSpc>
              <a:spcBef>
                <a:spcPts val="800"/>
              </a:spcBef>
              <a:buClr>
                <a:srgbClr val="222222"/>
              </a:buClr>
              <a:buSzPts val="1800"/>
              <a:buFont typeface="Calibri"/>
              <a:buAutoNum type="arabicPeriod"/>
            </a:pPr>
            <a:r>
              <a:rPr lang="es" sz="2200" b="1" dirty="0">
                <a:solidFill>
                  <a:srgbClr val="222222"/>
                </a:solidFill>
                <a:latin typeface="Calibri"/>
                <a:cs typeface="Calibri"/>
              </a:rPr>
              <a:t>Facturación electrónica</a:t>
            </a:r>
          </a:p>
          <a:p>
            <a:pPr marL="342900" indent="-342900">
              <a:lnSpc>
                <a:spcPct val="150000"/>
              </a:lnSpc>
              <a:spcBef>
                <a:spcPts val="800"/>
              </a:spcBef>
              <a:buClr>
                <a:srgbClr val="222222"/>
              </a:buClr>
              <a:buSzPts val="1800"/>
              <a:buFont typeface="Calibri"/>
              <a:buAutoNum type="arabicPeriod"/>
            </a:pPr>
            <a:r>
              <a:rPr lang="es" sz="2200" b="1" dirty="0">
                <a:solidFill>
                  <a:srgbClr val="222222"/>
                </a:solidFill>
                <a:latin typeface="Calibri"/>
                <a:cs typeface="Calibri"/>
              </a:rPr>
              <a:t>Información </a:t>
            </a:r>
            <a:r>
              <a:rPr lang="es" sz="2200" b="1">
                <a:solidFill>
                  <a:srgbClr val="222222"/>
                </a:solidFill>
                <a:latin typeface="Calibri"/>
                <a:cs typeface="Calibri"/>
              </a:rPr>
              <a:t>que debe contener la factura</a:t>
            </a:r>
            <a:endParaRPr lang="en-US" sz="2200" b="1" dirty="0">
              <a:solidFill>
                <a:srgbClr val="222222"/>
              </a:solidFill>
              <a:latin typeface="Calibri"/>
              <a:cs typeface="Calibri"/>
            </a:endParaRPr>
          </a:p>
          <a:p>
            <a:pPr marL="342900" indent="-342900">
              <a:lnSpc>
                <a:spcPct val="150000"/>
              </a:lnSpc>
              <a:spcBef>
                <a:spcPts val="800"/>
              </a:spcBef>
              <a:buClr>
                <a:srgbClr val="222222"/>
              </a:buClr>
              <a:buSzPts val="1800"/>
              <a:buFont typeface="Calibri"/>
              <a:buAutoNum type="arabicPeriod"/>
            </a:pPr>
            <a:r>
              <a:rPr lang="es" sz="2200" b="1">
                <a:solidFill>
                  <a:srgbClr val="222222"/>
                </a:solidFill>
                <a:latin typeface="Calibri"/>
                <a:cs typeface="Calibri"/>
                <a:sym typeface="Calibri"/>
              </a:rPr>
              <a:t>Conclusión</a:t>
            </a:r>
            <a:endParaRPr lang="en-US" sz="2200" b="1" dirty="0">
              <a:solidFill>
                <a:srgbClr val="222222"/>
              </a:solidFill>
              <a:latin typeface="Calibri"/>
              <a:cs typeface="Calibri"/>
              <a:sym typeface="Calibri"/>
            </a:endParaRPr>
          </a:p>
          <a:p>
            <a:pPr marL="342900" indent="-342900">
              <a:lnSpc>
                <a:spcPct val="150000"/>
              </a:lnSpc>
              <a:spcBef>
                <a:spcPts val="800"/>
              </a:spcBef>
              <a:buClr>
                <a:srgbClr val="222222"/>
              </a:buClr>
              <a:buSzPts val="1800"/>
              <a:buFont typeface="Calibri"/>
              <a:buAutoNum type="arabicPeriod"/>
            </a:pPr>
            <a:r>
              <a:rPr lang="es" sz="2200" b="1" dirty="0">
                <a:solidFill>
                  <a:srgbClr val="222222"/>
                </a:solidFill>
                <a:latin typeface="Calibri"/>
                <a:cs typeface="Calibri"/>
                <a:sym typeface="Calibri"/>
              </a:rPr>
              <a:t>Plantilla de lienzo de negocios</a:t>
            </a:r>
            <a:endParaRPr sz="2200" b="1" dirty="0">
              <a:solidFill>
                <a:srgbClr val="222222"/>
              </a:solidFill>
              <a:latin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8"/>
        <p:cNvGrpSpPr/>
        <p:nvPr/>
      </p:nvGrpSpPr>
      <p:grpSpPr>
        <a:xfrm>
          <a:off x="0" y="0"/>
          <a:ext cx="0" cy="0"/>
          <a:chOff x="0" y="0"/>
          <a:chExt cx="0" cy="0"/>
        </a:xfrm>
      </p:grpSpPr>
      <p:sp>
        <p:nvSpPr>
          <p:cNvPr id="119" name="Google Shape;119;p3"/>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0" name="Google Shape;120;p3"/>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1" name="Google Shape;121;p3"/>
          <p:cNvSpPr>
            <a:spLocks noGrp="1"/>
          </p:cNvSpPr>
          <p:nvPr>
            <p:ph type="title"/>
          </p:nvPr>
        </p:nvSpPr>
        <p:spPr>
          <a:xfrm>
            <a:off x="-1" y="-615398"/>
            <a:ext cx="12899571" cy="5926088"/>
          </a:xfrm>
          <a:prstGeom prst="ellipse">
            <a:avLst/>
          </a:prstGeom>
          <a:noFill/>
          <a:ln>
            <a:noFill/>
          </a:ln>
        </p:spPr>
        <p:txBody>
          <a:bodyPr spcFirstLastPara="1" wrap="square" lIns="91425" tIns="45700" rIns="91425" bIns="45700" anchor="t" anchorCtr="0">
            <a:normAutofit fontScale="90000"/>
          </a:bodyPr>
          <a:lstStyle/>
          <a:p>
            <a:pPr marL="0" lvl="0" indent="0" algn="l" rtl="0">
              <a:lnSpc>
                <a:spcPct val="150000"/>
              </a:lnSpc>
              <a:spcBef>
                <a:spcPts val="0"/>
              </a:spcBef>
              <a:spcAft>
                <a:spcPts val="0"/>
              </a:spcAft>
              <a:buClr>
                <a:schemeClr val="dk1"/>
              </a:buClr>
              <a:buSzPct val="88461"/>
              <a:buFont typeface="Calibri"/>
              <a:buNone/>
            </a:pPr>
            <a:r>
              <a:rPr lang="es" sz="3100" b="1" dirty="0">
                <a:solidFill>
                  <a:srgbClr val="222222"/>
                </a:solidFill>
                <a:latin typeface="Calibri"/>
                <a:ea typeface="Calibri"/>
                <a:cs typeface="Calibri"/>
                <a:sym typeface="Calibri"/>
              </a:rPr>
              <a:t>Introducción</a:t>
            </a:r>
            <a:endParaRPr sz="3100" b="1" dirty="0">
              <a:solidFill>
                <a:srgbClr val="222222"/>
              </a:solidFill>
            </a:endParaRPr>
          </a:p>
          <a:p>
            <a:pPr lvl="0">
              <a:lnSpc>
                <a:spcPct val="100000"/>
              </a:lnSpc>
              <a:buSzPct val="88461"/>
            </a:pPr>
            <a:r>
              <a:rPr lang="es" sz="3100" b="1" dirty="0"/>
              <a:t>Facturas</a:t>
            </a:r>
            <a:br>
              <a:rPr lang="en-US" sz="3100" b="1" dirty="0"/>
            </a:br>
            <a:endParaRPr sz="3100" b="1" dirty="0"/>
          </a:p>
          <a:p>
            <a:pPr algn="l"/>
            <a:r>
              <a:rPr lang="es" sz="2200" b="0" i="0" dirty="0">
                <a:solidFill>
                  <a:srgbClr val="202124"/>
                </a:solidFill>
                <a:effectLst/>
                <a:latin typeface="Calibri" panose="020F0502020204030204" pitchFamily="34" charset="0"/>
                <a:cs typeface="Calibri" panose="020F0502020204030204" pitchFamily="34" charset="0"/>
              </a:rPr>
              <a:t>Las empresas necesitan crear facturas </a:t>
            </a:r>
            <a:r>
              <a:rPr lang="es" sz="2200" b="1" i="0" dirty="0">
                <a:solidFill>
                  <a:srgbClr val="202124"/>
                </a:solidFill>
                <a:effectLst/>
                <a:latin typeface="Calibri" panose="020F0502020204030204" pitchFamily="34" charset="0"/>
                <a:cs typeface="Calibri" panose="020F0502020204030204" pitchFamily="34" charset="0"/>
              </a:rPr>
              <a:t>para asegurarse de que sus clientes les paguen </a:t>
            </a:r>
            <a:r>
              <a:rPr lang="es" sz="2200" b="0" i="0" dirty="0">
                <a:solidFill>
                  <a:srgbClr val="202124"/>
                </a:solidFill>
                <a:effectLst/>
                <a:latin typeface="Calibri" panose="020F0502020204030204" pitchFamily="34" charset="0"/>
                <a:cs typeface="Calibri" panose="020F0502020204030204" pitchFamily="34" charset="0"/>
              </a:rPr>
              <a:t>. Las facturas sirven como acuerdos legalmente exigibles entre una empresa y sus clientes, ya que proporcionan documentación de los servicios prestados y el pago adeudado. Las facturas también ayudan a las empresas a realizar un seguimiento de sus ventas y administrar sus finanzas. </a:t>
            </a:r>
            <a:br>
              <a:rPr lang="en-US" sz="2200" b="0" i="0" dirty="0">
                <a:solidFill>
                  <a:srgbClr val="202124"/>
                </a:solidFill>
                <a:effectLst/>
                <a:latin typeface="Calibri" panose="020F0502020204030204" pitchFamily="34" charset="0"/>
                <a:cs typeface="Calibri" panose="020F0502020204030204" pitchFamily="34" charset="0"/>
              </a:rPr>
            </a:br>
            <a:br>
              <a:rPr lang="en-US" sz="2200" b="0" i="0" dirty="0">
                <a:solidFill>
                  <a:srgbClr val="202124"/>
                </a:solidFill>
                <a:effectLst/>
                <a:latin typeface="Calibri" panose="020F0502020204030204" pitchFamily="34" charset="0"/>
                <a:cs typeface="Calibri" panose="020F0502020204030204" pitchFamily="34" charset="0"/>
              </a:rPr>
            </a:br>
            <a:r>
              <a:rPr lang="es" sz="2200" dirty="0">
                <a:solidFill>
                  <a:srgbClr val="202124"/>
                </a:solidFill>
                <a:latin typeface="Calibri" panose="020F0502020204030204" pitchFamily="34" charset="0"/>
                <a:cs typeface="Calibri" panose="020F0502020204030204" pitchFamily="34" charset="0"/>
              </a:rPr>
              <a:t>DATOS CLAVE </a:t>
            </a:r>
            <a:br>
              <a:rPr lang="en-US" sz="2200" dirty="0">
                <a:solidFill>
                  <a:srgbClr val="202124"/>
                </a:solidFill>
                <a:latin typeface="Calibri" panose="020F0502020204030204" pitchFamily="34" charset="0"/>
                <a:cs typeface="Calibri" panose="020F0502020204030204" pitchFamily="34" charset="0"/>
              </a:rPr>
            </a:br>
            <a:r>
              <a:rPr lang="es" sz="2200" dirty="0">
                <a:solidFill>
                  <a:srgbClr val="202124"/>
                </a:solidFill>
                <a:latin typeface="Calibri" panose="020F0502020204030204" pitchFamily="34" charset="0"/>
                <a:cs typeface="Calibri" panose="020F0502020204030204" pitchFamily="34" charset="0"/>
              </a:rPr>
              <a:t>: una factura es un documento que mantiene un registro de una transacción entre un comprador y un vendedor, como un recibo en papel de una tienda o un registro en línea de un minorista electrónico. </a:t>
            </a:r>
            <a:br>
              <a:rPr lang="en-US" sz="2200" dirty="0">
                <a:solidFill>
                  <a:srgbClr val="202124"/>
                </a:solidFill>
                <a:latin typeface="Calibri" panose="020F0502020204030204" pitchFamily="34" charset="0"/>
                <a:cs typeface="Calibri" panose="020F0502020204030204" pitchFamily="34" charset="0"/>
              </a:rPr>
            </a:br>
            <a:r>
              <a:rPr lang="es" sz="2200" dirty="0">
                <a:solidFill>
                  <a:srgbClr val="202124"/>
                </a:solidFill>
                <a:latin typeface="Calibri" panose="020F0502020204030204" pitchFamily="34" charset="0"/>
                <a:cs typeface="Calibri" panose="020F0502020204030204" pitchFamily="34" charset="0"/>
              </a:rPr>
              <a:t>- Las facturas son un elemento crítico de los controles y auditorías internas contables. </a:t>
            </a:r>
            <a:br>
              <a:rPr lang="en-US" sz="2200" dirty="0">
                <a:solidFill>
                  <a:srgbClr val="202124"/>
                </a:solidFill>
                <a:latin typeface="Calibri" panose="020F0502020204030204" pitchFamily="34" charset="0"/>
                <a:cs typeface="Calibri" panose="020F0502020204030204" pitchFamily="34" charset="0"/>
              </a:rPr>
            </a:br>
            <a:r>
              <a:rPr lang="es" sz="2200" dirty="0">
                <a:solidFill>
                  <a:srgbClr val="202124"/>
                </a:solidFill>
                <a:latin typeface="Calibri" panose="020F0502020204030204" pitchFamily="34" charset="0"/>
                <a:cs typeface="Calibri" panose="020F0502020204030204" pitchFamily="34" charset="0"/>
              </a:rPr>
              <a:t>- Los cargos encontrados en una factura deben ser aprobados por el personal de gestión responsable. </a:t>
            </a:r>
            <a:br>
              <a:rPr lang="en-US" sz="2200" dirty="0">
                <a:solidFill>
                  <a:srgbClr val="202124"/>
                </a:solidFill>
                <a:latin typeface="Calibri" panose="020F0502020204030204" pitchFamily="34" charset="0"/>
                <a:cs typeface="Calibri" panose="020F0502020204030204" pitchFamily="34" charset="0"/>
              </a:rPr>
            </a:br>
            <a:r>
              <a:rPr lang="es" sz="2200" dirty="0">
                <a:solidFill>
                  <a:srgbClr val="202124"/>
                </a:solidFill>
                <a:latin typeface="Calibri" panose="020F0502020204030204" pitchFamily="34" charset="0"/>
                <a:cs typeface="Calibri" panose="020F0502020204030204" pitchFamily="34" charset="0"/>
              </a:rPr>
              <a:t>- Las facturas generalmente describen los términos de pago, los costos unitarios, el envío, el manejo y cualquier otro término descrito durante la transacción.</a:t>
            </a:r>
            <a:br>
              <a:rPr lang="en-US" sz="2200" dirty="0">
                <a:solidFill>
                  <a:srgbClr val="202124"/>
                </a:solidFill>
                <a:latin typeface="Calibri" panose="020F0502020204030204" pitchFamily="34" charset="0"/>
                <a:cs typeface="Calibri" panose="020F0502020204030204" pitchFamily="34" charset="0"/>
              </a:rPr>
            </a:br>
            <a:endParaRPr lang="en-US" sz="2200" dirty="0">
              <a:solidFill>
                <a:srgbClr val="202124"/>
              </a:solidFill>
              <a:latin typeface="Calibri" panose="020F0502020204030204" pitchFamily="34" charset="0"/>
              <a:cs typeface="Calibri" panose="020F0502020204030204" pitchFamily="34" charset="0"/>
            </a:endParaRPr>
          </a:p>
        </p:txBody>
      </p:sp>
      <p:grpSp>
        <p:nvGrpSpPr>
          <p:cNvPr id="122" name="Google Shape;122;p3"/>
          <p:cNvGrpSpPr/>
          <p:nvPr/>
        </p:nvGrpSpPr>
        <p:grpSpPr>
          <a:xfrm>
            <a:off x="441960" y="561256"/>
            <a:ext cx="1128382" cy="847206"/>
            <a:chOff x="7393391" y="1075612"/>
            <a:chExt cx="1128382" cy="847206"/>
          </a:xfrm>
        </p:grpSpPr>
        <p:sp>
          <p:nvSpPr>
            <p:cNvPr id="123" name="Google Shape;123;p3"/>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24" name="Google Shape;124;p3"/>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125" name="Google Shape;125;p3"/>
          <p:cNvSpPr txBox="1"/>
          <p:nvPr/>
        </p:nvSpPr>
        <p:spPr>
          <a:xfrm>
            <a:off x="4980936" y="91452"/>
            <a:ext cx="6609900" cy="1526700"/>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126" name="Google Shape;126;p3"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1"/>
        <p:cNvGrpSpPr/>
        <p:nvPr/>
      </p:nvGrpSpPr>
      <p:grpSpPr>
        <a:xfrm>
          <a:off x="0" y="0"/>
          <a:ext cx="0" cy="0"/>
          <a:chOff x="0" y="0"/>
          <a:chExt cx="0" cy="0"/>
        </a:xfrm>
      </p:grpSpPr>
      <p:sp>
        <p:nvSpPr>
          <p:cNvPr id="132" name="Google Shape;132;p4"/>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3" name="Google Shape;133;p4"/>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4" name="Google Shape;134;p4"/>
          <p:cNvSpPr>
            <a:spLocks noGrp="1"/>
          </p:cNvSpPr>
          <p:nvPr>
            <p:ph type="title"/>
          </p:nvPr>
        </p:nvSpPr>
        <p:spPr>
          <a:xfrm>
            <a:off x="185057" y="-701146"/>
            <a:ext cx="13439503" cy="7559146"/>
          </a:xfrm>
          <a:prstGeom prst="ellipse">
            <a:avLst/>
          </a:prstGeom>
          <a:noFill/>
          <a:ln>
            <a:noFill/>
          </a:ln>
        </p:spPr>
        <p:txBody>
          <a:bodyPr spcFirstLastPara="1" wrap="square" lIns="91425" tIns="45700" rIns="91425" bIns="45700" anchor="t" anchorCtr="0">
            <a:normAutofit fontScale="90000"/>
          </a:bodyPr>
          <a:lstStyle/>
          <a:p>
            <a:pPr lvl="0">
              <a:lnSpc>
                <a:spcPct val="115000"/>
              </a:lnSpc>
              <a:buSzPct val="88461"/>
            </a:pPr>
            <a:r>
              <a:rPr lang="es" sz="3100" b="1" dirty="0">
                <a:solidFill>
                  <a:srgbClr val="222222"/>
                </a:solidFill>
                <a:latin typeface="Calibri"/>
                <a:ea typeface="Calibri"/>
                <a:cs typeface="Calibri"/>
                <a:sym typeface="Calibri"/>
              </a:rPr>
              <a:t>Características </a:t>
            </a:r>
            <a:r>
              <a:rPr lang="es" sz="3200" b="1" dirty="0">
                <a:solidFill>
                  <a:srgbClr val="111111"/>
                </a:solidFill>
                <a:latin typeface="Calibri" panose="020F0502020204030204" pitchFamily="34" charset="0"/>
                <a:cs typeface="Calibri" panose="020F0502020204030204" pitchFamily="34" charset="0"/>
              </a:rPr>
              <a:t>de una Factura</a:t>
            </a:r>
            <a:endParaRPr lang="en-US" sz="2200" b="1" dirty="0">
              <a:latin typeface="Calibri" panose="020F0502020204030204" pitchFamily="34" charset="0"/>
              <a:cs typeface="Calibri" panose="020F0502020204030204" pitchFamily="34" charset="0"/>
            </a:endParaRPr>
          </a:p>
          <a:p>
            <a:pPr algn="l" fontAlgn="base"/>
            <a:br>
              <a:rPr lang="en-US" sz="2400" b="1" i="0" dirty="0">
                <a:solidFill>
                  <a:srgbClr val="111111"/>
                </a:solidFill>
                <a:effectLst/>
                <a:latin typeface="Calibri" panose="020F0502020204030204" pitchFamily="34" charset="0"/>
                <a:cs typeface="Calibri" panose="020F0502020204030204" pitchFamily="34" charset="0"/>
              </a:rPr>
            </a:br>
            <a:r>
              <a:rPr lang="es" sz="2400" b="0" i="0" dirty="0">
                <a:solidFill>
                  <a:srgbClr val="111111"/>
                </a:solidFill>
                <a:effectLst/>
                <a:latin typeface="Calibri" panose="020F0502020204030204" pitchFamily="34" charset="0"/>
                <a:cs typeface="Calibri" panose="020F0502020204030204" pitchFamily="34" charset="0"/>
              </a:rPr>
              <a:t>Una factura debe indicar que es una factura en el anverso de la factura. Por lo general, tiene un identificador único llamado </a:t>
            </a:r>
            <a:r>
              <a:rPr lang="es" sz="2400" b="1" i="0" dirty="0">
                <a:solidFill>
                  <a:srgbClr val="111111"/>
                </a:solidFill>
                <a:effectLst/>
                <a:latin typeface="Calibri" panose="020F0502020204030204" pitchFamily="34" charset="0"/>
                <a:cs typeface="Calibri" panose="020F0502020204030204" pitchFamily="34" charset="0"/>
              </a:rPr>
              <a:t>número de factura </a:t>
            </a:r>
            <a:r>
              <a:rPr lang="es" sz="2400" b="0" i="0" dirty="0">
                <a:solidFill>
                  <a:srgbClr val="111111"/>
                </a:solidFill>
                <a:effectLst/>
                <a:latin typeface="Calibri" panose="020F0502020204030204" pitchFamily="34" charset="0"/>
                <a:cs typeface="Calibri" panose="020F0502020204030204" pitchFamily="34" charset="0"/>
              </a:rPr>
              <a:t>que es útil para referencia interna y externa. Una factura normalmente contiene </a:t>
            </a:r>
            <a:r>
              <a:rPr lang="es" sz="2400" b="1" i="0" dirty="0">
                <a:solidFill>
                  <a:srgbClr val="111111"/>
                </a:solidFill>
                <a:effectLst/>
                <a:latin typeface="Calibri" panose="020F0502020204030204" pitchFamily="34" charset="0"/>
                <a:cs typeface="Calibri" panose="020F0502020204030204" pitchFamily="34" charset="0"/>
              </a:rPr>
              <a:t>información </a:t>
            </a:r>
            <a:r>
              <a:rPr lang="es" sz="2400" b="0" i="0" dirty="0">
                <a:solidFill>
                  <a:srgbClr val="111111"/>
                </a:solidFill>
                <a:effectLst/>
                <a:latin typeface="Calibri" panose="020F0502020204030204" pitchFamily="34" charset="0"/>
                <a:cs typeface="Calibri" panose="020F0502020204030204" pitchFamily="34" charset="0"/>
              </a:rPr>
              <a:t>de contacto del vendedor o proveedor de servicios en caso de que haya un error relacionado con la facturación. </a:t>
            </a:r>
            <a:br>
              <a:rPr lang="en-US" sz="2400" b="0" i="0" dirty="0">
                <a:solidFill>
                  <a:srgbClr val="111111"/>
                </a:solidFill>
                <a:effectLst/>
                <a:latin typeface="Calibri" panose="020F0502020204030204" pitchFamily="34" charset="0"/>
                <a:cs typeface="Calibri" panose="020F0502020204030204" pitchFamily="34" charset="0"/>
              </a:rPr>
            </a:br>
            <a:br>
              <a:rPr lang="en-US" sz="2400" b="0" i="0" dirty="0">
                <a:solidFill>
                  <a:srgbClr val="111111"/>
                </a:solidFill>
                <a:effectLst/>
                <a:latin typeface="Calibri" panose="020F0502020204030204" pitchFamily="34" charset="0"/>
                <a:cs typeface="Calibri" panose="020F0502020204030204" pitchFamily="34" charset="0"/>
              </a:rPr>
            </a:br>
            <a:r>
              <a:rPr lang="es" sz="2400" b="1" i="0" dirty="0">
                <a:solidFill>
                  <a:srgbClr val="111111"/>
                </a:solidFill>
                <a:effectLst/>
                <a:latin typeface="Calibri" panose="020F0502020204030204" pitchFamily="34" charset="0"/>
                <a:cs typeface="Calibri" panose="020F0502020204030204" pitchFamily="34" charset="0"/>
              </a:rPr>
              <a:t>Los términos de pago </a:t>
            </a:r>
            <a:r>
              <a:rPr lang="es" sz="2400" b="0" i="0" dirty="0">
                <a:solidFill>
                  <a:srgbClr val="111111"/>
                </a:solidFill>
                <a:effectLst/>
                <a:latin typeface="Calibri" panose="020F0502020204030204" pitchFamily="34" charset="0"/>
                <a:cs typeface="Calibri" panose="020F0502020204030204" pitchFamily="34" charset="0"/>
              </a:rPr>
              <a:t>pueden describirse en la factura, así como la información relacionada con cualquier descuento, detalles de pago anticipado o cargos financieros evaluados por pagos atrasados. También presenta el </a:t>
            </a:r>
            <a:r>
              <a:rPr lang="es" sz="2400" b="1" i="0" dirty="0">
                <a:solidFill>
                  <a:srgbClr val="111111"/>
                </a:solidFill>
                <a:effectLst/>
                <a:latin typeface="Calibri" panose="020F0502020204030204" pitchFamily="34" charset="0"/>
                <a:cs typeface="Calibri" panose="020F0502020204030204" pitchFamily="34" charset="0"/>
              </a:rPr>
              <a:t>costo unitario </a:t>
            </a:r>
            <a:r>
              <a:rPr lang="es" sz="2400" b="0" i="0" dirty="0">
                <a:solidFill>
                  <a:srgbClr val="111111"/>
                </a:solidFill>
                <a:effectLst/>
                <a:latin typeface="Calibri" panose="020F0502020204030204" pitchFamily="34" charset="0"/>
                <a:cs typeface="Calibri" panose="020F0502020204030204" pitchFamily="34" charset="0"/>
              </a:rPr>
              <a:t>de un artículo, el total de </a:t>
            </a:r>
            <a:r>
              <a:rPr lang="es" sz="2400" b="1" i="0" dirty="0">
                <a:solidFill>
                  <a:srgbClr val="111111"/>
                </a:solidFill>
                <a:effectLst/>
                <a:latin typeface="Calibri" panose="020F0502020204030204" pitchFamily="34" charset="0"/>
                <a:cs typeface="Calibri" panose="020F0502020204030204" pitchFamily="34" charset="0"/>
              </a:rPr>
              <a:t>unidades compradas, el flete, el manejo, el envío y los cargos de impuestos asociados </a:t>
            </a:r>
            <a:r>
              <a:rPr lang="es" sz="2400" b="0" i="0" dirty="0">
                <a:solidFill>
                  <a:srgbClr val="111111"/>
                </a:solidFill>
                <a:effectLst/>
                <a:latin typeface="Calibri" panose="020F0502020204030204" pitchFamily="34" charset="0"/>
                <a:cs typeface="Calibri" panose="020F0502020204030204" pitchFamily="34" charset="0"/>
              </a:rPr>
              <a:t>, y describe el </a:t>
            </a:r>
            <a:r>
              <a:rPr lang="es" sz="2400" b="1" i="0" dirty="0">
                <a:solidFill>
                  <a:srgbClr val="111111"/>
                </a:solidFill>
                <a:effectLst/>
                <a:latin typeface="Calibri" panose="020F0502020204030204" pitchFamily="34" charset="0"/>
                <a:cs typeface="Calibri" panose="020F0502020204030204" pitchFamily="34" charset="0"/>
              </a:rPr>
              <a:t>monto total </a:t>
            </a:r>
            <a:r>
              <a:rPr lang="es" sz="2400" b="0" i="0" dirty="0">
                <a:solidFill>
                  <a:srgbClr val="111111"/>
                </a:solidFill>
                <a:effectLst/>
                <a:latin typeface="Calibri" panose="020F0502020204030204" pitchFamily="34" charset="0"/>
                <a:cs typeface="Calibri" panose="020F0502020204030204" pitchFamily="34" charset="0"/>
              </a:rPr>
              <a:t>adeudado. </a:t>
            </a:r>
            <a:br>
              <a:rPr lang="en-US" sz="2400" dirty="0">
                <a:solidFill>
                  <a:srgbClr val="0000EE"/>
                </a:solidFill>
                <a:latin typeface="Calibri" panose="020F0502020204030204" pitchFamily="34" charset="0"/>
                <a:cs typeface="Calibri" panose="020F0502020204030204" pitchFamily="34" charset="0"/>
              </a:rPr>
            </a:br>
            <a:br>
              <a:rPr lang="en-US" sz="2400" b="0" i="0" u="none" strike="noStrike" dirty="0">
                <a:solidFill>
                  <a:srgbClr val="0000EE"/>
                </a:solidFill>
                <a:effectLst/>
                <a:latin typeface="Calibri" panose="020F0502020204030204" pitchFamily="34" charset="0"/>
                <a:cs typeface="Calibri" panose="020F0502020204030204" pitchFamily="34" charset="0"/>
              </a:rPr>
            </a:br>
            <a:r>
              <a:rPr lang="es" sz="2400" b="0" i="0" dirty="0">
                <a:solidFill>
                  <a:srgbClr val="111111"/>
                </a:solidFill>
                <a:effectLst/>
                <a:latin typeface="Calibri" panose="020F0502020204030204" pitchFamily="34" charset="0"/>
                <a:cs typeface="Calibri" panose="020F0502020204030204" pitchFamily="34" charset="0"/>
              </a:rPr>
              <a:t>Actualmente, las facturas generadas por computadora son bastante comunes. Pueden imprimirse en papel a pedido o enviarse por correo electrónico a las partes de una transacción. Los registros electrónicos también facilitan la búsqueda y clasificación de transacciones particulares o fechas específicas.</a:t>
            </a:r>
            <a:br>
              <a:rPr lang="en-US" sz="2400" b="0" i="0" dirty="0">
                <a:solidFill>
                  <a:srgbClr val="111111"/>
                </a:solidFill>
                <a:effectLst/>
                <a:latin typeface="Calibri" panose="020F0502020204030204" pitchFamily="34" charset="0"/>
                <a:cs typeface="Calibri" panose="020F0502020204030204" pitchFamily="34" charset="0"/>
              </a:rPr>
            </a:br>
            <a:br>
              <a:rPr lang="en-US" sz="2200" dirty="0">
                <a:solidFill>
                  <a:srgbClr val="3D3D3D"/>
                </a:solidFill>
                <a:latin typeface="Calibri" panose="020F0502020204030204" pitchFamily="34" charset="0"/>
                <a:cs typeface="Calibri" panose="020F0502020204030204" pitchFamily="34" charset="0"/>
              </a:rPr>
            </a:br>
            <a:br>
              <a:rPr lang="en-US" sz="2200" dirty="0">
                <a:solidFill>
                  <a:srgbClr val="3D3D3D"/>
                </a:solidFill>
                <a:latin typeface="Calibri" panose="020F0502020204030204" pitchFamily="34" charset="0"/>
                <a:cs typeface="Calibri" panose="020F0502020204030204" pitchFamily="34" charset="0"/>
              </a:rPr>
            </a:br>
            <a:endParaRPr lang="en-US" sz="2200" dirty="0">
              <a:solidFill>
                <a:srgbClr val="3D3D3D"/>
              </a:solidFill>
              <a:latin typeface="Calibri" panose="020F0502020204030204" pitchFamily="34" charset="0"/>
              <a:cs typeface="Calibri" panose="020F0502020204030204" pitchFamily="34" charset="0"/>
            </a:endParaRPr>
          </a:p>
          <a:p>
            <a:pPr marL="0" lvl="0" indent="0" algn="l" rtl="0">
              <a:lnSpc>
                <a:spcPct val="115000"/>
              </a:lnSpc>
              <a:spcBef>
                <a:spcPts val="0"/>
              </a:spcBef>
              <a:spcAft>
                <a:spcPts val="0"/>
              </a:spcAft>
              <a:buClr>
                <a:schemeClr val="dk1"/>
              </a:buClr>
              <a:buSzPct val="55000"/>
              <a:buFont typeface="Arial"/>
              <a:buNone/>
            </a:pPr>
            <a:endParaRPr sz="2000" b="1" dirty="0"/>
          </a:p>
          <a:p>
            <a:pPr marL="0" lvl="0" indent="0" algn="l" rtl="0">
              <a:lnSpc>
                <a:spcPct val="90000"/>
              </a:lnSpc>
              <a:spcBef>
                <a:spcPts val="0"/>
              </a:spcBef>
              <a:spcAft>
                <a:spcPts val="0"/>
              </a:spcAft>
              <a:buClr>
                <a:schemeClr val="dk1"/>
              </a:buClr>
              <a:buSzPct val="100000"/>
              <a:buFont typeface="Calibri"/>
              <a:buNone/>
            </a:pPr>
            <a:endParaRPr sz="2300" b="1" dirty="0"/>
          </a:p>
        </p:txBody>
      </p:sp>
      <p:grpSp>
        <p:nvGrpSpPr>
          <p:cNvPr id="135" name="Google Shape;135;p4"/>
          <p:cNvGrpSpPr/>
          <p:nvPr/>
        </p:nvGrpSpPr>
        <p:grpSpPr>
          <a:xfrm>
            <a:off x="441960" y="561256"/>
            <a:ext cx="1128382" cy="847206"/>
            <a:chOff x="7393391" y="1075612"/>
            <a:chExt cx="1128382" cy="847206"/>
          </a:xfrm>
        </p:grpSpPr>
        <p:sp>
          <p:nvSpPr>
            <p:cNvPr id="136" name="Google Shape;136;p4"/>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37" name="Google Shape;137;p4"/>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139" name="Google Shape;139;p4"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140" name="Google Shape;140;p4"/>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4"/>
        <p:cNvGrpSpPr/>
        <p:nvPr/>
      </p:nvGrpSpPr>
      <p:grpSpPr>
        <a:xfrm>
          <a:off x="0" y="0"/>
          <a:ext cx="0" cy="0"/>
          <a:chOff x="0" y="0"/>
          <a:chExt cx="0" cy="0"/>
        </a:xfrm>
      </p:grpSpPr>
      <p:sp>
        <p:nvSpPr>
          <p:cNvPr id="146" name="Google Shape;146;p5"/>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7" name="Google Shape;147;p5"/>
          <p:cNvSpPr>
            <a:spLocks noGrp="1"/>
          </p:cNvSpPr>
          <p:nvPr>
            <p:ph type="title"/>
          </p:nvPr>
        </p:nvSpPr>
        <p:spPr>
          <a:xfrm>
            <a:off x="12332970" y="-114300"/>
            <a:ext cx="662940" cy="571500"/>
          </a:xfrm>
          <a:prstGeom prst="ellipse">
            <a:avLst/>
          </a:prstGeom>
          <a:noFill/>
          <a:ln>
            <a:noFill/>
          </a:ln>
        </p:spPr>
        <p:txBody>
          <a:bodyPr spcFirstLastPara="1" wrap="square" lIns="91425" tIns="45700" rIns="91425" bIns="45700" anchor="t" anchorCtr="0">
            <a:normAutofit fontScale="90000"/>
          </a:bodyPr>
          <a:lstStyle/>
          <a:p>
            <a:pPr algn="l" fontAlgn="base"/>
            <a:br>
              <a:rPr lang="en-US" sz="1050" b="0" i="0" dirty="0">
                <a:solidFill>
                  <a:srgbClr val="3D3D3D"/>
                </a:solidFill>
                <a:effectLst/>
                <a:latin typeface="Quicksand"/>
              </a:rPr>
            </a:br>
            <a:endParaRPr sz="2400" dirty="0">
              <a:latin typeface="Calibri" panose="020F0502020204030204" pitchFamily="34" charset="0"/>
              <a:cs typeface="Calibri" panose="020F0502020204030204" pitchFamily="34" charset="0"/>
            </a:endParaRPr>
          </a:p>
          <a:p>
            <a:pPr marL="0" lvl="0" indent="0" algn="l" rtl="0">
              <a:lnSpc>
                <a:spcPct val="115000"/>
              </a:lnSpc>
              <a:spcBef>
                <a:spcPts val="0"/>
              </a:spcBef>
              <a:spcAft>
                <a:spcPts val="0"/>
              </a:spcAft>
              <a:buNone/>
            </a:pPr>
            <a:endParaRPr sz="1800" dirty="0"/>
          </a:p>
          <a:p>
            <a:pPr marL="457200" lvl="0" indent="0" algn="l" rtl="0">
              <a:lnSpc>
                <a:spcPct val="115000"/>
              </a:lnSpc>
              <a:spcBef>
                <a:spcPts val="0"/>
              </a:spcBef>
              <a:spcAft>
                <a:spcPts val="0"/>
              </a:spcAft>
              <a:buNone/>
            </a:pPr>
            <a:endParaRPr sz="1800" dirty="0"/>
          </a:p>
          <a:p>
            <a:pPr marL="0" lvl="0" indent="0" algn="l" rtl="0">
              <a:lnSpc>
                <a:spcPct val="115000"/>
              </a:lnSpc>
              <a:spcBef>
                <a:spcPts val="0"/>
              </a:spcBef>
              <a:spcAft>
                <a:spcPts val="0"/>
              </a:spcAft>
              <a:buNone/>
            </a:pPr>
            <a:endParaRPr sz="1800" dirty="0"/>
          </a:p>
          <a:p>
            <a:pPr marL="0" lvl="0" indent="0" algn="l" rtl="0">
              <a:lnSpc>
                <a:spcPct val="115000"/>
              </a:lnSpc>
              <a:spcBef>
                <a:spcPts val="0"/>
              </a:spcBef>
              <a:spcAft>
                <a:spcPts val="0"/>
              </a:spcAft>
              <a:buNone/>
            </a:pPr>
            <a:endParaRPr sz="1800" dirty="0"/>
          </a:p>
          <a:p>
            <a:pPr marL="0" lvl="0" indent="0" algn="l" rtl="0">
              <a:lnSpc>
                <a:spcPct val="115000"/>
              </a:lnSpc>
              <a:spcBef>
                <a:spcPts val="0"/>
              </a:spcBef>
              <a:spcAft>
                <a:spcPts val="0"/>
              </a:spcAft>
              <a:buClr>
                <a:schemeClr val="dk1"/>
              </a:buClr>
              <a:buSzPct val="61111"/>
              <a:buFont typeface="Arial"/>
              <a:buNone/>
            </a:pPr>
            <a:endParaRPr sz="1800" dirty="0"/>
          </a:p>
        </p:txBody>
      </p:sp>
      <p:grpSp>
        <p:nvGrpSpPr>
          <p:cNvPr id="148" name="Google Shape;148;p5"/>
          <p:cNvGrpSpPr/>
          <p:nvPr/>
        </p:nvGrpSpPr>
        <p:grpSpPr>
          <a:xfrm>
            <a:off x="441960" y="561256"/>
            <a:ext cx="1128382" cy="847206"/>
            <a:chOff x="7393391" y="1075612"/>
            <a:chExt cx="1128382" cy="847206"/>
          </a:xfrm>
        </p:grpSpPr>
        <p:sp>
          <p:nvSpPr>
            <p:cNvPr id="149" name="Google Shape;149;p5"/>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0" name="Google Shape;150;p5"/>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151" name="Google Shape;151;p5"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2" name="TextBox 1">
            <a:extLst>
              <a:ext uri="{FF2B5EF4-FFF2-40B4-BE49-F238E27FC236}">
                <a16:creationId xmlns:a16="http://schemas.microsoft.com/office/drawing/2014/main" id="{14AE3F00-44BA-C2AE-922F-10A1CDFA1400}"/>
              </a:ext>
            </a:extLst>
          </p:cNvPr>
          <p:cNvSpPr txBox="1"/>
          <p:nvPr/>
        </p:nvSpPr>
        <p:spPr>
          <a:xfrm>
            <a:off x="1653051" y="352931"/>
            <a:ext cx="9476949" cy="5324535"/>
          </a:xfrm>
          <a:prstGeom prst="rect">
            <a:avLst/>
          </a:prstGeom>
          <a:noFill/>
        </p:spPr>
        <p:txBody>
          <a:bodyPr wrap="square" rtlCol="0">
            <a:spAutoFit/>
          </a:bodyPr>
          <a:lstStyle/>
          <a:p>
            <a:pPr algn="l"/>
            <a:endParaRPr lang="en-US" sz="2000" b="1" i="0" dirty="0">
              <a:solidFill>
                <a:srgbClr val="111111"/>
              </a:solidFill>
              <a:effectLst/>
              <a:latin typeface="Calibri" panose="020F0502020204030204" pitchFamily="34" charset="0"/>
              <a:cs typeface="Calibri" panose="020F0502020204030204" pitchFamily="34" charset="0"/>
            </a:endParaRPr>
          </a:p>
          <a:p>
            <a:pPr algn="l"/>
            <a:r>
              <a:rPr lang="es" sz="2000" b="1" i="0" dirty="0">
                <a:solidFill>
                  <a:srgbClr val="111111"/>
                </a:solidFill>
                <a:effectLst/>
                <a:latin typeface="Cabin-semi-bold"/>
              </a:rPr>
              <a:t>La importancia de la fecha de la factura</a:t>
            </a:r>
          </a:p>
          <a:p>
            <a:pPr algn="l"/>
            <a:r>
              <a:rPr lang="es" sz="2000" b="0" i="0" dirty="0">
                <a:solidFill>
                  <a:srgbClr val="111111"/>
                </a:solidFill>
                <a:effectLst/>
                <a:latin typeface="SourceSansPro"/>
              </a:rPr>
              <a:t>La fecha de la factura representa la hora y la fecha con sello de tiempo en que se facturaron los bienes y se registró oficialmente la transacción. Por lo tanto, la fecha de la factura tiene información esencial sobre el pago, ya que dicta la duración del crédito y la fecha de vencimiento de la factura. La fecha de vencimiento real de la factura suele ser 30 días después de la fecha de la factura. Asimismo, las empresas ofrecen a los clientes la opción de devolver los artículos que suelen tener un plazo en función de un determinado número de días desde el comprobante de compra, tal y como se indica en la factura.</a:t>
            </a:r>
          </a:p>
          <a:p>
            <a:pPr algn="l"/>
            <a:endParaRPr lang="en-US" sz="2000" b="0" i="0" dirty="0">
              <a:solidFill>
                <a:srgbClr val="111111"/>
              </a:solidFill>
              <a:effectLst/>
              <a:latin typeface="SourceSansPro"/>
            </a:endParaRPr>
          </a:p>
          <a:p>
            <a:pPr algn="l"/>
            <a:r>
              <a:rPr lang="es" sz="2000" b="1" i="0" dirty="0">
                <a:solidFill>
                  <a:srgbClr val="111111"/>
                </a:solidFill>
                <a:effectLst/>
                <a:latin typeface="Cabin-semi-bold"/>
              </a:rPr>
              <a:t>Facturas y Cuentas por Pagar</a:t>
            </a:r>
          </a:p>
          <a:p>
            <a:pPr algn="l" fontAlgn="base"/>
            <a:r>
              <a:rPr lang="es" sz="2000" b="0" i="0" dirty="0">
                <a:solidFill>
                  <a:srgbClr val="111111"/>
                </a:solidFill>
                <a:effectLst/>
                <a:latin typeface="SourceSansPro"/>
              </a:rPr>
              <a:t>Las facturas rastrean la venta de un producto con fines de control de inventario, contabilidad e impuestos, lo que ayuda a realizar un seguimiento de las </a:t>
            </a:r>
            <a:r>
              <a:rPr lang="es" sz="2000" dirty="0">
                <a:solidFill>
                  <a:srgbClr val="111111"/>
                </a:solidFill>
                <a:latin typeface="SourceSansPro"/>
              </a:rPr>
              <a:t>cuentas por pagar y obligaciones similares vencidas.</a:t>
            </a:r>
          </a:p>
          <a:p>
            <a:pPr algn="l" fontAlgn="base"/>
            <a:endParaRPr lang="en-US" sz="2000" b="0" i="0" dirty="0">
              <a:solidFill>
                <a:srgbClr val="111111"/>
              </a:solidFill>
              <a:effectLst/>
              <a:latin typeface="SourceSansPro"/>
            </a:endParaRPr>
          </a:p>
          <a:p>
            <a:pPr algn="l" fontAlgn="base"/>
            <a:r>
              <a:rPr lang="es" sz="2000" b="0" i="0" dirty="0">
                <a:solidFill>
                  <a:srgbClr val="111111"/>
                </a:solidFill>
                <a:effectLst/>
                <a:latin typeface="SourceSansPro"/>
              </a:rPr>
              <a:t>Las facturas de hoy en día se transmiten electrónicamente, en lugar de estar basadas en papel. Si se pierde una factura, el comprador puede solicitar una copia al vendedor. El uso de una factura representa la presencia de crédito, ya que el vendedor ha enviado un producto o prestado un servicio sin recibir efectivo por adelantado.</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5"/>
        <p:cNvGrpSpPr/>
        <p:nvPr/>
      </p:nvGrpSpPr>
      <p:grpSpPr>
        <a:xfrm>
          <a:off x="0" y="0"/>
          <a:ext cx="0" cy="0"/>
          <a:chOff x="0" y="0"/>
          <a:chExt cx="0" cy="0"/>
        </a:xfrm>
      </p:grpSpPr>
      <p:sp>
        <p:nvSpPr>
          <p:cNvPr id="156" name="Google Shape;156;p24"/>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7" name="Google Shape;157;p24"/>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8" name="Google Shape;158;p24"/>
          <p:cNvSpPr>
            <a:spLocks noGrp="1"/>
          </p:cNvSpPr>
          <p:nvPr>
            <p:ph type="title"/>
          </p:nvPr>
        </p:nvSpPr>
        <p:spPr>
          <a:xfrm>
            <a:off x="779634" y="-217170"/>
            <a:ext cx="11701925" cy="6535705"/>
          </a:xfrm>
          <a:prstGeom prst="ellipse">
            <a:avLst/>
          </a:prstGeom>
          <a:noFill/>
          <a:ln>
            <a:noFill/>
          </a:ln>
        </p:spPr>
        <p:txBody>
          <a:bodyPr spcFirstLastPara="1" wrap="square" lIns="91425" tIns="45700" rIns="91425" bIns="45700" anchor="t" anchorCtr="0">
            <a:normAutofit fontScale="90000"/>
          </a:bodyPr>
          <a:lstStyle/>
          <a:p>
            <a:r>
              <a:rPr lang="es" sz="3100" b="1" i="0" dirty="0">
                <a:solidFill>
                  <a:srgbClr val="111111"/>
                </a:solidFill>
                <a:effectLst/>
                <a:latin typeface="Calibri" panose="020F0502020204030204" pitchFamily="34" charset="0"/>
                <a:cs typeface="Calibri" panose="020F0502020204030204" pitchFamily="34" charset="0"/>
              </a:rPr>
              <a:t>Facturación electrónica </a:t>
            </a:r>
            <a:br>
              <a:rPr lang="en-US" sz="2200" b="1" i="0" dirty="0">
                <a:solidFill>
                  <a:srgbClr val="111111"/>
                </a:solidFill>
                <a:effectLst/>
                <a:latin typeface="Calibri" panose="020F0502020204030204" pitchFamily="34" charset="0"/>
                <a:cs typeface="Calibri" panose="020F0502020204030204" pitchFamily="34" charset="0"/>
              </a:rPr>
            </a:br>
            <a:br>
              <a:rPr lang="en-US" sz="2200" b="1" i="0" dirty="0">
                <a:solidFill>
                  <a:srgbClr val="111111"/>
                </a:solidFill>
                <a:effectLst/>
                <a:latin typeface="Calibri" panose="020F0502020204030204" pitchFamily="34" charset="0"/>
                <a:cs typeface="Calibri" panose="020F0502020204030204" pitchFamily="34" charset="0"/>
              </a:rPr>
            </a:br>
            <a:r>
              <a:rPr lang="es" sz="2400" b="0" i="0" dirty="0">
                <a:solidFill>
                  <a:srgbClr val="111111"/>
                </a:solidFill>
                <a:effectLst/>
                <a:latin typeface="Calibri" panose="020F0502020204030204" pitchFamily="34" charset="0"/>
                <a:cs typeface="Calibri" panose="020F0502020204030204" pitchFamily="34" charset="0"/>
              </a:rPr>
              <a:t>Desde el advenimiento de </a:t>
            </a:r>
            <a:r>
              <a:rPr lang="es" sz="2400" dirty="0">
                <a:solidFill>
                  <a:srgbClr val="111111"/>
                </a:solidFill>
                <a:latin typeface="Calibri" panose="020F0502020204030204" pitchFamily="34" charset="0"/>
                <a:cs typeface="Calibri" panose="020F0502020204030204" pitchFamily="34" charset="0"/>
              </a:rPr>
              <a:t>la era informática, las personas y las empresas han descubierto que es más fácil confiar en la facturación electrónica como alternativa a los documentos en papel. La facturación electrónica, o e-invoicing, es una forma de </a:t>
            </a:r>
            <a:r>
              <a:rPr lang="es" sz="2400" b="0" i="0" dirty="0">
                <a:solidFill>
                  <a:srgbClr val="111111"/>
                </a:solidFill>
                <a:effectLst/>
                <a:latin typeface="Calibri" panose="020F0502020204030204" pitchFamily="34" charset="0"/>
                <a:cs typeface="Calibri" panose="020F0502020204030204" pitchFamily="34" charset="0"/>
              </a:rPr>
              <a:t>facturación electrónica para generar, almacenar y monitorear documentos relacionados con transacciones entre partes y garantizar que se cumplan los términos de sus acuerdos. </a:t>
            </a:r>
            <a:br>
              <a:rPr lang="en-US" sz="2400" b="0" i="0" dirty="0">
                <a:solidFill>
                  <a:srgbClr val="111111"/>
                </a:solidFill>
                <a:effectLst/>
                <a:latin typeface="Calibri" panose="020F0502020204030204" pitchFamily="34" charset="0"/>
                <a:cs typeface="Calibri" panose="020F0502020204030204" pitchFamily="34" charset="0"/>
              </a:rPr>
            </a:br>
            <a:br>
              <a:rPr lang="en-US" sz="2400" b="0" i="0" dirty="0">
                <a:solidFill>
                  <a:srgbClr val="111111"/>
                </a:solidFill>
                <a:effectLst/>
                <a:latin typeface="Calibri" panose="020F0502020204030204" pitchFamily="34" charset="0"/>
                <a:cs typeface="Calibri" panose="020F0502020204030204" pitchFamily="34" charset="0"/>
              </a:rPr>
            </a:br>
            <a:r>
              <a:rPr lang="es" sz="2400" b="0" i="0" dirty="0">
                <a:solidFill>
                  <a:srgbClr val="111111"/>
                </a:solidFill>
                <a:effectLst/>
                <a:latin typeface="Calibri" panose="020F0502020204030204" pitchFamily="34" charset="0"/>
                <a:cs typeface="Calibri" panose="020F0502020204030204" pitchFamily="34" charset="0"/>
              </a:rPr>
              <a:t>Las facturas digitales normalmente se envían por correo electrónico, página web o aplicación. Las ventajas incluyen lo siguiente: </a:t>
            </a:r>
            <a:br>
              <a:rPr lang="en-US" sz="2400" b="0" i="0" dirty="0">
                <a:solidFill>
                  <a:srgbClr val="111111"/>
                </a:solidFill>
                <a:effectLst/>
                <a:latin typeface="Calibri" panose="020F0502020204030204" pitchFamily="34" charset="0"/>
                <a:cs typeface="Calibri" panose="020F0502020204030204" pitchFamily="34" charset="0"/>
              </a:rPr>
            </a:br>
            <a:r>
              <a:rPr lang="es" sz="2400" b="0" i="0" dirty="0">
                <a:solidFill>
                  <a:srgbClr val="111111"/>
                </a:solidFill>
                <a:effectLst/>
                <a:latin typeface="Calibri" panose="020F0502020204030204" pitchFamily="34" charset="0"/>
                <a:cs typeface="Calibri" panose="020F0502020204030204" pitchFamily="34" charset="0"/>
              </a:rPr>
              <a:t>- Permanencia y resistencia al daño físico </a:t>
            </a:r>
            <a:br>
              <a:rPr lang="en-US" sz="2400" b="0" i="0" dirty="0">
                <a:solidFill>
                  <a:srgbClr val="111111"/>
                </a:solidFill>
                <a:effectLst/>
                <a:latin typeface="Calibri" panose="020F0502020204030204" pitchFamily="34" charset="0"/>
                <a:cs typeface="Calibri" panose="020F0502020204030204" pitchFamily="34" charset="0"/>
              </a:rPr>
            </a:br>
            <a:r>
              <a:rPr lang="es" sz="2400" b="0" i="0" dirty="0">
                <a:solidFill>
                  <a:srgbClr val="111111"/>
                </a:solidFill>
                <a:effectLst/>
                <a:latin typeface="Calibri" panose="020F0502020204030204" pitchFamily="34" charset="0"/>
                <a:cs typeface="Calibri" panose="020F0502020204030204" pitchFamily="34" charset="0"/>
              </a:rPr>
              <a:t>- Facilidad de búsqueda y clasificación de nombres, términos o fechas específicos </a:t>
            </a:r>
            <a:br>
              <a:rPr lang="en-US" sz="2400" b="0" i="0" dirty="0">
                <a:solidFill>
                  <a:srgbClr val="111111"/>
                </a:solidFill>
                <a:effectLst/>
                <a:latin typeface="Calibri" panose="020F0502020204030204" pitchFamily="34" charset="0"/>
                <a:cs typeface="Calibri" panose="020F0502020204030204" pitchFamily="34" charset="0"/>
              </a:rPr>
            </a:br>
            <a:r>
              <a:rPr lang="es" sz="2400" b="0" i="0" dirty="0">
                <a:solidFill>
                  <a:srgbClr val="111111"/>
                </a:solidFill>
                <a:effectLst/>
                <a:latin typeface="Calibri" panose="020F0502020204030204" pitchFamily="34" charset="0"/>
                <a:cs typeface="Calibri" panose="020F0502020204030204" pitchFamily="34" charset="0"/>
              </a:rPr>
              <a:t>- Mayor auditabilidad </a:t>
            </a:r>
            <a:br>
              <a:rPr lang="en-US" sz="2400" b="0" i="0" dirty="0">
                <a:solidFill>
                  <a:srgbClr val="111111"/>
                </a:solidFill>
                <a:effectLst/>
                <a:latin typeface="Calibri" panose="020F0502020204030204" pitchFamily="34" charset="0"/>
                <a:cs typeface="Calibri" panose="020F0502020204030204" pitchFamily="34" charset="0"/>
              </a:rPr>
            </a:br>
            <a:r>
              <a:rPr lang="es" sz="2400" b="0" i="0" dirty="0">
                <a:solidFill>
                  <a:srgbClr val="111111"/>
                </a:solidFill>
                <a:effectLst/>
                <a:latin typeface="Calibri" panose="020F0502020204030204" pitchFamily="34" charset="0"/>
                <a:cs typeface="Calibri" panose="020F0502020204030204" pitchFamily="34" charset="0"/>
              </a:rPr>
              <a:t>- La capacidad de imprimir o reproducir a pedido </a:t>
            </a:r>
            <a:br>
              <a:rPr lang="en-US" sz="2400" b="0" i="0" dirty="0">
                <a:solidFill>
                  <a:srgbClr val="111111"/>
                </a:solidFill>
                <a:effectLst/>
                <a:latin typeface="Calibri" panose="020F0502020204030204" pitchFamily="34" charset="0"/>
                <a:cs typeface="Calibri" panose="020F0502020204030204" pitchFamily="34" charset="0"/>
              </a:rPr>
            </a:br>
            <a:r>
              <a:rPr lang="es" sz="2400" b="0" i="0" dirty="0">
                <a:solidFill>
                  <a:srgbClr val="111111"/>
                </a:solidFill>
                <a:effectLst/>
                <a:latin typeface="Calibri" panose="020F0502020204030204" pitchFamily="34" charset="0"/>
                <a:cs typeface="Calibri" panose="020F0502020204030204" pitchFamily="34" charset="0"/>
              </a:rPr>
              <a:t>- La capacidad de recopilación de datos e inteligencia comercial </a:t>
            </a:r>
            <a:br>
              <a:rPr lang="en-US" sz="2400" b="0" i="0" dirty="0">
                <a:solidFill>
                  <a:srgbClr val="111111"/>
                </a:solidFill>
                <a:effectLst/>
                <a:latin typeface="Calibri" panose="020F0502020204030204" pitchFamily="34" charset="0"/>
                <a:cs typeface="Calibri" panose="020F0502020204030204" pitchFamily="34" charset="0"/>
              </a:rPr>
            </a:br>
            <a:r>
              <a:rPr lang="es" sz="2400" b="0" i="0" dirty="0">
                <a:solidFill>
                  <a:srgbClr val="111111"/>
                </a:solidFill>
                <a:effectLst/>
                <a:latin typeface="Calibri" panose="020F0502020204030204" pitchFamily="34" charset="0"/>
                <a:cs typeface="Calibri" panose="020F0502020204030204" pitchFamily="34" charset="0"/>
              </a:rPr>
              <a:t>- Reducción de uso de papel</a:t>
            </a:r>
            <a:br>
              <a:rPr lang="en-US" sz="2400" b="0" i="0" dirty="0">
                <a:solidFill>
                  <a:srgbClr val="111111"/>
                </a:solidFill>
                <a:effectLst/>
                <a:latin typeface="Calibri" panose="020F0502020204030204" pitchFamily="34" charset="0"/>
                <a:cs typeface="Calibri" panose="020F0502020204030204" pitchFamily="34" charset="0"/>
              </a:rPr>
            </a:br>
            <a:endParaRPr sz="2400" dirty="0">
              <a:solidFill>
                <a:srgbClr val="3D3D3D"/>
              </a:solidFill>
              <a:latin typeface="Calibri" panose="020F0502020204030204" pitchFamily="34" charset="0"/>
              <a:cs typeface="Calibri" panose="020F0502020204030204" pitchFamily="34" charset="0"/>
            </a:endParaRPr>
          </a:p>
        </p:txBody>
      </p:sp>
      <p:grpSp>
        <p:nvGrpSpPr>
          <p:cNvPr id="159" name="Google Shape;159;p24"/>
          <p:cNvGrpSpPr/>
          <p:nvPr/>
        </p:nvGrpSpPr>
        <p:grpSpPr>
          <a:xfrm>
            <a:off x="441960" y="561256"/>
            <a:ext cx="1128382" cy="847206"/>
            <a:chOff x="7393391" y="1075612"/>
            <a:chExt cx="1128382" cy="847206"/>
          </a:xfrm>
        </p:grpSpPr>
        <p:sp>
          <p:nvSpPr>
            <p:cNvPr id="160" name="Google Shape;160;p24"/>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61" name="Google Shape;161;p24"/>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163" name="Google Shape;163;p24"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9" name="Google Shape;179;g162004cb755_0_40"/>
          <p:cNvSpPr txBox="1">
            <a:spLocks noGrp="1"/>
          </p:cNvSpPr>
          <p:nvPr>
            <p:ph type="body" idx="1"/>
          </p:nvPr>
        </p:nvSpPr>
        <p:spPr>
          <a:xfrm>
            <a:off x="1740353" y="321063"/>
            <a:ext cx="9069161" cy="5948401"/>
          </a:xfrm>
          <a:prstGeom prst="rect">
            <a:avLst/>
          </a:prstGeom>
        </p:spPr>
        <p:txBody>
          <a:bodyPr spcFirstLastPara="1" wrap="square" lIns="91425" tIns="45700" rIns="91425" bIns="45700" anchor="t" anchorCtr="0">
            <a:noAutofit/>
          </a:bodyPr>
          <a:lstStyle/>
          <a:p>
            <a:pPr marL="114300" indent="0" algn="l">
              <a:buNone/>
            </a:pPr>
            <a:r>
              <a:rPr lang="es" b="1" i="0" dirty="0">
                <a:solidFill>
                  <a:srgbClr val="000000"/>
                </a:solidFill>
                <a:effectLst/>
                <a:latin typeface="Calibri" panose="020F0502020204030204" pitchFamily="34" charset="0"/>
                <a:cs typeface="Calibri" panose="020F0502020204030204" pitchFamily="34" charset="0"/>
              </a:rPr>
              <a:t>La factura debe contener:</a:t>
            </a:r>
          </a:p>
          <a:p>
            <a:pPr marL="114300" indent="0" algn="l">
              <a:buNone/>
            </a:pPr>
            <a:endParaRPr lang="en-US" b="1" i="0" dirty="0">
              <a:solidFill>
                <a:srgbClr val="000000"/>
              </a:solidFill>
              <a:effectLst/>
              <a:latin typeface="Calibri" panose="020F0502020204030204" pitchFamily="34" charset="0"/>
              <a:cs typeface="Calibri" panose="020F0502020204030204" pitchFamily="34" charset="0"/>
            </a:endParaRPr>
          </a:p>
          <a:p>
            <a:pPr marL="114300" indent="0" algn="l">
              <a:buNone/>
            </a:pPr>
            <a:r>
              <a:rPr lang="es" sz="2000" i="0" dirty="0">
                <a:solidFill>
                  <a:srgbClr val="000000"/>
                </a:solidFill>
                <a:effectLst/>
                <a:latin typeface="Calibri" panose="020F0502020204030204" pitchFamily="34" charset="0"/>
                <a:cs typeface="Calibri" panose="020F0502020204030204" pitchFamily="34" charset="0"/>
              </a:rPr>
              <a:t>1. El título del documento, fecha de emisión, número de identificación de la factura.</a:t>
            </a:r>
          </a:p>
          <a:p>
            <a:pPr marL="114300" indent="0" algn="l">
              <a:buNone/>
            </a:pPr>
            <a:r>
              <a:rPr lang="es" sz="2000" i="0" dirty="0">
                <a:solidFill>
                  <a:srgbClr val="000000"/>
                </a:solidFill>
                <a:effectLst/>
                <a:latin typeface="Calibri" panose="020F0502020204030204" pitchFamily="34" charset="0"/>
                <a:cs typeface="Calibri" panose="020F0502020204030204" pitchFamily="34" charset="0"/>
              </a:rPr>
              <a:t>2. Nombre del vendedor, número de certificado de actividad individual, cuenta bancaria.</a:t>
            </a:r>
          </a:p>
          <a:p>
            <a:pPr marL="114300" indent="0" algn="l">
              <a:buNone/>
            </a:pPr>
            <a:r>
              <a:rPr lang="es" sz="2000" i="0" dirty="0">
                <a:solidFill>
                  <a:srgbClr val="000000"/>
                </a:solidFill>
                <a:effectLst/>
                <a:latin typeface="Calibri" panose="020F0502020204030204" pitchFamily="34" charset="0"/>
                <a:cs typeface="Calibri" panose="020F0502020204030204" pitchFamily="34" charset="0"/>
              </a:rPr>
              <a:t>3. Nombre de la empresa y número de registro, número de IVA, dirección, número de teléfono y/o dirección de correo electrónico del comprador, si el comprador es una persona jurídica;</a:t>
            </a:r>
          </a:p>
          <a:p>
            <a:pPr marL="114300" indent="0" algn="l">
              <a:buNone/>
            </a:pPr>
            <a:r>
              <a:rPr lang="es" sz="2000" i="0" dirty="0">
                <a:solidFill>
                  <a:srgbClr val="000000"/>
                </a:solidFill>
                <a:effectLst/>
                <a:latin typeface="Calibri" panose="020F0502020204030204" pitchFamily="34" charset="0"/>
                <a:cs typeface="Calibri" panose="020F0502020204030204" pitchFamily="34" charset="0"/>
              </a:rPr>
              <a:t>4. Si el comprador es una persona física: </a:t>
            </a:r>
            <a:r>
              <a:rPr lang="es" sz="2000" dirty="0">
                <a:solidFill>
                  <a:srgbClr val="000000"/>
                </a:solidFill>
                <a:latin typeface="Calibri" panose="020F0502020204030204" pitchFamily="34" charset="0"/>
                <a:cs typeface="Calibri" panose="020F0502020204030204" pitchFamily="34" charset="0"/>
              </a:rPr>
              <a:t>su </a:t>
            </a:r>
            <a:r>
              <a:rPr lang="es" sz="2000" i="0" dirty="0">
                <a:solidFill>
                  <a:srgbClr val="000000"/>
                </a:solidFill>
                <a:effectLst/>
                <a:latin typeface="Calibri" panose="020F0502020204030204" pitchFamily="34" charset="0"/>
                <a:cs typeface="Calibri" panose="020F0502020204030204" pitchFamily="34" charset="0"/>
              </a:rPr>
              <a:t>nombre, domicilio social, número de teléfono, dirección de correo electrónico.</a:t>
            </a:r>
          </a:p>
          <a:p>
            <a:pPr marL="114300" indent="0" algn="l">
              <a:buNone/>
            </a:pPr>
            <a:r>
              <a:rPr lang="es" sz="2000" i="0" dirty="0">
                <a:solidFill>
                  <a:srgbClr val="000000"/>
                </a:solidFill>
                <a:effectLst/>
                <a:latin typeface="Calibri" panose="020F0502020204030204" pitchFamily="34" charset="0"/>
                <a:cs typeface="Calibri" panose="020F0502020204030204" pitchFamily="34" charset="0"/>
              </a:rPr>
              <a:t>5. Si se venden bienes o servicios: nombre, cantidad, medida, precio de los bienes/servicios, monto final.</a:t>
            </a:r>
          </a:p>
          <a:p>
            <a:pPr marL="114300" indent="0" algn="l">
              <a:buNone/>
            </a:pPr>
            <a:r>
              <a:rPr lang="es" sz="2000" i="0" dirty="0">
                <a:solidFill>
                  <a:srgbClr val="000000"/>
                </a:solidFill>
                <a:effectLst/>
                <a:latin typeface="Calibri" panose="020F0502020204030204" pitchFamily="34" charset="0"/>
                <a:cs typeface="Calibri" panose="020F0502020204030204" pitchFamily="34" charset="0"/>
              </a:rPr>
              <a:t>6. Plazo dentro del cual el cliente debe pagar la factura</a:t>
            </a:r>
            <a:endParaRPr sz="2000" dirty="0">
              <a:latin typeface="Calibri" panose="020F0502020204030204" pitchFamily="34" charset="0"/>
              <a:cs typeface="Calibri" panose="020F0502020204030204" pitchFamily="34" charset="0"/>
            </a:endParaRPr>
          </a:p>
          <a:p>
            <a:pPr marL="0" lvl="0" indent="0" algn="l" rtl="0">
              <a:spcBef>
                <a:spcPts val="1000"/>
              </a:spcBef>
              <a:spcAft>
                <a:spcPts val="0"/>
              </a:spcAft>
              <a:buNone/>
            </a:pPr>
            <a:endParaRPr lang="en-US" sz="2000" dirty="0"/>
          </a:p>
          <a:p>
            <a:pPr marL="0" lvl="0" indent="0" algn="l" rtl="0">
              <a:spcBef>
                <a:spcPts val="1000"/>
              </a:spcBef>
              <a:spcAft>
                <a:spcPts val="0"/>
              </a:spcAft>
              <a:buNone/>
            </a:pPr>
            <a:r>
              <a:rPr lang="es" sz="2000" dirty="0"/>
              <a:t>!!! Opcional, pero recomendado, para incluir su marca/logotipo comercial, número de teléfono, dirección de correo electrónico, dirección del sitio web, detalles de la persona responsable (si el vendedor es una persona jurídica).</a:t>
            </a:r>
            <a:endParaRPr sz="2000" dirty="0"/>
          </a:p>
        </p:txBody>
      </p:sp>
      <p:sp>
        <p:nvSpPr>
          <p:cNvPr id="180" name="Google Shape;180;g162004cb755_0_40"/>
          <p:cNvSpPr/>
          <p:nvPr/>
        </p:nvSpPr>
        <p:spPr>
          <a:xfrm>
            <a:off x="4715123"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1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nvGrpSpPr>
          <p:cNvPr id="181" name="Google Shape;181;g162004cb755_0_40"/>
          <p:cNvGrpSpPr/>
          <p:nvPr/>
        </p:nvGrpSpPr>
        <p:grpSpPr>
          <a:xfrm>
            <a:off x="441960" y="561256"/>
            <a:ext cx="1128381" cy="847205"/>
            <a:chOff x="7393391" y="1075612"/>
            <a:chExt cx="1128381" cy="847205"/>
          </a:xfrm>
        </p:grpSpPr>
        <p:sp>
          <p:nvSpPr>
            <p:cNvPr id="182" name="Google Shape;182;g162004cb755_0_40"/>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83" name="Google Shape;183;g162004cb755_0_40"/>
            <p:cNvSpPr/>
            <p:nvPr/>
          </p:nvSpPr>
          <p:spPr>
            <a:xfrm>
              <a:off x="7971281" y="1075612"/>
              <a:ext cx="550491" cy="485307"/>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2" name="Google Shape;163;p24" descr="Logotipo&#10;&#10;Descripción generada automáticamente">
            <a:extLst>
              <a:ext uri="{FF2B5EF4-FFF2-40B4-BE49-F238E27FC236}">
                <a16:creationId xmlns:a16="http://schemas.microsoft.com/office/drawing/2014/main" id="{D8FD6F67-924D-CD5C-374B-AE9BD4957623}"/>
              </a:ext>
            </a:extLst>
          </p:cNvPr>
          <p:cNvPicPr preferRelativeResize="0">
            <a:picLocks noGrp="1"/>
          </p:cNvPicPr>
          <p:nvPr/>
        </p:nvPicPr>
        <p:blipFill rotWithShape="1">
          <a:blip r:embed="rId3">
            <a:alphaModFix/>
          </a:blip>
          <a:srcRect/>
          <a:stretch/>
        </p:blipFill>
        <p:spPr>
          <a:xfrm>
            <a:off x="10393292" y="6029272"/>
            <a:ext cx="1362791" cy="480384"/>
          </a:xfrm>
          <a:prstGeom prst="rect">
            <a:avLst/>
          </a:prstGeom>
          <a:noFill/>
          <a:ln>
            <a:noFill/>
          </a:ln>
        </p:spPr>
      </p:pic>
    </p:spTree>
    <p:extLst>
      <p:ext uri="{BB962C8B-B14F-4D97-AF65-F5344CB8AC3E}">
        <p14:creationId xmlns:p14="http://schemas.microsoft.com/office/powerpoint/2010/main" val="3433464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g162004cb755_0_67"/>
          <p:cNvSpPr txBox="1">
            <a:spLocks noGrp="1"/>
          </p:cNvSpPr>
          <p:nvPr>
            <p:ph type="title"/>
          </p:nvPr>
        </p:nvSpPr>
        <p:spPr>
          <a:xfrm>
            <a:off x="1570340" y="1029550"/>
            <a:ext cx="10293659"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s" sz="2800" b="1" dirty="0"/>
              <a:t>Conclusión</a:t>
            </a:r>
            <a:r>
              <a:rPr lang="es" sz="2800" dirty="0"/>
              <a:t> </a:t>
            </a:r>
            <a:endParaRPr sz="2800" dirty="0"/>
          </a:p>
        </p:txBody>
      </p:sp>
      <p:sp>
        <p:nvSpPr>
          <p:cNvPr id="199" name="Google Shape;199;g162004cb755_0_67"/>
          <p:cNvSpPr txBox="1">
            <a:spLocks noGrp="1"/>
          </p:cNvSpPr>
          <p:nvPr>
            <p:ph type="body" idx="1"/>
          </p:nvPr>
        </p:nvSpPr>
        <p:spPr>
          <a:xfrm>
            <a:off x="1398889" y="2156753"/>
            <a:ext cx="9670120" cy="2282370"/>
          </a:xfrm>
          <a:prstGeom prst="rect">
            <a:avLst/>
          </a:prstGeom>
        </p:spPr>
        <p:txBody>
          <a:bodyPr spcFirstLastPara="1" wrap="square" lIns="91425" tIns="45700" rIns="91425" bIns="45700" anchor="t" anchorCtr="0">
            <a:noAutofit/>
          </a:bodyPr>
          <a:lstStyle/>
          <a:p>
            <a:pPr marL="114300" indent="0">
              <a:buNone/>
            </a:pPr>
            <a:r>
              <a:rPr lang="es" sz="2200" b="0" i="0" dirty="0">
                <a:solidFill>
                  <a:schemeClr val="tx1"/>
                </a:solidFill>
                <a:effectLst/>
                <a:latin typeface="Calibri" panose="020F0502020204030204" pitchFamily="34" charset="0"/>
                <a:cs typeface="Calibri" panose="020F0502020204030204" pitchFamily="34" charset="0"/>
              </a:rPr>
              <a:t>Una buena factura no es solo un recibo de compra, sino un documento legal que protege su negocio </a:t>
            </a:r>
            <a:r>
              <a:rPr lang="es" sz="2200" dirty="0">
                <a:solidFill>
                  <a:schemeClr val="tx1"/>
                </a:solidFill>
                <a:latin typeface="Calibri" panose="020F0502020204030204" pitchFamily="34" charset="0"/>
                <a:cs typeface="Calibri" panose="020F0502020204030204" pitchFamily="34" charset="0"/>
              </a:rPr>
              <a:t>contra errores y riesgos </a:t>
            </a:r>
            <a:r>
              <a:rPr lang="es" sz="2200" b="0" i="0" dirty="0">
                <a:solidFill>
                  <a:schemeClr val="tx1"/>
                </a:solidFill>
                <a:effectLst/>
                <a:latin typeface="Calibri" panose="020F0502020204030204" pitchFamily="34" charset="0"/>
                <a:cs typeface="Calibri" panose="020F0502020204030204" pitchFamily="34" charset="0"/>
              </a:rPr>
              <a:t>. Al escribir facturas precisas, evitará malentendidos </a:t>
            </a:r>
            <a:r>
              <a:rPr lang="es" sz="2200" dirty="0">
                <a:solidFill>
                  <a:schemeClr val="tx1"/>
                </a:solidFill>
                <a:latin typeface="Calibri" panose="020F0502020204030204" pitchFamily="34" charset="0"/>
                <a:cs typeface="Calibri" panose="020F0502020204030204" pitchFamily="34" charset="0"/>
              </a:rPr>
              <a:t>y disputas </a:t>
            </a:r>
            <a:r>
              <a:rPr lang="es" sz="2200" b="0" i="0" dirty="0">
                <a:solidFill>
                  <a:schemeClr val="tx1"/>
                </a:solidFill>
                <a:effectLst/>
                <a:latin typeface="Calibri" panose="020F0502020204030204" pitchFamily="34" charset="0"/>
                <a:cs typeface="Calibri" panose="020F0502020204030204" pitchFamily="34" charset="0"/>
              </a:rPr>
              <a:t>con los clientes, y tendrá un sistema contable organizado que lo ayudará a modelar sus procesos comerciales y calcular sus impuestos correctamente.</a:t>
            </a:r>
          </a:p>
        </p:txBody>
      </p:sp>
      <p:sp>
        <p:nvSpPr>
          <p:cNvPr id="200" name="Google Shape;200;g162004cb755_0_67"/>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1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a:solidFill>
                <a:schemeClr val="lt1"/>
              </a:solidFill>
              <a:latin typeface="Calibri"/>
              <a:ea typeface="Calibri"/>
              <a:cs typeface="Calibri"/>
              <a:sym typeface="Calibri"/>
            </a:endParaRPr>
          </a:p>
        </p:txBody>
      </p:sp>
      <p:grpSp>
        <p:nvGrpSpPr>
          <p:cNvPr id="201" name="Google Shape;201;g162004cb755_0_67"/>
          <p:cNvGrpSpPr/>
          <p:nvPr/>
        </p:nvGrpSpPr>
        <p:grpSpPr>
          <a:xfrm>
            <a:off x="441960" y="561256"/>
            <a:ext cx="1128381" cy="847205"/>
            <a:chOff x="7393391" y="1075612"/>
            <a:chExt cx="1128381" cy="847205"/>
          </a:xfrm>
        </p:grpSpPr>
        <p:sp>
          <p:nvSpPr>
            <p:cNvPr id="202" name="Google Shape;202;g162004cb755_0_67"/>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03" name="Google Shape;203;g162004cb755_0_67"/>
            <p:cNvSpPr/>
            <p:nvPr/>
          </p:nvSpPr>
          <p:spPr>
            <a:xfrm>
              <a:off x="7971281" y="1075612"/>
              <a:ext cx="550491" cy="485307"/>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2" name="Google Shape;163;p24" descr="Logotipo&#10;&#10;Descripción generada automáticamente">
            <a:extLst>
              <a:ext uri="{FF2B5EF4-FFF2-40B4-BE49-F238E27FC236}">
                <a16:creationId xmlns:a16="http://schemas.microsoft.com/office/drawing/2014/main" id="{EB9E091C-1C9C-4DE3-69C7-A857C08D5C25}"/>
              </a:ext>
            </a:extLst>
          </p:cNvPr>
          <p:cNvPicPr preferRelativeResize="0">
            <a:picLocks noGrp="1"/>
          </p:cNvPicPr>
          <p:nvPr/>
        </p:nvPicPr>
        <p:blipFill rotWithShape="1">
          <a:blip r:embed="rId3">
            <a:alphaModFix/>
          </a:blip>
          <a:srcRect/>
          <a:stretch/>
        </p:blipFill>
        <p:spPr>
          <a:xfrm>
            <a:off x="10387613" y="5828450"/>
            <a:ext cx="1362791" cy="480384"/>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g162004cb755_0_35"/>
          <p:cNvSpPr txBox="1">
            <a:spLocks noGrp="1"/>
          </p:cNvSpPr>
          <p:nvPr>
            <p:ph type="title"/>
          </p:nvPr>
        </p:nvSpPr>
        <p:spPr>
          <a:xfrm>
            <a:off x="2148231" y="6085"/>
            <a:ext cx="4260173"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s" sz="2800" b="1" dirty="0"/>
              <a:t>Plantilla de factura</a:t>
            </a:r>
            <a:endParaRPr sz="2800" b="1" dirty="0"/>
          </a:p>
        </p:txBody>
      </p:sp>
      <p:sp>
        <p:nvSpPr>
          <p:cNvPr id="190" name="Google Shape;190;g162004cb755_0_35"/>
          <p:cNvSpPr/>
          <p:nvPr/>
        </p:nvSpPr>
        <p:spPr>
          <a:xfrm>
            <a:off x="4715123"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1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a:solidFill>
                <a:schemeClr val="lt1"/>
              </a:solidFill>
              <a:latin typeface="Calibri"/>
              <a:ea typeface="Calibri"/>
              <a:cs typeface="Calibri"/>
              <a:sym typeface="Calibri"/>
            </a:endParaRPr>
          </a:p>
        </p:txBody>
      </p:sp>
      <p:grpSp>
        <p:nvGrpSpPr>
          <p:cNvPr id="191" name="Google Shape;191;g162004cb755_0_35"/>
          <p:cNvGrpSpPr/>
          <p:nvPr/>
        </p:nvGrpSpPr>
        <p:grpSpPr>
          <a:xfrm>
            <a:off x="441960" y="561256"/>
            <a:ext cx="1128381" cy="847205"/>
            <a:chOff x="7393391" y="1075612"/>
            <a:chExt cx="1128381" cy="847205"/>
          </a:xfrm>
        </p:grpSpPr>
        <p:sp>
          <p:nvSpPr>
            <p:cNvPr id="192" name="Google Shape;192;g162004cb755_0_35"/>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93" name="Google Shape;193;g162004cb755_0_35"/>
            <p:cNvSpPr/>
            <p:nvPr/>
          </p:nvSpPr>
          <p:spPr>
            <a:xfrm>
              <a:off x="7971281" y="1075612"/>
              <a:ext cx="550491" cy="485307"/>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2" name="Google Shape;163;p24" descr="Logotipo&#10;&#10;Descripción generada automáticamente">
            <a:extLst>
              <a:ext uri="{FF2B5EF4-FFF2-40B4-BE49-F238E27FC236}">
                <a16:creationId xmlns:a16="http://schemas.microsoft.com/office/drawing/2014/main" id="{456CE3DD-EA03-DC98-BDF7-6FE40501DA64}"/>
              </a:ext>
            </a:extLst>
          </p:cNvPr>
          <p:cNvPicPr preferRelativeResize="0">
            <a:picLocks noGrp="1"/>
          </p:cNvPicPr>
          <p:nvPr/>
        </p:nvPicPr>
        <p:blipFill rotWithShape="1">
          <a:blip r:embed="rId3">
            <a:alphaModFix/>
          </a:blip>
          <a:srcRect/>
          <a:stretch/>
        </p:blipFill>
        <p:spPr>
          <a:xfrm>
            <a:off x="10301631" y="5990334"/>
            <a:ext cx="1362791" cy="480384"/>
          </a:xfrm>
          <a:prstGeom prst="rect">
            <a:avLst/>
          </a:prstGeom>
          <a:noFill/>
          <a:ln>
            <a:noFill/>
          </a:ln>
        </p:spPr>
      </p:pic>
      <p:sp>
        <p:nvSpPr>
          <p:cNvPr id="8" name="Text Box 2">
            <a:extLst>
              <a:ext uri="{FF2B5EF4-FFF2-40B4-BE49-F238E27FC236}">
                <a16:creationId xmlns:a16="http://schemas.microsoft.com/office/drawing/2014/main" id="{C06C56A1-5E93-19D6-85C9-127FDEA1EC10}"/>
              </a:ext>
            </a:extLst>
          </p:cNvPr>
          <p:cNvSpPr txBox="1">
            <a:spLocks/>
          </p:cNvSpPr>
          <p:nvPr/>
        </p:nvSpPr>
        <p:spPr bwMode="auto">
          <a:xfrm>
            <a:off x="6961188" y="12001500"/>
            <a:ext cx="5373687" cy="328613"/>
          </a:xfrm>
          <a:prstGeom prst="rect">
            <a:avLst/>
          </a:prstGeom>
          <a:solidFill>
            <a:srgbClr val="FFFFFF"/>
          </a:solidFill>
          <a:ln w="9525">
            <a:solidFill>
              <a:srgbClr val="FFFFFF"/>
            </a:solidFill>
            <a:miter lim="800000"/>
            <a:headEnd/>
            <a:tailEnd/>
          </a:ln>
        </p:spPr>
        <p:txBody>
          <a:bodyPr rot="0" vert="horz" wrap="square" lIns="91440" tIns="45720" rIns="91440" bIns="45720" anchor="t" anchorCtr="0" upright="1">
            <a:noAutofit/>
          </a:bodyPr>
          <a:lstStyle/>
          <a:p>
            <a:r>
              <a:rPr lang="es" sz="1200">
                <a:effectLst/>
                <a:latin typeface="Times New Roman" panose="02020603050405020304" pitchFamily="18" charset="0"/>
                <a:ea typeface="Times New Roman" panose="02020603050405020304" pitchFamily="18" charset="0"/>
              </a:rPr>
              <a:t> </a:t>
            </a:r>
            <a:endParaRPr lang="lt-LT" sz="1200">
              <a:effectLst/>
              <a:latin typeface="Times New Roman" panose="02020603050405020304" pitchFamily="18" charset="0"/>
              <a:ea typeface="Times New Roman" panose="02020603050405020304" pitchFamily="18" charset="0"/>
            </a:endParaRPr>
          </a:p>
        </p:txBody>
      </p:sp>
      <p:sp>
        <p:nvSpPr>
          <p:cNvPr id="18" name="Rectangle 4">
            <a:extLst>
              <a:ext uri="{FF2B5EF4-FFF2-40B4-BE49-F238E27FC236}">
                <a16:creationId xmlns:a16="http://schemas.microsoft.com/office/drawing/2014/main" id="{C17B520A-2B5F-593E-AC6C-EA359750FF20}"/>
              </a:ext>
            </a:extLst>
          </p:cNvPr>
          <p:cNvSpPr>
            <a:spLocks noChangeArrowheads="1"/>
          </p:cNvSpPr>
          <p:nvPr/>
        </p:nvSpPr>
        <p:spPr bwMode="auto">
          <a:xfrm>
            <a:off x="5105400" y="388461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lt-LT"/>
          </a:p>
        </p:txBody>
      </p:sp>
      <p:sp>
        <p:nvSpPr>
          <p:cNvPr id="20" name="Rectangle 7">
            <a:extLst>
              <a:ext uri="{FF2B5EF4-FFF2-40B4-BE49-F238E27FC236}">
                <a16:creationId xmlns:a16="http://schemas.microsoft.com/office/drawing/2014/main" id="{2832361D-2CEC-1A9E-7F97-CF73D2137C57}"/>
              </a:ext>
            </a:extLst>
          </p:cNvPr>
          <p:cNvSpPr>
            <a:spLocks noChangeArrowheads="1"/>
          </p:cNvSpPr>
          <p:nvPr/>
        </p:nvSpPr>
        <p:spPr bwMode="auto">
          <a:xfrm>
            <a:off x="5105400" y="434181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lt-LT"/>
          </a:p>
        </p:txBody>
      </p:sp>
      <p:graphicFrame>
        <p:nvGraphicFramePr>
          <p:cNvPr id="25" name="Table 24">
            <a:extLst>
              <a:ext uri="{FF2B5EF4-FFF2-40B4-BE49-F238E27FC236}">
                <a16:creationId xmlns:a16="http://schemas.microsoft.com/office/drawing/2014/main" id="{D5B9263E-7674-9760-270F-36F49041525D}"/>
              </a:ext>
            </a:extLst>
          </p:cNvPr>
          <p:cNvGraphicFramePr>
            <a:graphicFrameLocks noGrp="1"/>
          </p:cNvGraphicFramePr>
          <p:nvPr>
            <p:extLst>
              <p:ext uri="{D42A27DB-BD31-4B8C-83A1-F6EECF244321}">
                <p14:modId xmlns:p14="http://schemas.microsoft.com/office/powerpoint/2010/main" val="2601844338"/>
              </p:ext>
            </p:extLst>
          </p:nvPr>
        </p:nvGraphicFramePr>
        <p:xfrm>
          <a:off x="1815382" y="1227730"/>
          <a:ext cx="8561235" cy="4578971"/>
        </p:xfrm>
        <a:graphic>
          <a:graphicData uri="http://schemas.openxmlformats.org/drawingml/2006/table">
            <a:tbl>
              <a:tblPr firstRow="1" firstCol="1" bandRow="1">
                <a:tableStyleId>{5940675A-B579-460E-94D1-54222C63F5DA}</a:tableStyleId>
              </a:tblPr>
              <a:tblGrid>
                <a:gridCol w="1152624">
                  <a:extLst>
                    <a:ext uri="{9D8B030D-6E8A-4147-A177-3AD203B41FA5}">
                      <a16:colId xmlns:a16="http://schemas.microsoft.com/office/drawing/2014/main" val="1252928777"/>
                    </a:ext>
                  </a:extLst>
                </a:gridCol>
                <a:gridCol w="1152624">
                  <a:extLst>
                    <a:ext uri="{9D8B030D-6E8A-4147-A177-3AD203B41FA5}">
                      <a16:colId xmlns:a16="http://schemas.microsoft.com/office/drawing/2014/main" val="3518752101"/>
                    </a:ext>
                  </a:extLst>
                </a:gridCol>
                <a:gridCol w="1152624">
                  <a:extLst>
                    <a:ext uri="{9D8B030D-6E8A-4147-A177-3AD203B41FA5}">
                      <a16:colId xmlns:a16="http://schemas.microsoft.com/office/drawing/2014/main" val="362029142"/>
                    </a:ext>
                  </a:extLst>
                </a:gridCol>
                <a:gridCol w="1152624">
                  <a:extLst>
                    <a:ext uri="{9D8B030D-6E8A-4147-A177-3AD203B41FA5}">
                      <a16:colId xmlns:a16="http://schemas.microsoft.com/office/drawing/2014/main" val="2373628850"/>
                    </a:ext>
                  </a:extLst>
                </a:gridCol>
                <a:gridCol w="1152624">
                  <a:extLst>
                    <a:ext uri="{9D8B030D-6E8A-4147-A177-3AD203B41FA5}">
                      <a16:colId xmlns:a16="http://schemas.microsoft.com/office/drawing/2014/main" val="1152067684"/>
                    </a:ext>
                  </a:extLst>
                </a:gridCol>
                <a:gridCol w="2798115">
                  <a:extLst>
                    <a:ext uri="{9D8B030D-6E8A-4147-A177-3AD203B41FA5}">
                      <a16:colId xmlns:a16="http://schemas.microsoft.com/office/drawing/2014/main" val="96630072"/>
                    </a:ext>
                  </a:extLst>
                </a:gridCol>
              </a:tblGrid>
              <a:tr h="231460">
                <a:tc gridSpan="6">
                  <a:txBody>
                    <a:bodyPr/>
                    <a:lstStyle/>
                    <a:p>
                      <a:pPr algn="ctr" fontAlgn="ctr"/>
                      <a:r>
                        <a:rPr lang="es" sz="1400" b="1" u="none" strike="noStrike" dirty="0">
                          <a:effectLst/>
                          <a:latin typeface="Calibri" panose="020F0502020204030204" pitchFamily="34" charset="0"/>
                          <a:cs typeface="Calibri" panose="020F0502020204030204" pitchFamily="34" charset="0"/>
                        </a:rPr>
                        <a:t> número </a:t>
                      </a:r>
                      <a:endParaRPr lang="lt-LT" sz="1400" b="1" i="0" u="none" strike="noStrike" dirty="0">
                        <a:solidFill>
                          <a:srgbClr val="000000"/>
                        </a:solidFill>
                        <a:effectLst/>
                        <a:latin typeface="Calibri" panose="020F0502020204030204" pitchFamily="34" charset="0"/>
                        <a:cs typeface="Calibri" panose="020F0502020204030204" pitchFamily="34" charset="0"/>
                      </a:endParaRPr>
                    </a:p>
                  </a:txBody>
                  <a:tcPr marL="6350" marR="6350" marT="9525" marB="9525" anchor="ct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val="197781334"/>
                  </a:ext>
                </a:extLst>
              </a:tr>
              <a:tr h="231460">
                <a:tc gridSpan="6">
                  <a:txBody>
                    <a:bodyPr/>
                    <a:lstStyle/>
                    <a:p>
                      <a:pPr algn="ctr" fontAlgn="ctr"/>
                      <a:r>
                        <a:rPr lang="es" sz="1400" u="none" strike="noStrike" dirty="0">
                          <a:effectLst/>
                          <a:latin typeface="Calibri" panose="020F0502020204030204" pitchFamily="34" charset="0"/>
                          <a:cs typeface="Calibri" panose="020F0502020204030204" pitchFamily="34" charset="0"/>
                        </a:rPr>
                        <a:t>(fecha de emisión)</a:t>
                      </a:r>
                      <a:endParaRPr lang="lt-LT" sz="14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9525" marB="9525" anchor="ct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val="431241142"/>
                  </a:ext>
                </a:extLst>
              </a:tr>
              <a:tr h="879122">
                <a:tc gridSpan="4">
                  <a:txBody>
                    <a:bodyPr/>
                    <a:lstStyle/>
                    <a:p>
                      <a:pPr algn="l" fontAlgn="ctr"/>
                      <a:r>
                        <a:rPr lang="es" sz="1400" u="none" strike="noStrike" dirty="0">
                          <a:effectLst/>
                          <a:latin typeface="Calibri" panose="020F0502020204030204" pitchFamily="34" charset="0"/>
                          <a:cs typeface="Calibri" panose="020F0502020204030204" pitchFamily="34" charset="0"/>
                        </a:rPr>
                        <a:t>Vendedor: </a:t>
                      </a:r>
                      <a:br>
                        <a:rPr lang="lt-LT" sz="1400" u="none" strike="noStrike" dirty="0">
                          <a:effectLst/>
                          <a:latin typeface="Calibri" panose="020F0502020204030204" pitchFamily="34" charset="0"/>
                          <a:cs typeface="Calibri" panose="020F0502020204030204" pitchFamily="34" charset="0"/>
                        </a:rPr>
                      </a:br>
                      <a:r>
                        <a:rPr lang="es" sz="1400" u="none" strike="noStrike" dirty="0">
                          <a:effectLst/>
                          <a:latin typeface="Calibri" panose="020F0502020204030204" pitchFamily="34" charset="0"/>
                          <a:cs typeface="Calibri" panose="020F0502020204030204" pitchFamily="34" charset="0"/>
                        </a:rPr>
                        <a:t>Código de la empresa: </a:t>
                      </a:r>
                      <a:br>
                        <a:rPr lang="lt-LT" sz="1400" u="none" strike="noStrike" dirty="0">
                          <a:effectLst/>
                          <a:latin typeface="Calibri" panose="020F0502020204030204" pitchFamily="34" charset="0"/>
                          <a:cs typeface="Calibri" panose="020F0502020204030204" pitchFamily="34" charset="0"/>
                        </a:rPr>
                      </a:br>
                      <a:r>
                        <a:rPr lang="es" sz="1400" u="none" strike="noStrike" dirty="0">
                          <a:effectLst/>
                          <a:latin typeface="Calibri" panose="020F0502020204030204" pitchFamily="34" charset="0"/>
                          <a:cs typeface="Calibri" panose="020F0502020204030204" pitchFamily="34" charset="0"/>
                        </a:rPr>
                        <a:t>Dirección: Número de </a:t>
                      </a:r>
                      <a:br>
                        <a:rPr lang="lt-LT" sz="1400" u="none" strike="noStrike" dirty="0">
                          <a:effectLst/>
                          <a:latin typeface="Calibri" panose="020F0502020204030204" pitchFamily="34" charset="0"/>
                          <a:cs typeface="Calibri" panose="020F0502020204030204" pitchFamily="34" charset="0"/>
                        </a:rPr>
                      </a:br>
                      <a:r>
                        <a:rPr lang="es" sz="1400" u="none" strike="noStrike" dirty="0">
                          <a:effectLst/>
                          <a:latin typeface="Calibri" panose="020F0502020204030204" pitchFamily="34" charset="0"/>
                          <a:cs typeface="Calibri" panose="020F0502020204030204" pitchFamily="34" charset="0"/>
                        </a:rPr>
                        <a:t>cuenta: Número de </a:t>
                      </a:r>
                      <a:br>
                        <a:rPr lang="lt-LT" sz="1400" u="none" strike="noStrike" dirty="0">
                          <a:effectLst/>
                          <a:latin typeface="Calibri" panose="020F0502020204030204" pitchFamily="34" charset="0"/>
                          <a:cs typeface="Calibri" panose="020F0502020204030204" pitchFamily="34" charset="0"/>
                        </a:rPr>
                      </a:br>
                      <a:r>
                        <a:rPr lang="es" sz="1400" u="none" strike="noStrike" dirty="0">
                          <a:effectLst/>
                          <a:latin typeface="Calibri" panose="020F0502020204030204" pitchFamily="34" charset="0"/>
                          <a:cs typeface="Calibri" panose="020F0502020204030204" pitchFamily="34" charset="0"/>
                        </a:rPr>
                        <a:t>IVA:</a:t>
                      </a:r>
                      <a:endParaRPr lang="lt-LT" sz="14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9525" marB="9525" anchor="ctr"/>
                </a:tc>
                <a:tc hMerge="1">
                  <a:txBody>
                    <a:bodyPr/>
                    <a:lstStyle/>
                    <a:p>
                      <a:endParaRPr lang="lt-LT"/>
                    </a:p>
                  </a:txBody>
                  <a:tcPr/>
                </a:tc>
                <a:tc hMerge="1">
                  <a:txBody>
                    <a:bodyPr/>
                    <a:lstStyle/>
                    <a:p>
                      <a:endParaRPr lang="lt-LT"/>
                    </a:p>
                  </a:txBody>
                  <a:tcPr/>
                </a:tc>
                <a:tc hMerge="1">
                  <a:txBody>
                    <a:bodyPr/>
                    <a:lstStyle/>
                    <a:p>
                      <a:endParaRPr lang="lt-LT"/>
                    </a:p>
                  </a:txBody>
                  <a:tcPr/>
                </a:tc>
                <a:tc>
                  <a:txBody>
                    <a:bodyPr/>
                    <a:lstStyle/>
                    <a:p>
                      <a:pPr algn="l" fontAlgn="ctr"/>
                      <a:endParaRPr lang="lt-LT" sz="14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9525" marB="9525" anchor="ctr"/>
                </a:tc>
                <a:tc>
                  <a:txBody>
                    <a:bodyPr/>
                    <a:lstStyle/>
                    <a:p>
                      <a:pPr algn="l" fontAlgn="ctr"/>
                      <a:r>
                        <a:rPr lang="es" sz="1400" u="none" strike="noStrike" dirty="0">
                          <a:effectLst/>
                          <a:latin typeface="Calibri" panose="020F0502020204030204" pitchFamily="34" charset="0"/>
                          <a:cs typeface="Calibri" panose="020F0502020204030204" pitchFamily="34" charset="0"/>
                        </a:rPr>
                        <a:t>Comprador: </a:t>
                      </a:r>
                      <a:br>
                        <a:rPr lang="lt-LT" sz="1400" u="none" strike="noStrike" dirty="0">
                          <a:effectLst/>
                          <a:latin typeface="Calibri" panose="020F0502020204030204" pitchFamily="34" charset="0"/>
                          <a:cs typeface="Calibri" panose="020F0502020204030204" pitchFamily="34" charset="0"/>
                        </a:rPr>
                      </a:br>
                      <a:r>
                        <a:rPr lang="es" sz="1400" u="none" strike="noStrike" dirty="0">
                          <a:effectLst/>
                          <a:latin typeface="Calibri" panose="020F0502020204030204" pitchFamily="34" charset="0"/>
                          <a:cs typeface="Calibri" panose="020F0502020204030204" pitchFamily="34" charset="0"/>
                        </a:rPr>
                        <a:t>Dirección : </a:t>
                      </a:r>
                      <a:br>
                        <a:rPr lang="lt-LT" sz="1400" u="none" strike="noStrike" dirty="0">
                          <a:effectLst/>
                          <a:latin typeface="Calibri" panose="020F0502020204030204" pitchFamily="34" charset="0"/>
                          <a:cs typeface="Calibri" panose="020F0502020204030204" pitchFamily="34" charset="0"/>
                        </a:rPr>
                      </a:br>
                      <a:r>
                        <a:rPr lang="es" sz="1400" u="none" strike="noStrike" dirty="0">
                          <a:effectLst/>
                          <a:latin typeface="Calibri" panose="020F0502020204030204" pitchFamily="34" charset="0"/>
                          <a:cs typeface="Calibri" panose="020F0502020204030204" pitchFamily="34" charset="0"/>
                        </a:rPr>
                        <a:t>NIF:</a:t>
                      </a:r>
                      <a:br>
                        <a:rPr lang="lt-LT" sz="1400" u="none" strike="noStrike" dirty="0">
                          <a:effectLst/>
                          <a:latin typeface="Calibri" panose="020F0502020204030204" pitchFamily="34" charset="0"/>
                          <a:cs typeface="Calibri" panose="020F0502020204030204" pitchFamily="34" charset="0"/>
                        </a:rPr>
                      </a:br>
                      <a:endParaRPr lang="lt-LT" sz="14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9525" marB="9525" anchor="ctr"/>
                </a:tc>
                <a:extLst>
                  <a:ext uri="{0D108BD9-81ED-4DB2-BD59-A6C34878D82A}">
                    <a16:rowId xmlns:a16="http://schemas.microsoft.com/office/drawing/2014/main" val="4211463070"/>
                  </a:ext>
                </a:extLst>
              </a:tr>
              <a:tr h="925840">
                <a:tc>
                  <a:txBody>
                    <a:bodyPr/>
                    <a:lstStyle/>
                    <a:p>
                      <a:pPr algn="ctr" fontAlgn="ctr"/>
                      <a:r>
                        <a:rPr lang="es" sz="1400" b="1" u="none" strike="noStrike" dirty="0">
                          <a:effectLst/>
                          <a:latin typeface="Calibri" panose="020F0502020204030204" pitchFamily="34" charset="0"/>
                          <a:cs typeface="Calibri" panose="020F0502020204030204" pitchFamily="34" charset="0"/>
                        </a:rPr>
                        <a:t>No</a:t>
                      </a:r>
                      <a:endParaRPr lang="lt-LT" sz="1400" b="1" i="0" u="none" strike="noStrike" dirty="0">
                        <a:solidFill>
                          <a:srgbClr val="000000"/>
                        </a:solidFill>
                        <a:effectLst/>
                        <a:latin typeface="Calibri" panose="020F0502020204030204" pitchFamily="34" charset="0"/>
                        <a:cs typeface="Calibri" panose="020F0502020204030204" pitchFamily="34" charset="0"/>
                      </a:endParaRPr>
                    </a:p>
                  </a:txBody>
                  <a:tcPr marL="6350" marR="6350" marT="9525" marB="9525" anchor="ctr"/>
                </a:tc>
                <a:tc>
                  <a:txBody>
                    <a:bodyPr/>
                    <a:lstStyle/>
                    <a:p>
                      <a:pPr algn="ctr" fontAlgn="ctr"/>
                      <a:r>
                        <a:rPr lang="es" sz="1400" b="1" u="none" strike="noStrike" dirty="0">
                          <a:effectLst/>
                          <a:latin typeface="Calibri" panose="020F0502020204030204" pitchFamily="34" charset="0"/>
                          <a:cs typeface="Calibri" panose="020F0502020204030204" pitchFamily="34" charset="0"/>
                        </a:rPr>
                        <a:t>Nombre del producto/servicio</a:t>
                      </a:r>
                      <a:endParaRPr lang="lt-LT" sz="1400" b="1" i="0" u="none" strike="noStrike" dirty="0">
                        <a:solidFill>
                          <a:srgbClr val="000000"/>
                        </a:solidFill>
                        <a:effectLst/>
                        <a:latin typeface="Calibri" panose="020F0502020204030204" pitchFamily="34" charset="0"/>
                        <a:cs typeface="Calibri" panose="020F0502020204030204" pitchFamily="34" charset="0"/>
                      </a:endParaRPr>
                    </a:p>
                  </a:txBody>
                  <a:tcPr marL="6350" marR="6350" marT="6350" marB="0" anchor="ctr"/>
                </a:tc>
                <a:tc>
                  <a:txBody>
                    <a:bodyPr/>
                    <a:lstStyle/>
                    <a:p>
                      <a:pPr algn="ctr" fontAlgn="ctr"/>
                      <a:r>
                        <a:rPr lang="es" sz="1400" b="1" u="none" strike="noStrike" dirty="0">
                          <a:effectLst/>
                          <a:latin typeface="Calibri" panose="020F0502020204030204" pitchFamily="34" charset="0"/>
                          <a:cs typeface="Calibri" panose="020F0502020204030204" pitchFamily="34" charset="0"/>
                        </a:rPr>
                        <a:t>Unidad de medida</a:t>
                      </a:r>
                      <a:endParaRPr lang="lt-LT" sz="1400" b="1" i="0" u="none" strike="noStrike" dirty="0">
                        <a:solidFill>
                          <a:srgbClr val="000000"/>
                        </a:solidFill>
                        <a:effectLst/>
                        <a:latin typeface="Calibri" panose="020F0502020204030204" pitchFamily="34" charset="0"/>
                        <a:cs typeface="Calibri" panose="020F0502020204030204" pitchFamily="34" charset="0"/>
                      </a:endParaRPr>
                    </a:p>
                  </a:txBody>
                  <a:tcPr marL="6350" marR="6350" marT="6350" marB="0" anchor="ctr"/>
                </a:tc>
                <a:tc>
                  <a:txBody>
                    <a:bodyPr/>
                    <a:lstStyle/>
                    <a:p>
                      <a:pPr algn="ctr" fontAlgn="ctr"/>
                      <a:r>
                        <a:rPr lang="es" sz="1400" b="1" u="none" strike="noStrike" dirty="0">
                          <a:effectLst/>
                          <a:latin typeface="Calibri" panose="020F0502020204030204" pitchFamily="34" charset="0"/>
                          <a:cs typeface="Calibri" panose="020F0502020204030204" pitchFamily="34" charset="0"/>
                        </a:rPr>
                        <a:t>Cantidad</a:t>
                      </a:r>
                      <a:endParaRPr lang="lt-LT" sz="1400" b="1" i="0" u="none" strike="noStrike" dirty="0">
                        <a:solidFill>
                          <a:srgbClr val="000000"/>
                        </a:solidFill>
                        <a:effectLst/>
                        <a:latin typeface="Calibri" panose="020F0502020204030204" pitchFamily="34" charset="0"/>
                        <a:cs typeface="Calibri" panose="020F0502020204030204" pitchFamily="34" charset="0"/>
                      </a:endParaRPr>
                    </a:p>
                  </a:txBody>
                  <a:tcPr marL="6350" marR="6350" marT="6350" marB="0" anchor="ctr"/>
                </a:tc>
                <a:tc>
                  <a:txBody>
                    <a:bodyPr/>
                    <a:lstStyle/>
                    <a:p>
                      <a:pPr algn="ctr" fontAlgn="ctr"/>
                      <a:r>
                        <a:rPr lang="es" sz="1200" b="1" u="none" strike="noStrike" dirty="0">
                          <a:effectLst/>
                          <a:latin typeface="Calibri" panose="020F0502020204030204" pitchFamily="34" charset="0"/>
                          <a:cs typeface="Calibri" panose="020F0502020204030204" pitchFamily="34" charset="0"/>
                        </a:rPr>
                        <a:t>Precio</a:t>
                      </a:r>
                      <a:endParaRPr lang="lt-LT" sz="1200" b="1" i="0" u="none" strike="noStrike" dirty="0">
                        <a:solidFill>
                          <a:srgbClr val="000000"/>
                        </a:solidFill>
                        <a:effectLst/>
                        <a:latin typeface="Calibri" panose="020F0502020204030204" pitchFamily="34" charset="0"/>
                        <a:cs typeface="Calibri" panose="020F0502020204030204" pitchFamily="34" charset="0"/>
                      </a:endParaRPr>
                    </a:p>
                  </a:txBody>
                  <a:tcPr marL="6350" marR="6350" marT="6350" marB="0" anchor="ctr"/>
                </a:tc>
                <a:tc>
                  <a:txBody>
                    <a:bodyPr/>
                    <a:lstStyle/>
                    <a:p>
                      <a:pPr algn="ctr" fontAlgn="ctr"/>
                      <a:r>
                        <a:rPr lang="es" sz="1200" b="1" u="none" strike="noStrike" dirty="0">
                          <a:effectLst/>
                          <a:latin typeface="Calibri" panose="020F0502020204030204" pitchFamily="34" charset="0"/>
                          <a:cs typeface="Calibri" panose="020F0502020204030204" pitchFamily="34" charset="0"/>
                        </a:rPr>
                        <a:t>Total</a:t>
                      </a:r>
                      <a:endParaRPr lang="lt-LT" sz="1200" b="1" i="0" u="none" strike="noStrike" dirty="0">
                        <a:solidFill>
                          <a:srgbClr val="000000"/>
                        </a:solidFill>
                        <a:effectLst/>
                        <a:latin typeface="Calibri" panose="020F0502020204030204" pitchFamily="34" charset="0"/>
                        <a:cs typeface="Calibri" panose="020F0502020204030204" pitchFamily="34" charset="0"/>
                      </a:endParaRPr>
                    </a:p>
                  </a:txBody>
                  <a:tcPr marL="6350" marR="6350" marT="6350" marB="0" anchor="ctr"/>
                </a:tc>
                <a:extLst>
                  <a:ext uri="{0D108BD9-81ED-4DB2-BD59-A6C34878D82A}">
                    <a16:rowId xmlns:a16="http://schemas.microsoft.com/office/drawing/2014/main" val="1271194947"/>
                  </a:ext>
                </a:extLst>
              </a:tr>
              <a:tr h="266031">
                <a:tc>
                  <a:txBody>
                    <a:bodyPr/>
                    <a:lstStyle/>
                    <a:p>
                      <a:pPr algn="ctr" fontAlgn="ctr"/>
                      <a:r>
                        <a:rPr lang="es" sz="1400" u="none" strike="noStrike" dirty="0">
                          <a:effectLst/>
                          <a:latin typeface="Calibri" panose="020F0502020204030204" pitchFamily="34" charset="0"/>
                          <a:cs typeface="Calibri" panose="020F0502020204030204" pitchFamily="34" charset="0"/>
                        </a:rPr>
                        <a:t>1</a:t>
                      </a:r>
                      <a:endParaRPr lang="lt-LT" sz="14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6350" marB="0" anchor="ctr"/>
                </a:tc>
                <a:tc>
                  <a:txBody>
                    <a:bodyPr/>
                    <a:lstStyle/>
                    <a:p>
                      <a:pPr algn="l" fontAlgn="ctr"/>
                      <a:endParaRPr lang="lt-LT" sz="14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6350" marB="0" anchor="ctr"/>
                </a:tc>
                <a:tc>
                  <a:txBody>
                    <a:bodyPr/>
                    <a:lstStyle/>
                    <a:p>
                      <a:pPr algn="l" fontAlgn="ctr"/>
                      <a:endParaRPr lang="lt-LT" sz="14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6350" marB="0" anchor="ctr"/>
                </a:tc>
                <a:tc>
                  <a:txBody>
                    <a:bodyPr/>
                    <a:lstStyle/>
                    <a:p>
                      <a:pPr algn="r" fontAlgn="ctr"/>
                      <a:endParaRPr lang="lt-LT" sz="14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6350" marB="0" anchor="ctr"/>
                </a:tc>
                <a:tc>
                  <a:txBody>
                    <a:bodyPr/>
                    <a:lstStyle/>
                    <a:p>
                      <a:pPr algn="r" fontAlgn="ctr"/>
                      <a:endParaRPr lang="lt-LT" sz="12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6350" marB="0" anchor="ctr"/>
                </a:tc>
                <a:tc>
                  <a:txBody>
                    <a:bodyPr/>
                    <a:lstStyle/>
                    <a:p>
                      <a:pPr algn="r" fontAlgn="ctr"/>
                      <a:endParaRPr lang="lt-LT" sz="12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6350" marB="0" anchor="ctr"/>
                </a:tc>
                <a:extLst>
                  <a:ext uri="{0D108BD9-81ED-4DB2-BD59-A6C34878D82A}">
                    <a16:rowId xmlns:a16="http://schemas.microsoft.com/office/drawing/2014/main" val="2050747252"/>
                  </a:ext>
                </a:extLst>
              </a:tr>
              <a:tr h="231460">
                <a:tc>
                  <a:txBody>
                    <a:bodyPr/>
                    <a:lstStyle/>
                    <a:p>
                      <a:pPr algn="ctr" fontAlgn="ctr"/>
                      <a:r>
                        <a:rPr lang="es" sz="1400" u="none" strike="noStrike" dirty="0">
                          <a:effectLst/>
                          <a:latin typeface="Calibri" panose="020F0502020204030204" pitchFamily="34" charset="0"/>
                          <a:cs typeface="Calibri" panose="020F0502020204030204" pitchFamily="34" charset="0"/>
                        </a:rPr>
                        <a:t>2</a:t>
                      </a:r>
                      <a:endParaRPr lang="lt-LT" sz="14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6350" marB="0" anchor="ctr"/>
                </a:tc>
                <a:tc>
                  <a:txBody>
                    <a:bodyPr/>
                    <a:lstStyle/>
                    <a:p>
                      <a:pPr algn="l" fontAlgn="ctr"/>
                      <a:r>
                        <a:rPr lang="es" sz="1400" u="none" strike="noStrike" dirty="0">
                          <a:effectLst/>
                          <a:latin typeface="Calibri" panose="020F0502020204030204" pitchFamily="34" charset="0"/>
                          <a:cs typeface="Calibri" panose="020F0502020204030204" pitchFamily="34" charset="0"/>
                        </a:rPr>
                        <a:t> </a:t>
                      </a:r>
                      <a:endParaRPr lang="lt-LT" sz="14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6350" marB="0" anchor="ctr"/>
                </a:tc>
                <a:tc>
                  <a:txBody>
                    <a:bodyPr/>
                    <a:lstStyle/>
                    <a:p>
                      <a:pPr algn="l" fontAlgn="ctr"/>
                      <a:r>
                        <a:rPr lang="es" sz="1400" u="none" strike="noStrike" dirty="0">
                          <a:effectLst/>
                          <a:latin typeface="Calibri" panose="020F0502020204030204" pitchFamily="34" charset="0"/>
                          <a:cs typeface="Calibri" panose="020F0502020204030204" pitchFamily="34" charset="0"/>
                        </a:rPr>
                        <a:t> </a:t>
                      </a:r>
                      <a:endParaRPr lang="lt-LT" sz="14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6350" marB="0" anchor="ctr"/>
                </a:tc>
                <a:tc>
                  <a:txBody>
                    <a:bodyPr/>
                    <a:lstStyle/>
                    <a:p>
                      <a:pPr algn="l" fontAlgn="ctr"/>
                      <a:r>
                        <a:rPr lang="es" sz="1400" u="none" strike="noStrike">
                          <a:effectLst/>
                          <a:latin typeface="Calibri" panose="020F0502020204030204" pitchFamily="34" charset="0"/>
                          <a:cs typeface="Calibri" panose="020F0502020204030204" pitchFamily="34" charset="0"/>
                        </a:rPr>
                        <a:t> </a:t>
                      </a:r>
                      <a:endParaRPr lang="lt-LT" sz="14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tc>
                <a:tc>
                  <a:txBody>
                    <a:bodyPr/>
                    <a:lstStyle/>
                    <a:p>
                      <a:pPr algn="l" fontAlgn="ctr"/>
                      <a:r>
                        <a:rPr lang="es" sz="1200" u="none" strike="noStrike" dirty="0">
                          <a:effectLst/>
                          <a:latin typeface="Calibri" panose="020F0502020204030204" pitchFamily="34" charset="0"/>
                          <a:cs typeface="Calibri" panose="020F0502020204030204" pitchFamily="34" charset="0"/>
                        </a:rPr>
                        <a:t> </a:t>
                      </a:r>
                      <a:endParaRPr lang="lt-LT" sz="12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6350" marB="0" anchor="ctr"/>
                </a:tc>
                <a:tc>
                  <a:txBody>
                    <a:bodyPr/>
                    <a:lstStyle/>
                    <a:p>
                      <a:pPr algn="l" fontAlgn="ctr"/>
                      <a:r>
                        <a:rPr lang="es" sz="1200" u="none" strike="noStrike" dirty="0">
                          <a:effectLst/>
                          <a:latin typeface="Calibri" panose="020F0502020204030204" pitchFamily="34" charset="0"/>
                          <a:cs typeface="Calibri" panose="020F0502020204030204" pitchFamily="34" charset="0"/>
                        </a:rPr>
                        <a:t> </a:t>
                      </a:r>
                      <a:endParaRPr lang="lt-LT" sz="12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6350" marB="0" anchor="ctr"/>
                </a:tc>
                <a:extLst>
                  <a:ext uri="{0D108BD9-81ED-4DB2-BD59-A6C34878D82A}">
                    <a16:rowId xmlns:a16="http://schemas.microsoft.com/office/drawing/2014/main" val="3658992075"/>
                  </a:ext>
                </a:extLst>
              </a:tr>
              <a:tr h="231460">
                <a:tc gridSpan="5">
                  <a:txBody>
                    <a:bodyPr/>
                    <a:lstStyle/>
                    <a:p>
                      <a:pPr algn="r" fontAlgn="ctr"/>
                      <a:r>
                        <a:rPr lang="es" sz="1400" u="none" strike="noStrike" dirty="0">
                          <a:effectLst/>
                          <a:latin typeface="Calibri" panose="020F0502020204030204" pitchFamily="34" charset="0"/>
                          <a:cs typeface="Calibri" panose="020F0502020204030204" pitchFamily="34" charset="0"/>
                        </a:rPr>
                        <a:t>Total sin IVA:</a:t>
                      </a:r>
                      <a:endParaRPr lang="lt-LT" sz="14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6350" marB="0" anchor="ct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a:txBody>
                    <a:bodyPr/>
                    <a:lstStyle/>
                    <a:p>
                      <a:pPr algn="r" fontAlgn="ctr"/>
                      <a:endParaRPr lang="lt-LT" sz="12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6350" marB="0" anchor="ctr"/>
                </a:tc>
                <a:extLst>
                  <a:ext uri="{0D108BD9-81ED-4DB2-BD59-A6C34878D82A}">
                    <a16:rowId xmlns:a16="http://schemas.microsoft.com/office/drawing/2014/main" val="1283106233"/>
                  </a:ext>
                </a:extLst>
              </a:tr>
              <a:tr h="231460">
                <a:tc gridSpan="5">
                  <a:txBody>
                    <a:bodyPr/>
                    <a:lstStyle/>
                    <a:p>
                      <a:pPr algn="r" fontAlgn="ctr"/>
                      <a:r>
                        <a:rPr lang="es" sz="1400" u="none" strike="noStrike" dirty="0">
                          <a:effectLst/>
                          <a:latin typeface="Calibri" panose="020F0502020204030204" pitchFamily="34" charset="0"/>
                          <a:cs typeface="Calibri" panose="020F0502020204030204" pitchFamily="34" charset="0"/>
                        </a:rPr>
                        <a:t>IVA ( xx %):</a:t>
                      </a:r>
                      <a:endParaRPr lang="lt-LT" sz="14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6350" marB="0" anchor="ct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a:txBody>
                    <a:bodyPr/>
                    <a:lstStyle/>
                    <a:p>
                      <a:pPr algn="r" fontAlgn="ctr"/>
                      <a:endParaRPr lang="lt-LT" sz="12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6350" marB="0" anchor="ctr"/>
                </a:tc>
                <a:extLst>
                  <a:ext uri="{0D108BD9-81ED-4DB2-BD59-A6C34878D82A}">
                    <a16:rowId xmlns:a16="http://schemas.microsoft.com/office/drawing/2014/main" val="3439734194"/>
                  </a:ext>
                </a:extLst>
              </a:tr>
              <a:tr h="231460">
                <a:tc gridSpan="5">
                  <a:txBody>
                    <a:bodyPr/>
                    <a:lstStyle/>
                    <a:p>
                      <a:pPr algn="r" fontAlgn="ctr"/>
                      <a:r>
                        <a:rPr lang="es" sz="1400" u="none" strike="noStrike" dirty="0">
                          <a:effectLst/>
                          <a:latin typeface="Calibri" panose="020F0502020204030204" pitchFamily="34" charset="0"/>
                          <a:cs typeface="Calibri" panose="020F0502020204030204" pitchFamily="34" charset="0"/>
                        </a:rPr>
                        <a:t>Total IVA incluido:</a:t>
                      </a:r>
                      <a:endParaRPr lang="lt-LT" sz="14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6350" marB="0" anchor="ct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a:txBody>
                    <a:bodyPr/>
                    <a:lstStyle/>
                    <a:p>
                      <a:pPr algn="l" fontAlgn="ctr"/>
                      <a:endParaRPr lang="lt-LT" sz="12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6350" marB="0" anchor="ctr"/>
                </a:tc>
                <a:extLst>
                  <a:ext uri="{0D108BD9-81ED-4DB2-BD59-A6C34878D82A}">
                    <a16:rowId xmlns:a16="http://schemas.microsoft.com/office/drawing/2014/main" val="3657011327"/>
                  </a:ext>
                </a:extLst>
              </a:tr>
              <a:tr h="231460">
                <a:tc gridSpan="6">
                  <a:txBody>
                    <a:bodyPr/>
                    <a:lstStyle/>
                    <a:p>
                      <a:pPr algn="l" fontAlgn="ctr"/>
                      <a:r>
                        <a:rPr lang="es" sz="1400" u="none" strike="noStrike" dirty="0">
                          <a:effectLst/>
                          <a:latin typeface="Calibri" panose="020F0502020204030204" pitchFamily="34" charset="0"/>
                          <a:cs typeface="Calibri" panose="020F0502020204030204" pitchFamily="34" charset="0"/>
                        </a:rPr>
                        <a:t>Cantidad en palabras:</a:t>
                      </a:r>
                      <a:endParaRPr lang="lt-LT" sz="14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9525" marB="9525" anchor="ct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val="2304881701"/>
                  </a:ext>
                </a:extLst>
              </a:tr>
              <a:tr h="231460">
                <a:tc gridSpan="6">
                  <a:txBody>
                    <a:bodyPr/>
                    <a:lstStyle/>
                    <a:p>
                      <a:pPr algn="l" fontAlgn="ctr"/>
                      <a:r>
                        <a:rPr lang="es" sz="1400" u="none" strike="noStrike" dirty="0">
                          <a:effectLst/>
                          <a:latin typeface="Calibri" panose="020F0502020204030204" pitchFamily="34" charset="0"/>
                          <a:cs typeface="Calibri" panose="020F0502020204030204" pitchFamily="34" charset="0"/>
                        </a:rPr>
                        <a:t>Facturado por:</a:t>
                      </a:r>
                      <a:endParaRPr lang="lt-LT" sz="14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9525" marB="9525" anchor="ct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val="1942874773"/>
                  </a:ext>
                </a:extLst>
              </a:tr>
              <a:tr h="231460">
                <a:tc gridSpan="4">
                  <a:txBody>
                    <a:bodyPr/>
                    <a:lstStyle/>
                    <a:p>
                      <a:pPr algn="l" fontAlgn="ctr"/>
                      <a:r>
                        <a:rPr lang="es" sz="1400" u="none" strike="noStrike" dirty="0">
                          <a:effectLst/>
                          <a:latin typeface="Calibri" panose="020F0502020204030204" pitchFamily="34" charset="0"/>
                          <a:cs typeface="Calibri" panose="020F0502020204030204" pitchFamily="34" charset="0"/>
                        </a:rPr>
                        <a:t>Gerente</a:t>
                      </a:r>
                      <a:endParaRPr lang="lt-LT" sz="14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9525" marB="9525" anchor="ctr"/>
                </a:tc>
                <a:tc hMerge="1">
                  <a:txBody>
                    <a:bodyPr/>
                    <a:lstStyle/>
                    <a:p>
                      <a:endParaRPr lang="lt-LT"/>
                    </a:p>
                  </a:txBody>
                  <a:tcPr/>
                </a:tc>
                <a:tc hMerge="1">
                  <a:txBody>
                    <a:bodyPr/>
                    <a:lstStyle/>
                    <a:p>
                      <a:endParaRPr lang="lt-LT"/>
                    </a:p>
                  </a:txBody>
                  <a:tcPr/>
                </a:tc>
                <a:tc hMerge="1">
                  <a:txBody>
                    <a:bodyPr/>
                    <a:lstStyle/>
                    <a:p>
                      <a:endParaRPr lang="lt-LT"/>
                    </a:p>
                  </a:txBody>
                  <a:tcPr/>
                </a:tc>
                <a:tc>
                  <a:txBody>
                    <a:bodyPr/>
                    <a:lstStyle/>
                    <a:p>
                      <a:pPr algn="ctr" fontAlgn="ctr"/>
                      <a:r>
                        <a:rPr lang="es" sz="1400" u="none" strike="noStrike" dirty="0">
                          <a:effectLst/>
                          <a:latin typeface="Calibri" panose="020F0502020204030204" pitchFamily="34" charset="0"/>
                          <a:cs typeface="Calibri" panose="020F0502020204030204" pitchFamily="34" charset="0"/>
                        </a:rPr>
                        <a:t>(firma)</a:t>
                      </a:r>
                      <a:endParaRPr lang="lt-LT" sz="1400" b="0" i="0" u="none" strike="noStrike" dirty="0">
                        <a:solidFill>
                          <a:srgbClr val="FF0000"/>
                        </a:solidFill>
                        <a:effectLst/>
                        <a:latin typeface="Calibri" panose="020F0502020204030204" pitchFamily="34" charset="0"/>
                        <a:cs typeface="Calibri" panose="020F0502020204030204" pitchFamily="34" charset="0"/>
                      </a:endParaRPr>
                    </a:p>
                  </a:txBody>
                  <a:tcPr marL="6350" marR="6350" marT="9525" marB="9525" anchor="ctr"/>
                </a:tc>
                <a:tc>
                  <a:txBody>
                    <a:bodyPr/>
                    <a:lstStyle/>
                    <a:p>
                      <a:pPr algn="r" fontAlgn="ctr"/>
                      <a:r>
                        <a:rPr lang="es" sz="1400" b="0" u="none" strike="noStrike" cap="none" dirty="0">
                          <a:solidFill>
                            <a:schemeClr val="dk1"/>
                          </a:solidFill>
                          <a:effectLst/>
                          <a:latin typeface="Calibri" panose="020F0502020204030204" pitchFamily="34" charset="0"/>
                          <a:cs typeface="Calibri" panose="020F0502020204030204" pitchFamily="34" charset="0"/>
                          <a:sym typeface="Arial"/>
                        </a:rPr>
                        <a:t>(nombre de la persona que emite la factura)</a:t>
                      </a:r>
                      <a:endParaRPr lang="lt-LT" sz="1400" b="0" i="0" u="none" strike="noStrike" cap="none" dirty="0">
                        <a:solidFill>
                          <a:schemeClr val="dk1"/>
                        </a:solidFill>
                        <a:effectLst/>
                        <a:latin typeface="Calibri" panose="020F0502020204030204" pitchFamily="34" charset="0"/>
                        <a:ea typeface="+mn-ea"/>
                        <a:cs typeface="Calibri" panose="020F0502020204030204" pitchFamily="34" charset="0"/>
                        <a:sym typeface="Arial"/>
                      </a:endParaRPr>
                    </a:p>
                  </a:txBody>
                  <a:tcPr marL="6350" marR="6350" marT="9525" marB="9525" anchor="ctr"/>
                </a:tc>
                <a:extLst>
                  <a:ext uri="{0D108BD9-81ED-4DB2-BD59-A6C34878D82A}">
                    <a16:rowId xmlns:a16="http://schemas.microsoft.com/office/drawing/2014/main" val="2433098427"/>
                  </a:ext>
                </a:extLst>
              </a:tr>
            </a:tbl>
          </a:graphicData>
        </a:graphic>
      </p:graphicFrame>
    </p:spTree>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368</TotalTime>
  <Words>1171</Words>
  <Application>Microsoft Macintosh PowerPoint</Application>
  <PresentationFormat>Panorámica</PresentationFormat>
  <Paragraphs>72</Paragraphs>
  <Slides>10</Slides>
  <Notes>10</Notes>
  <HiddenSlides>0</HiddenSlides>
  <MMClips>0</MMClips>
  <ScaleCrop>false</ScaleCrop>
  <HeadingPairs>
    <vt:vector size="6" baseType="variant">
      <vt:variant>
        <vt:lpstr>Fuentes usadas</vt:lpstr>
      </vt:variant>
      <vt:variant>
        <vt:i4>6</vt:i4>
      </vt:variant>
      <vt:variant>
        <vt:lpstr>Tema</vt:lpstr>
      </vt:variant>
      <vt:variant>
        <vt:i4>2</vt:i4>
      </vt:variant>
      <vt:variant>
        <vt:lpstr>Títulos de diapositiva</vt:lpstr>
      </vt:variant>
      <vt:variant>
        <vt:i4>10</vt:i4>
      </vt:variant>
    </vt:vector>
  </HeadingPairs>
  <TitlesOfParts>
    <vt:vector size="18" baseType="lpstr">
      <vt:lpstr>Arial</vt:lpstr>
      <vt:lpstr>Cabin-semi-bold</vt:lpstr>
      <vt:lpstr>Calibri</vt:lpstr>
      <vt:lpstr>Quicksand</vt:lpstr>
      <vt:lpstr>SourceSansPro</vt:lpstr>
      <vt:lpstr>Times New Roman</vt:lpstr>
      <vt:lpstr>Tema de Office</vt:lpstr>
      <vt:lpstr>Tema de Office</vt:lpstr>
      <vt:lpstr> Masterclass Lessons Learned Repository  Plantilla de factura   </vt:lpstr>
      <vt:lpstr>   Resumen </vt:lpstr>
      <vt:lpstr>Introducción Facturas  Las empresas necesitan crear facturas para asegurarse de que sus clientes les paguen . Las facturas sirven como acuerdos legalmente exigibles entre una empresa y sus clientes, ya que proporcionan documentación de los servicios prestados y el pago adeudado. Las facturas también ayudan a las empresas a realizar un seguimiento de sus ventas y administrar sus finanzas.   DATOS CLAVE  : una factura es un documento que mantiene un registro de una transacción entre un comprador y un vendedor, como un recibo en papel de una tienda o un registro en línea de un minorista electrónico.  - Las facturas son un elemento crítico de los controles y auditorías internas contables.  - Los cargos encontrados en una factura deben ser aprobados por el personal de gestión responsable.  - Las facturas generalmente describen los términos de pago, los costos unitarios, el envío, el manejo y cualquier otro término descrito durante la transacción. </vt:lpstr>
      <vt:lpstr>Características de una Factura  Una factura debe indicar que es una factura en el anverso de la factura. Por lo general, tiene un identificador único llamado número de factura que es útil para referencia interna y externa. Una factura normalmente contiene información de contacto del vendedor o proveedor de servicios en caso de que haya un error relacionado con la facturación.   Los términos de pago pueden describirse en la factura, así como la información relacionada con cualquier descuento, detalles de pago anticipado o cargos financieros evaluados por pagos atrasados. También presenta el costo unitario de un artículo, el total de unidades compradas, el flete, el manejo, el envío y los cargos de impuestos asociados , y describe el monto total adeudado.   Actualmente, las facturas generadas por computadora son bastante comunes. Pueden imprimirse en papel a pedido o enviarse por correo electrónico a las partes de una transacción. Los registros electrónicos también facilitan la búsqueda y clasificación de transacciones particulares o fechas específicas.     </vt:lpstr>
      <vt:lpstr>      </vt:lpstr>
      <vt:lpstr>Facturación electrónica   Desde el advenimiento de la era informática, las personas y las empresas han descubierto que es más fácil confiar en la facturación electrónica como alternativa a los documentos en papel. La facturación electrónica, o e-invoicing, es una forma de facturación electrónica para generar, almacenar y monitorear documentos relacionados con transacciones entre partes y garantizar que se cumplan los términos de sus acuerdos.   Las facturas digitales normalmente se envían por correo electrónico, página web o aplicación. Las ventajas incluyen lo siguiente:  - Permanencia y resistencia al daño físico  - Facilidad de búsqueda y clasificación de nombres, términos o fechas específicos  - Mayor auditabilidad  - La capacidad de imprimir o reproducir a pedido  - La capacidad de recopilación de datos e inteligencia comercial  - Reducción de uso de papel </vt:lpstr>
      <vt:lpstr>Presentación de PowerPoint</vt:lpstr>
      <vt:lpstr>Conclusión </vt:lpstr>
      <vt:lpstr>Plantilla de factura</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Canvas  </dc:title>
  <dc:creator>Dideas Group</dc:creator>
  <cp:lastModifiedBy>David Bayona cuallado</cp:lastModifiedBy>
  <cp:revision>160</cp:revision>
  <dcterms:created xsi:type="dcterms:W3CDTF">2022-09-21T07:19:16Z</dcterms:created>
  <dcterms:modified xsi:type="dcterms:W3CDTF">2023-01-19T11:45:26Z</dcterms:modified>
</cp:coreProperties>
</file>