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BphB8fwVilKr8QhzzjIQ0zR25g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B6F411B-477F-4C18-AFD0-6880AC762892}">
  <a:tblStyle styleId="{AB6F411B-477F-4C18-AFD0-6880AC76289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2" name="Google Shape;13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6" name="Google Shape;14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0" name="Google Shape;160;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4" name="Google Shape;17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7" name="Google Shape;18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0" name="Google Shape;20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startups.co.uk/setting-up/glossary-of-small-business-term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investopedia.com/terms/a/agencycosts.asp#:~:text=An%20agency%20cost%20is%20a,interest%20between%20shareholders%20and%20managemen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nvestopedia.com/terms/a/accounts-receivable-discounted.asp#:~:text=Accounts%20receivable%20(AR)%20is%20the,for%20purchases%20made%20on%20credit." TargetMode="External"/><Relationship Id="rId5" Type="http://schemas.openxmlformats.org/officeDocument/2006/relationships/hyperlink" Target="https://www.investopedia.com/terms/a/accountspayable.asp#:~:text=Investopedia%20%2F%20Alison%20Czinkota-,What%20Are%20Accounts%20Payable%20(AP)%3F,sheet%20as%20a%20current%20liability."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corporatefinanceinstitute.com/resources/equities/agency-cost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startups.co.uk/setting-up/glossary-of-small-business-terms/" TargetMode="External"/><Relationship Id="rId4" Type="http://schemas.openxmlformats.org/officeDocument/2006/relationships/hyperlink" Target="https://www.ibm.com/docs/en/iis/9.1?topic=glossary-planning-designing-deploying-busin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ct val="100000"/>
              <a:buFont typeface="Calibri"/>
              <a:buNone/>
            </a:pPr>
            <a:r>
              <a:rPr lang="es" sz="4000" b="1">
                <a:solidFill>
                  <a:schemeClr val="lt1"/>
                </a:solidFill>
              </a:rPr>
              <a:t>Masterclass Lessons Learned Repository </a:t>
            </a:r>
            <a:br>
              <a:rPr lang="en-US" sz="4000">
                <a:solidFill>
                  <a:schemeClr val="lt1"/>
                </a:solidFill>
              </a:rPr>
            </a:br>
            <a:br>
              <a:rPr lang="en-US" sz="4000">
                <a:solidFill>
                  <a:schemeClr val="lt1"/>
                </a:solidFill>
              </a:rPr>
            </a:br>
            <a:r>
              <a:rPr lang="es" sz="4000" b="1">
                <a:solidFill>
                  <a:srgbClr val="FF0000"/>
                </a:solidFill>
              </a:rPr>
              <a:t>Glosario sobre términos financieros y económicos para el emprendimiento</a:t>
            </a:r>
            <a:endParaRPr sz="4000" b="1">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Introducción</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Características </a:t>
            </a:r>
            <a:r>
              <a:rPr lang="es" sz="2200" b="1">
                <a:solidFill>
                  <a:srgbClr val="222222"/>
                </a:solidFill>
                <a:latin typeface="Calibri"/>
                <a:ea typeface="Calibri"/>
                <a:cs typeface="Calibri"/>
                <a:sym typeface="Calibri"/>
              </a:rPr>
              <a:t>de un glosario</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Relevancia y usos </a:t>
            </a:r>
            <a:r>
              <a:rPr lang="es" sz="2200" b="1">
                <a:solidFill>
                  <a:srgbClr val="222222"/>
                </a:solidFill>
                <a:latin typeface="Calibri"/>
                <a:ea typeface="Calibri"/>
                <a:cs typeface="Calibri"/>
                <a:sym typeface="Calibri"/>
              </a:rPr>
              <a:t>de un glosario</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Consejos sobre cómo </a:t>
            </a:r>
            <a:r>
              <a:rPr lang="es" sz="2200" b="1">
                <a:solidFill>
                  <a:srgbClr val="222222"/>
                </a:solidFill>
                <a:latin typeface="Calibri"/>
                <a:ea typeface="Calibri"/>
                <a:cs typeface="Calibri"/>
                <a:sym typeface="Calibri"/>
              </a:rPr>
              <a:t>hacer un buen glosario</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Conclusiones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Plantilla editable</a:t>
            </a:r>
            <a:endParaRPr sz="2200" b="1"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441959" y="-101896"/>
            <a:ext cx="10084511" cy="5773650"/>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Introducción</a:t>
            </a:r>
            <a:br>
              <a:rPr lang="en-US" sz="2400">
                <a:latin typeface="Calibri"/>
                <a:ea typeface="Calibri"/>
                <a:cs typeface="Calibri"/>
                <a:sym typeface="Calibri"/>
              </a:rPr>
            </a:b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128" name="Google Shape;128;p3"/>
          <p:cNvSpPr txBox="1"/>
          <p:nvPr/>
        </p:nvSpPr>
        <p:spPr>
          <a:xfrm>
            <a:off x="1570350" y="1598275"/>
            <a:ext cx="9186332" cy="255451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2200" dirty="0">
              <a:solidFill>
                <a:srgbClr val="161616"/>
              </a:solidFill>
              <a:highlight>
                <a:srgbClr val="FFFFFF"/>
              </a:highlight>
              <a:latin typeface="Calibri"/>
              <a:ea typeface="Calibri"/>
              <a:cs typeface="Calibri"/>
              <a:sym typeface="Calibri"/>
            </a:endParaRPr>
          </a:p>
          <a:p>
            <a:pPr marL="0" lvl="0" indent="0" algn="l" rtl="0">
              <a:spcBef>
                <a:spcPts val="0"/>
              </a:spcBef>
              <a:spcAft>
                <a:spcPts val="0"/>
              </a:spcAft>
              <a:buNone/>
            </a:pPr>
            <a:r>
              <a:rPr lang="es" sz="2200" dirty="0">
                <a:solidFill>
                  <a:srgbClr val="161616"/>
                </a:solidFill>
                <a:highlight>
                  <a:srgbClr val="FFFFFF"/>
                </a:highlight>
                <a:latin typeface="Calibri"/>
                <a:ea typeface="Calibri"/>
                <a:cs typeface="Calibri"/>
                <a:sym typeface="Calibri"/>
              </a:rPr>
              <a:t>Un glosario permite presentar los conceptos clave y aclarar el vocabulario técnico relacionado con el tema. Una vez organizada toda la terminología a abordar, es importante definir cada término utilizando definiciones claras y concisas, teniendo en cuenta el tipo de lector al que va dirigido.</a:t>
            </a:r>
            <a:endParaRPr sz="2200" dirty="0">
              <a:solidFill>
                <a:srgbClr val="161616"/>
              </a:solidFill>
              <a:highlight>
                <a:srgbClr val="FFFFFF"/>
              </a:highlight>
              <a:latin typeface="Calibri"/>
              <a:ea typeface="Calibri"/>
              <a:cs typeface="Calibri"/>
              <a:sym typeface="Calibri"/>
            </a:endParaRPr>
          </a:p>
          <a:p>
            <a:pPr marL="0" lvl="0" indent="0" algn="l" rtl="0">
              <a:spcBef>
                <a:spcPts val="0"/>
              </a:spcBef>
              <a:spcAft>
                <a:spcPts val="0"/>
              </a:spcAft>
              <a:buNone/>
            </a:pPr>
            <a:endParaRPr sz="2200" dirty="0">
              <a:solidFill>
                <a:srgbClr val="161616"/>
              </a:solidFill>
              <a:highlight>
                <a:srgbClr val="FFFFFF"/>
              </a:highlight>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s" sz="2200" b="1" dirty="0">
                <a:solidFill>
                  <a:srgbClr val="161616"/>
                </a:solidFill>
                <a:highlight>
                  <a:srgbClr val="FFFFFF"/>
                </a:highlight>
                <a:latin typeface="Calibri"/>
                <a:ea typeface="Calibri"/>
                <a:cs typeface="Calibri"/>
                <a:sym typeface="Calibri"/>
              </a:rPr>
              <a:t>Ejemplo:</a:t>
            </a:r>
            <a:r>
              <a:rPr lang="es" sz="2200" dirty="0">
                <a:solidFill>
                  <a:srgbClr val="161616"/>
                </a:solidFill>
                <a:highlight>
                  <a:srgbClr val="FFFFFF"/>
                </a:highlight>
                <a:latin typeface="Calibri"/>
                <a:ea typeface="Calibri"/>
                <a:cs typeface="Calibri"/>
                <a:sym typeface="Calibri"/>
              </a:rPr>
              <a:t> </a:t>
            </a:r>
            <a:r>
              <a:rPr lang="es" sz="2200" b="1" u="sng" dirty="0">
                <a:solidFill>
                  <a:schemeClr val="hlink"/>
                </a:solidFill>
                <a:highlight>
                  <a:srgbClr val="FFFFFF"/>
                </a:highlight>
                <a:latin typeface="Calibri"/>
                <a:ea typeface="Calibri"/>
                <a:cs typeface="Calibri"/>
                <a:sym typeface="Calibri"/>
                <a:hlinkClick r:id="rId4"/>
              </a:rPr>
              <a:t>El último glosario de términos comerciales para emprendedores</a:t>
            </a:r>
            <a:endParaRPr sz="2200" b="1" dirty="0">
              <a:solidFill>
                <a:srgbClr val="161616"/>
              </a:solidFill>
              <a:highlight>
                <a:srgbClr val="FFFFFF"/>
              </a:highlight>
              <a:latin typeface="Calibri"/>
              <a:ea typeface="Calibri"/>
              <a:cs typeface="Calibri"/>
              <a:sym typeface="Calibri"/>
            </a:endParaRPr>
          </a:p>
        </p:txBody>
      </p:sp>
      <p:pic>
        <p:nvPicPr>
          <p:cNvPr id="129" name="Google Shape;129;p3"/>
          <p:cNvPicPr preferRelativeResize="0"/>
          <p:nvPr/>
        </p:nvPicPr>
        <p:blipFill>
          <a:blip r:embed="rId5">
            <a:alphaModFix/>
          </a:blip>
          <a:stretch>
            <a:fillRect/>
          </a:stretch>
        </p:blipFill>
        <p:spPr>
          <a:xfrm>
            <a:off x="1657825" y="4484725"/>
            <a:ext cx="3225400" cy="2092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3"/>
        <p:cNvGrpSpPr/>
        <p:nvPr/>
      </p:nvGrpSpPr>
      <p:grpSpPr>
        <a:xfrm>
          <a:off x="0" y="0"/>
          <a:ext cx="0" cy="0"/>
          <a:chOff x="0" y="0"/>
          <a:chExt cx="0" cy="0"/>
        </a:xfrm>
      </p:grpSpPr>
      <p:sp>
        <p:nvSpPr>
          <p:cNvPr id="134" name="Google Shape;134;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5" name="Google Shape;135;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6" name="Google Shape;136;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300" b="1" dirty="0">
                <a:solidFill>
                  <a:schemeClr val="dk1"/>
                </a:solidFill>
                <a:latin typeface="Calibri"/>
                <a:ea typeface="Calibri"/>
                <a:cs typeface="Calibri"/>
                <a:sym typeface="Calibri"/>
              </a:rPr>
              <a:t> </a:t>
            </a:r>
            <a:r>
              <a:rPr lang="es" sz="2800" b="1" dirty="0">
                <a:solidFill>
                  <a:srgbClr val="222222"/>
                </a:solidFill>
                <a:latin typeface="Calibri"/>
                <a:ea typeface="Calibri"/>
                <a:cs typeface="Calibri"/>
                <a:sym typeface="Calibri"/>
              </a:rPr>
              <a:t>Características del glosario</a:t>
            </a:r>
            <a:br>
              <a:rPr lang="en-US" sz="2400" dirty="0">
                <a:latin typeface="Calibri"/>
                <a:ea typeface="Calibri"/>
                <a:cs typeface="Calibri"/>
                <a:sym typeface="Calibri"/>
              </a:rPr>
            </a:br>
            <a:br>
              <a:rPr lang="en-US" sz="2300" b="1" dirty="0">
                <a:solidFill>
                  <a:schemeClr val="dk1"/>
                </a:solidFill>
                <a:latin typeface="Calibri"/>
                <a:ea typeface="Calibri"/>
                <a:cs typeface="Calibri"/>
                <a:sym typeface="Calibri"/>
              </a:rPr>
            </a:br>
            <a:endParaRPr sz="2300" b="1" dirty="0">
              <a:solidFill>
                <a:schemeClr val="dk1"/>
              </a:solidFill>
              <a:latin typeface="Calibri"/>
              <a:ea typeface="Calibri"/>
              <a:cs typeface="Calibri"/>
              <a:sym typeface="Calibri"/>
            </a:endParaRPr>
          </a:p>
        </p:txBody>
      </p:sp>
      <p:grpSp>
        <p:nvGrpSpPr>
          <p:cNvPr id="137" name="Google Shape;137;p4"/>
          <p:cNvGrpSpPr/>
          <p:nvPr/>
        </p:nvGrpSpPr>
        <p:grpSpPr>
          <a:xfrm>
            <a:off x="441960" y="561256"/>
            <a:ext cx="1128382" cy="847206"/>
            <a:chOff x="7393391" y="1075612"/>
            <a:chExt cx="1128382" cy="847206"/>
          </a:xfrm>
        </p:grpSpPr>
        <p:sp>
          <p:nvSpPr>
            <p:cNvPr id="138" name="Google Shape;138;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9" name="Google Shape;139;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40" name="Google Shape;140;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41" name="Google Shape;141;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2" name="Google Shape;142;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143" name="Google Shape;143;p4"/>
          <p:cNvSpPr txBox="1"/>
          <p:nvPr/>
        </p:nvSpPr>
        <p:spPr>
          <a:xfrm>
            <a:off x="1570350" y="2033475"/>
            <a:ext cx="9166800" cy="3869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s" sz="2200">
                <a:solidFill>
                  <a:srgbClr val="161616"/>
                </a:solidFill>
                <a:highlight>
                  <a:srgbClr val="FFFFFF"/>
                </a:highlight>
                <a:latin typeface="Calibri"/>
                <a:ea typeface="Calibri"/>
                <a:cs typeface="Calibri"/>
                <a:sym typeface="Calibri"/>
              </a:rPr>
              <a:t>Existe un glosario simple de categorías y términos. Al crear un glosario para su negocio, tenga en cuenta las siguientes preguntas:</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180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¿Qué categorías y términos son importantes?</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¿Necesitas incluir subcategorías?</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Defina a qué (sub)categorías pertenece cada término.</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Qué propiedades y etiquetas usar para organizar el glosario.</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Busca información que complemente el glosario para explicar con mayor profundidad el significado del término. Asegúrate de referirte a la fuente en formato APA.</a:t>
            </a:r>
            <a:endParaRPr sz="2200">
              <a:solidFill>
                <a:srgbClr val="161616"/>
              </a:solidFill>
              <a:highlight>
                <a:srgbClr val="FFFFFF"/>
              </a:highlight>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7"/>
        <p:cNvGrpSpPr/>
        <p:nvPr/>
      </p:nvGrpSpPr>
      <p:grpSpPr>
        <a:xfrm>
          <a:off x="0" y="0"/>
          <a:ext cx="0" cy="0"/>
          <a:chOff x="0" y="0"/>
          <a:chExt cx="0" cy="0"/>
        </a:xfrm>
      </p:grpSpPr>
      <p:sp>
        <p:nvSpPr>
          <p:cNvPr id="148" name="Google Shape;148;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9" name="Google Shape;149;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0" name="Google Shape;150;p5"/>
          <p:cNvSpPr>
            <a:spLocks noGrp="1"/>
          </p:cNvSpPr>
          <p:nvPr>
            <p:ph type="title"/>
          </p:nvPr>
        </p:nvSpPr>
        <p:spPr>
          <a:xfrm>
            <a:off x="636743" y="-79384"/>
            <a:ext cx="10379741" cy="5775963"/>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Relevancia y usos </a:t>
            </a:r>
            <a:r>
              <a:rPr lang="es" sz="2800" b="1">
                <a:solidFill>
                  <a:srgbClr val="222222"/>
                </a:solidFill>
              </a:rPr>
              <a:t>de un glosario</a:t>
            </a:r>
            <a:br>
              <a:rPr lang="en-US" sz="2800">
                <a:latin typeface="Calibri"/>
                <a:ea typeface="Calibri"/>
                <a:cs typeface="Calibri"/>
                <a:sym typeface="Calibri"/>
              </a:rPr>
            </a:b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51" name="Google Shape;151;p5"/>
          <p:cNvGrpSpPr/>
          <p:nvPr/>
        </p:nvGrpSpPr>
        <p:grpSpPr>
          <a:xfrm>
            <a:off x="441960" y="561256"/>
            <a:ext cx="1128382" cy="847206"/>
            <a:chOff x="7393391" y="1075612"/>
            <a:chExt cx="1128382" cy="847206"/>
          </a:xfrm>
        </p:grpSpPr>
        <p:sp>
          <p:nvSpPr>
            <p:cNvPr id="152" name="Google Shape;152;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3" name="Google Shape;153;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54" name="Google Shape;154;p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55" name="Google Shape;155;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6" name="Google Shape;156;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157" name="Google Shape;157;p5"/>
          <p:cNvSpPr txBox="1"/>
          <p:nvPr/>
        </p:nvSpPr>
        <p:spPr>
          <a:xfrm>
            <a:off x="1570350" y="2490150"/>
            <a:ext cx="8898900" cy="1877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2200">
                <a:solidFill>
                  <a:srgbClr val="161616"/>
                </a:solidFill>
                <a:highlight>
                  <a:srgbClr val="FFFFFF"/>
                </a:highlight>
                <a:latin typeface="Calibri"/>
                <a:ea typeface="Calibri"/>
                <a:cs typeface="Calibri"/>
                <a:sym typeface="Calibri"/>
              </a:rPr>
              <a:t>Un glosario empresarial es un diccionario fiable de los términos que se utilizan en toda la empresa. Los términos son claros para todos, lo que evita la desalineación de las definiciones. Uno de los principales beneficios de un glosario empresarial bien diseñado es una mayor confianza en la información empresarial.</a:t>
            </a:r>
            <a:endParaRPr sz="2200">
              <a:solidFill>
                <a:srgbClr val="161616"/>
              </a:solidFill>
              <a:highlight>
                <a:srgbClr val="FFFFFF"/>
              </a:highlight>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1"/>
        <p:cNvGrpSpPr/>
        <p:nvPr/>
      </p:nvGrpSpPr>
      <p:grpSpPr>
        <a:xfrm>
          <a:off x="0" y="0"/>
          <a:ext cx="0" cy="0"/>
          <a:chOff x="0" y="0"/>
          <a:chExt cx="0" cy="0"/>
        </a:xfrm>
      </p:grpSpPr>
      <p:sp>
        <p:nvSpPr>
          <p:cNvPr id="162" name="Google Shape;162;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3" name="Google Shape;163;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4" name="Google Shape;164;p24"/>
          <p:cNvSpPr>
            <a:spLocks noGrp="1"/>
          </p:cNvSpPr>
          <p:nvPr>
            <p:ph type="title"/>
          </p:nvPr>
        </p:nvSpPr>
        <p:spPr>
          <a:xfrm>
            <a:off x="279356" y="-33568"/>
            <a:ext cx="10521756" cy="5969126"/>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s" sz="207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Consejos sobre cómo </a:t>
            </a:r>
            <a:r>
              <a:rPr lang="es" sz="2800" b="1">
                <a:solidFill>
                  <a:srgbClr val="222222"/>
                </a:solidFill>
              </a:rPr>
              <a:t>hacer un buen glosario</a:t>
            </a: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65" name="Google Shape;165;p24"/>
          <p:cNvGrpSpPr/>
          <p:nvPr/>
        </p:nvGrpSpPr>
        <p:grpSpPr>
          <a:xfrm>
            <a:off x="441960" y="561256"/>
            <a:ext cx="1128382" cy="847206"/>
            <a:chOff x="7393391" y="1075612"/>
            <a:chExt cx="1128382" cy="847206"/>
          </a:xfrm>
        </p:grpSpPr>
        <p:sp>
          <p:nvSpPr>
            <p:cNvPr id="166" name="Google Shape;166;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7" name="Google Shape;167;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8" name="Google Shape;168;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9" name="Google Shape;169;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70" name="Google Shape;170;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171" name="Google Shape;171;p24"/>
          <p:cNvSpPr txBox="1"/>
          <p:nvPr/>
        </p:nvSpPr>
        <p:spPr>
          <a:xfrm>
            <a:off x="1570350" y="2078400"/>
            <a:ext cx="9230700" cy="2701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180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Tenga en cuenta a su audiencia. Asegúrese de que el lector comprenda la explicación de las terminologías.</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Usa un lenguaje claro.</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No use el término en la definición.</a:t>
            </a:r>
            <a:endParaRPr sz="2200">
              <a:solidFill>
                <a:srgbClr val="161616"/>
              </a:solidFill>
              <a:highlight>
                <a:srgbClr val="FFFFFF"/>
              </a:highlight>
              <a:latin typeface="Calibri"/>
              <a:ea typeface="Calibri"/>
              <a:cs typeface="Calibri"/>
              <a:sym typeface="Calibri"/>
            </a:endParaRPr>
          </a:p>
          <a:p>
            <a:pPr marL="457200" lvl="0" indent="-368300" algn="l" rtl="0">
              <a:lnSpc>
                <a:spcPct val="115000"/>
              </a:lnSpc>
              <a:spcBef>
                <a:spcPts val="0"/>
              </a:spcBef>
              <a:spcAft>
                <a:spcPts val="0"/>
              </a:spcAft>
              <a:buClr>
                <a:srgbClr val="161616"/>
              </a:buClr>
              <a:buSzPts val="2200"/>
              <a:buFont typeface="Calibri"/>
              <a:buChar char="●"/>
            </a:pPr>
            <a:r>
              <a:rPr lang="es" sz="2200">
                <a:solidFill>
                  <a:srgbClr val="161616"/>
                </a:solidFill>
                <a:highlight>
                  <a:srgbClr val="FFFFFF"/>
                </a:highlight>
                <a:latin typeface="Calibri"/>
                <a:ea typeface="Calibri"/>
                <a:cs typeface="Calibri"/>
                <a:sym typeface="Calibri"/>
              </a:rPr>
              <a:t>Incluya sinónimos, antónimos y ejemplos.</a:t>
            </a:r>
            <a:endParaRPr sz="2200">
              <a:solidFill>
                <a:srgbClr val="161616"/>
              </a:solidFill>
              <a:highlight>
                <a:srgbClr val="FFFFFF"/>
              </a:highlight>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5"/>
        <p:cNvGrpSpPr/>
        <p:nvPr/>
      </p:nvGrpSpPr>
      <p:grpSpPr>
        <a:xfrm>
          <a:off x="0" y="0"/>
          <a:ext cx="0" cy="0"/>
          <a:chOff x="0" y="0"/>
          <a:chExt cx="0" cy="0"/>
        </a:xfrm>
      </p:grpSpPr>
      <p:sp>
        <p:nvSpPr>
          <p:cNvPr id="176" name="Google Shape;176;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7" name="Google Shape;177;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8" name="Google Shape;178;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9" name="Google Shape;179;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180" name="Google Shape;180;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3200" b="1" i="0" u="none" strike="noStrike" cap="none">
                <a:solidFill>
                  <a:schemeClr val="dk1"/>
                </a:solidFill>
                <a:latin typeface="Calibri"/>
                <a:ea typeface="Calibri"/>
                <a:cs typeface="Calibri"/>
                <a:sym typeface="Calibri"/>
              </a:rPr>
              <a:t>plantilla de contenido</a:t>
            </a:r>
            <a:endParaRPr sz="3200" b="1" i="0" u="none" strike="noStrike" cap="none">
              <a:solidFill>
                <a:schemeClr val="dk1"/>
              </a:solidFill>
              <a:latin typeface="Calibri"/>
              <a:ea typeface="Calibri"/>
              <a:cs typeface="Calibri"/>
              <a:sym typeface="Calibri"/>
            </a:endParaRPr>
          </a:p>
        </p:txBody>
      </p:sp>
      <p:pic>
        <p:nvPicPr>
          <p:cNvPr id="181" name="Google Shape;181;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182" name="Google Shape;182;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183" name="Google Shape;183;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184" name="Google Shape;184;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8"/>
        <p:cNvGrpSpPr/>
        <p:nvPr/>
      </p:nvGrpSpPr>
      <p:grpSpPr>
        <a:xfrm>
          <a:off x="0" y="0"/>
          <a:ext cx="0" cy="0"/>
          <a:chOff x="0" y="0"/>
          <a:chExt cx="0" cy="0"/>
        </a:xfrm>
      </p:grpSpPr>
      <p:sp>
        <p:nvSpPr>
          <p:cNvPr id="189" name="Google Shape;189;p8"/>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0" name="Google Shape;190;p8"/>
          <p:cNvSpPr>
            <a:spLocks noGrp="1"/>
          </p:cNvSpPr>
          <p:nvPr>
            <p:ph type="title"/>
          </p:nvPr>
        </p:nvSpPr>
        <p:spPr>
          <a:xfrm>
            <a:off x="838200" y="631825"/>
            <a:ext cx="10515600" cy="1325700"/>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191" name="Google Shape;191;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192" name="Google Shape;192;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3" name="Google Shape;193;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194" name="Google Shape;194;p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95" name="Google Shape;195;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graphicFrame>
        <p:nvGraphicFramePr>
          <p:cNvPr id="196" name="Google Shape;196;p8"/>
          <p:cNvGraphicFramePr/>
          <p:nvPr/>
        </p:nvGraphicFramePr>
        <p:xfrm>
          <a:off x="952500" y="2179050"/>
          <a:ext cx="10287000" cy="3916560"/>
        </p:xfrm>
        <a:graphic>
          <a:graphicData uri="http://schemas.openxmlformats.org/drawingml/2006/table">
            <a:tbl>
              <a:tblPr>
                <a:noFill/>
                <a:tableStyleId>{AB6F411B-477F-4C18-AFD0-6880AC762892}</a:tableStyleId>
              </a:tblPr>
              <a:tblGrid>
                <a:gridCol w="1718950">
                  <a:extLst>
                    <a:ext uri="{9D8B030D-6E8A-4147-A177-3AD203B41FA5}">
                      <a16:colId xmlns:a16="http://schemas.microsoft.com/office/drawing/2014/main" val="20000"/>
                    </a:ext>
                  </a:extLst>
                </a:gridCol>
                <a:gridCol w="2630950">
                  <a:extLst>
                    <a:ext uri="{9D8B030D-6E8A-4147-A177-3AD203B41FA5}">
                      <a16:colId xmlns:a16="http://schemas.microsoft.com/office/drawing/2014/main" val="20001"/>
                    </a:ext>
                  </a:extLst>
                </a:gridCol>
                <a:gridCol w="4407725">
                  <a:extLst>
                    <a:ext uri="{9D8B030D-6E8A-4147-A177-3AD203B41FA5}">
                      <a16:colId xmlns:a16="http://schemas.microsoft.com/office/drawing/2014/main" val="20002"/>
                    </a:ext>
                  </a:extLst>
                </a:gridCol>
                <a:gridCol w="1529375">
                  <a:extLst>
                    <a:ext uri="{9D8B030D-6E8A-4147-A177-3AD203B41FA5}">
                      <a16:colId xmlns:a16="http://schemas.microsoft.com/office/drawing/2014/main" val="20003"/>
                    </a:ext>
                  </a:extLst>
                </a:gridCol>
              </a:tblGrid>
              <a:tr h="0">
                <a:tc>
                  <a:txBody>
                    <a:bodyPr/>
                    <a:lstStyle/>
                    <a:p>
                      <a:pPr marL="0" lvl="0" indent="0" algn="l" rtl="0">
                        <a:spcBef>
                          <a:spcPts val="0"/>
                        </a:spcBef>
                        <a:spcAft>
                          <a:spcPts val="0"/>
                        </a:spcAft>
                        <a:buNone/>
                      </a:pPr>
                      <a:r>
                        <a:rPr lang="es" b="1"/>
                        <a:t>Nombre</a:t>
                      </a:r>
                      <a:endParaRPr b="1"/>
                    </a:p>
                  </a:txBody>
                  <a:tcPr marL="91425" marR="91425" marT="91425" marB="91425"/>
                </a:tc>
                <a:tc>
                  <a:txBody>
                    <a:bodyPr/>
                    <a:lstStyle/>
                    <a:p>
                      <a:pPr marL="0" lvl="0" indent="0" algn="l" rtl="0">
                        <a:spcBef>
                          <a:spcPts val="0"/>
                        </a:spcBef>
                        <a:spcAft>
                          <a:spcPts val="0"/>
                        </a:spcAft>
                        <a:buNone/>
                      </a:pPr>
                      <a:r>
                        <a:rPr lang="es" b="1"/>
                        <a:t>Definición</a:t>
                      </a:r>
                      <a:endParaRPr b="1"/>
                    </a:p>
                  </a:txBody>
                  <a:tcPr marL="91425" marR="91425" marT="91425" marB="91425"/>
                </a:tc>
                <a:tc>
                  <a:txBody>
                    <a:bodyPr/>
                    <a:lstStyle/>
                    <a:p>
                      <a:pPr marL="0" lvl="0" indent="0" algn="l" rtl="0">
                        <a:spcBef>
                          <a:spcPts val="0"/>
                        </a:spcBef>
                        <a:spcAft>
                          <a:spcPts val="0"/>
                        </a:spcAft>
                        <a:buNone/>
                      </a:pPr>
                      <a:r>
                        <a:rPr lang="es" b="1"/>
                        <a:t>Ejemplo</a:t>
                      </a:r>
                      <a:endParaRPr b="1"/>
                    </a:p>
                  </a:txBody>
                  <a:tcPr marL="91425" marR="91425" marT="91425" marB="91425"/>
                </a:tc>
                <a:tc>
                  <a:txBody>
                    <a:bodyPr/>
                    <a:lstStyle/>
                    <a:p>
                      <a:pPr marL="0" lvl="0" indent="0" algn="l" rtl="0">
                        <a:spcBef>
                          <a:spcPts val="0"/>
                        </a:spcBef>
                        <a:spcAft>
                          <a:spcPts val="0"/>
                        </a:spcAft>
                        <a:buNone/>
                      </a:pPr>
                      <a:r>
                        <a:rPr lang="es" b="1"/>
                        <a:t>Otras lecturas</a:t>
                      </a:r>
                      <a:endParaRPr b="1"/>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455925">
                <a:tc>
                  <a:txBody>
                    <a:bodyPr/>
                    <a:lstStyle/>
                    <a:p>
                      <a:pPr marL="0" lvl="0" indent="0" algn="l" rtl="0">
                        <a:spcBef>
                          <a:spcPts val="0"/>
                        </a:spcBef>
                        <a:spcAft>
                          <a:spcPts val="0"/>
                        </a:spcAft>
                        <a:buClr>
                          <a:schemeClr val="dk1"/>
                        </a:buClr>
                        <a:buSzPts val="1100"/>
                        <a:buFont typeface="Arial"/>
                        <a:buNone/>
                      </a:pPr>
                      <a:r>
                        <a:rPr lang="es" sz="1300" b="1">
                          <a:solidFill>
                            <a:schemeClr val="dk1"/>
                          </a:solidFill>
                          <a:latin typeface="Calibri"/>
                          <a:ea typeface="Calibri"/>
                          <a:cs typeface="Calibri"/>
                          <a:sym typeface="Calibri"/>
                        </a:rPr>
                        <a:t>Cuentas </a:t>
                      </a:r>
                      <a:r>
                        <a:rPr lang="es" sz="1300">
                          <a:solidFill>
                            <a:schemeClr val="dk1"/>
                          </a:solidFill>
                          <a:latin typeface="Calibri"/>
                          <a:ea typeface="Calibri"/>
                          <a:cs typeface="Calibri"/>
                          <a:sym typeface="Calibri"/>
                        </a:rPr>
                        <a:t>por Pagar</a:t>
                      </a:r>
                      <a:endParaRPr sz="1300">
                        <a:latin typeface="Calibri"/>
                        <a:ea typeface="Calibri"/>
                        <a:cs typeface="Calibri"/>
                        <a:sym typeface="Calibri"/>
                      </a:endParaRPr>
                    </a:p>
                  </a:txBody>
                  <a:tcPr marL="91425" marR="91425" marT="91425" marB="91425"/>
                </a:tc>
                <a:tc>
                  <a:txBody>
                    <a:bodyPr/>
                    <a:lstStyle/>
                    <a:p>
                      <a:pPr marL="0" lvl="0" indent="0" algn="l" rtl="0">
                        <a:spcBef>
                          <a:spcPts val="0"/>
                        </a:spcBef>
                        <a:spcAft>
                          <a:spcPts val="0"/>
                        </a:spcAft>
                        <a:buNone/>
                      </a:pPr>
                      <a:r>
                        <a:rPr lang="es" sz="1300"/>
                        <a:t>Las obligaciones a corto plazo de una empresa con sus acreedores o proveedores, que aún no han sido pagadas.</a:t>
                      </a:r>
                      <a:endParaRPr sz="1300"/>
                    </a:p>
                  </a:txBody>
                  <a:tcPr marL="91425" marR="91425" marT="91425" marB="91425"/>
                </a:tc>
                <a:tc>
                  <a:txBody>
                    <a:bodyPr/>
                    <a:lstStyle/>
                    <a:p>
                      <a:pPr marL="0" lvl="0" indent="0" algn="l" rtl="0">
                        <a:spcBef>
                          <a:spcPts val="0"/>
                        </a:spcBef>
                        <a:spcAft>
                          <a:spcPts val="0"/>
                        </a:spcAft>
                        <a:buNone/>
                      </a:pPr>
                      <a:r>
                        <a:rPr lang="es" sz="1300"/>
                        <a:t>Por ejemplo, si un restaurante le debe dinero a una empresa de alimentos o bebidas, esos artículos son parte del inventario y, por lo tanto, parte de las cuentas por pagar.</a:t>
                      </a:r>
                      <a:endParaRPr sz="1300" b="1"/>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s" sz="1300"/>
                        <a:t>Ver </a:t>
                      </a:r>
                      <a:r>
                        <a:rPr lang="es" sz="1300" b="1" u="sng">
                          <a:solidFill>
                            <a:schemeClr val="hlink"/>
                          </a:solidFill>
                          <a:hlinkClick r:id="rId5"/>
                        </a:rPr>
                        <a:t>Investopedia</a:t>
                      </a:r>
                      <a:endParaRPr sz="1300"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467900">
                <a:tc>
                  <a:txBody>
                    <a:bodyPr/>
                    <a:lstStyle/>
                    <a:p>
                      <a:pPr marL="0" lvl="0" indent="0" algn="l" rtl="0">
                        <a:spcBef>
                          <a:spcPts val="0"/>
                        </a:spcBef>
                        <a:spcAft>
                          <a:spcPts val="0"/>
                        </a:spcAft>
                        <a:buClr>
                          <a:schemeClr val="dk1"/>
                        </a:buClr>
                        <a:buSzPts val="1100"/>
                        <a:buFont typeface="Arial"/>
                        <a:buNone/>
                      </a:pPr>
                      <a:r>
                        <a:rPr lang="es" sz="1300" b="1">
                          <a:solidFill>
                            <a:schemeClr val="dk1"/>
                          </a:solidFill>
                          <a:latin typeface="Calibri"/>
                          <a:ea typeface="Calibri"/>
                          <a:cs typeface="Calibri"/>
                          <a:sym typeface="Calibri"/>
                        </a:rPr>
                        <a:t>Cuenta </a:t>
                      </a:r>
                      <a:r>
                        <a:rPr lang="es" sz="1300">
                          <a:solidFill>
                            <a:schemeClr val="dk1"/>
                          </a:solidFill>
                          <a:latin typeface="Calibri"/>
                          <a:ea typeface="Calibri"/>
                          <a:cs typeface="Calibri"/>
                          <a:sym typeface="Calibri"/>
                        </a:rPr>
                        <a:t>por cobrar</a:t>
                      </a:r>
                      <a:endParaRPr sz="13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s" sz="1300" dirty="0"/>
                        <a:t>El saldo de dinero adeudado a una empresa por bienes o servicios entregados o utilizados pero aún no pagados por los clientes</a:t>
                      </a:r>
                      <a:endParaRPr sz="1300"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s" sz="1300">
                          <a:solidFill>
                            <a:schemeClr val="dk1"/>
                          </a:solidFill>
                        </a:rPr>
                        <a:t>Un ejemplo de cuentas por cobrar es un fabricante de muebles que entregó muebles a una tienda minorista. Una vez que el fabricante factura a la tienda por los muebles, el pago adeudado se registra como cuentas por cobrar.</a:t>
                      </a:r>
                      <a:endParaRPr sz="13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s" sz="1300">
                          <a:solidFill>
                            <a:schemeClr val="dk1"/>
                          </a:solidFill>
                        </a:rPr>
                        <a:t>Ver </a:t>
                      </a:r>
                      <a:r>
                        <a:rPr lang="es" sz="1300" b="1" u="sng">
                          <a:solidFill>
                            <a:schemeClr val="hlink"/>
                          </a:solidFill>
                          <a:hlinkClick r:id="rId6"/>
                        </a:rPr>
                        <a:t>Investopedia</a:t>
                      </a:r>
                      <a:endParaRPr sz="13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s" sz="1300">
                          <a:solidFill>
                            <a:schemeClr val="dk1"/>
                          </a:solidFill>
                          <a:latin typeface="Calibri"/>
                          <a:ea typeface="Calibri"/>
                          <a:cs typeface="Calibri"/>
                          <a:sym typeface="Calibri"/>
                        </a:rPr>
                        <a:t>Gastos </a:t>
                      </a:r>
                      <a:endParaRPr sz="13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s" sz="1300"/>
                        <a:t>Un tipo de gasto interno de la empresa, que proviene de las acciones de un agente que actúa en nombre de un principal.</a:t>
                      </a:r>
                      <a:endParaRPr sz="1300"/>
                    </a:p>
                  </a:txBody>
                  <a:tcPr marL="91425" marR="91425" marT="91425" marB="91425">
                    <a:lnL w="9525" cap="flat" cmpd="sng">
                      <a:solidFill>
                        <a:srgbClr val="9E9E9E"/>
                      </a:solidFill>
                      <a:prstDash val="solid"/>
                      <a:round/>
                      <a:headEnd type="none" w="sm" len="sm"/>
                      <a:tailEnd type="none" w="sm" len="sm"/>
                    </a:lnL>
                  </a:tcPr>
                </a:tc>
                <a:tc>
                  <a:txBody>
                    <a:bodyPr/>
                    <a:lstStyle/>
                    <a:p>
                      <a:pPr marL="0" lvl="0" indent="0" algn="l" rtl="0">
                        <a:spcBef>
                          <a:spcPts val="0"/>
                        </a:spcBef>
                        <a:spcAft>
                          <a:spcPts val="0"/>
                        </a:spcAft>
                        <a:buClr>
                          <a:schemeClr val="dk1"/>
                        </a:buClr>
                        <a:buSzPts val="1100"/>
                        <a:buFont typeface="Arial"/>
                        <a:buNone/>
                      </a:pPr>
                      <a:r>
                        <a:rPr lang="es" sz="1300">
                          <a:solidFill>
                            <a:schemeClr val="dk1"/>
                          </a:solidFill>
                        </a:rPr>
                        <a:t>Por ejemplo, se incurre en costos de agencia cuando el equipo de alta gerencia reserva innecesariamente el hotel más caro o solicita mejoras de hotel innecesarias. El costo de tales acciones aumenta el costo operativo de la empresa sin proporcionar ningún beneficio o valor agregado a los accionistas.</a:t>
                      </a:r>
                      <a:endParaRPr sz="13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s" sz="1300" dirty="0">
                          <a:solidFill>
                            <a:schemeClr val="dk1"/>
                          </a:solidFill>
                        </a:rPr>
                        <a:t>Ver </a:t>
                      </a:r>
                      <a:r>
                        <a:rPr lang="es" sz="1300" b="1" u="sng" dirty="0">
                          <a:solidFill>
                            <a:schemeClr val="hlink"/>
                          </a:solidFill>
                          <a:hlinkClick r:id="rId7"/>
                        </a:rPr>
                        <a:t>Investopedia</a:t>
                      </a:r>
                      <a:endParaRPr sz="1300"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97" name="Google Shape;197;p8"/>
          <p:cNvSpPr txBox="1"/>
          <p:nvPr/>
        </p:nvSpPr>
        <p:spPr>
          <a:xfrm>
            <a:off x="952500" y="639050"/>
            <a:ext cx="2676900" cy="1262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Font typeface="Calibri"/>
              <a:buChar char="●"/>
            </a:pPr>
            <a:r>
              <a:rPr lang="es" dirty="0">
                <a:latin typeface="Calibri"/>
                <a:ea typeface="Calibri"/>
                <a:cs typeface="Calibri"/>
                <a:sym typeface="Calibri"/>
              </a:rPr>
              <a:t>A-D</a:t>
            </a:r>
            <a:endParaRPr dirty="0">
              <a:latin typeface="Calibri"/>
              <a:ea typeface="Calibri"/>
              <a:cs typeface="Calibri"/>
              <a:sym typeface="Calibri"/>
            </a:endParaRPr>
          </a:p>
          <a:p>
            <a:pPr marL="457200" lvl="0" indent="-317500" algn="l" rtl="0">
              <a:spcBef>
                <a:spcPts val="0"/>
              </a:spcBef>
              <a:spcAft>
                <a:spcPts val="0"/>
              </a:spcAft>
              <a:buSzPts val="1400"/>
              <a:buFont typeface="Calibri"/>
              <a:buChar char="●"/>
            </a:pPr>
            <a:r>
              <a:rPr lang="es" dirty="0">
                <a:latin typeface="Calibri"/>
                <a:ea typeface="Calibri"/>
                <a:cs typeface="Calibri"/>
                <a:sym typeface="Calibri"/>
              </a:rPr>
              <a:t>E-K</a:t>
            </a:r>
            <a:endParaRPr dirty="0">
              <a:latin typeface="Calibri"/>
              <a:ea typeface="Calibri"/>
              <a:cs typeface="Calibri"/>
              <a:sym typeface="Calibri"/>
            </a:endParaRPr>
          </a:p>
          <a:p>
            <a:pPr marL="457200" lvl="0" indent="-317500" algn="l" rtl="0">
              <a:spcBef>
                <a:spcPts val="0"/>
              </a:spcBef>
              <a:spcAft>
                <a:spcPts val="0"/>
              </a:spcAft>
              <a:buSzPts val="1400"/>
              <a:buFont typeface="Calibri"/>
              <a:buChar char="●"/>
            </a:pPr>
            <a:r>
              <a:rPr lang="es" dirty="0">
                <a:latin typeface="Calibri"/>
                <a:ea typeface="Calibri"/>
                <a:cs typeface="Calibri"/>
                <a:sym typeface="Calibri"/>
              </a:rPr>
              <a:t>L-O</a:t>
            </a:r>
            <a:endParaRPr dirty="0">
              <a:latin typeface="Calibri"/>
              <a:ea typeface="Calibri"/>
              <a:cs typeface="Calibri"/>
              <a:sym typeface="Calibri"/>
            </a:endParaRPr>
          </a:p>
          <a:p>
            <a:pPr marL="457200" lvl="0" indent="-317500" algn="l" rtl="0">
              <a:spcBef>
                <a:spcPts val="0"/>
              </a:spcBef>
              <a:spcAft>
                <a:spcPts val="0"/>
              </a:spcAft>
              <a:buSzPts val="1400"/>
              <a:buFont typeface="Calibri"/>
              <a:buChar char="●"/>
            </a:pPr>
            <a:r>
              <a:rPr lang="es" dirty="0">
                <a:latin typeface="Calibri"/>
                <a:ea typeface="Calibri"/>
                <a:cs typeface="Calibri"/>
                <a:sym typeface="Calibri"/>
              </a:rPr>
              <a:t>P-S</a:t>
            </a:r>
            <a:endParaRPr dirty="0">
              <a:latin typeface="Calibri"/>
              <a:ea typeface="Calibri"/>
              <a:cs typeface="Calibri"/>
              <a:sym typeface="Calibri"/>
            </a:endParaRPr>
          </a:p>
          <a:p>
            <a:pPr marL="457200" lvl="0" indent="-317500" algn="l" rtl="0">
              <a:spcBef>
                <a:spcPts val="0"/>
              </a:spcBef>
              <a:spcAft>
                <a:spcPts val="0"/>
              </a:spcAft>
              <a:buSzPts val="1400"/>
              <a:buFont typeface="Calibri"/>
              <a:buChar char="●"/>
            </a:pPr>
            <a:r>
              <a:rPr lang="es" dirty="0">
                <a:latin typeface="Calibri"/>
                <a:ea typeface="Calibri"/>
                <a:cs typeface="Calibri"/>
                <a:sym typeface="Calibri"/>
              </a:rPr>
              <a:t>T-Z</a:t>
            </a:r>
            <a:endParaRPr dirty="0">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1"/>
        <p:cNvGrpSpPr/>
        <p:nvPr/>
      </p:nvGrpSpPr>
      <p:grpSpPr>
        <a:xfrm>
          <a:off x="0" y="0"/>
          <a:ext cx="0" cy="0"/>
          <a:chOff x="0" y="0"/>
          <a:chExt cx="0" cy="0"/>
        </a:xfrm>
      </p:grpSpPr>
      <p:sp>
        <p:nvSpPr>
          <p:cNvPr id="202" name="Google Shape;202;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3" name="Google Shape;203;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4" name="Google Shape;204;p6"/>
          <p:cNvSpPr>
            <a:spLocks noGrp="1"/>
          </p:cNvSpPr>
          <p:nvPr>
            <p:ph type="title"/>
          </p:nvPr>
        </p:nvSpPr>
        <p:spPr>
          <a:xfrm>
            <a:off x="169682" y="-31867"/>
            <a:ext cx="10260831" cy="6296744"/>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3928"/>
              <a:buFont typeface="Calibri"/>
              <a:buNone/>
            </a:pPr>
            <a:r>
              <a:rPr lang="es" sz="2800" b="1" dirty="0">
                <a:solidFill>
                  <a:schemeClr val="dk1"/>
                </a:solidFill>
                <a:latin typeface="Calibri"/>
                <a:ea typeface="Calibri"/>
                <a:cs typeface="Calibri"/>
                <a:sym typeface="Calibri"/>
              </a:rPr>
              <a:t>Bibliografía </a:t>
            </a:r>
            <a:r>
              <a:rPr lang="es" sz="2070" b="1" dirty="0">
                <a:solidFill>
                  <a:schemeClr val="dk1"/>
                </a:solidFill>
                <a:latin typeface="Calibri"/>
                <a:ea typeface="Calibri"/>
                <a:cs typeface="Calibri"/>
                <a:sym typeface="Calibri"/>
              </a:rPr>
              <a:t>:</a:t>
            </a:r>
            <a:br>
              <a:rPr lang="en-US" sz="2070" b="1" dirty="0">
                <a:solidFill>
                  <a:schemeClr val="dk1"/>
                </a:solidFill>
                <a:latin typeface="Calibri"/>
                <a:ea typeface="Calibri"/>
                <a:cs typeface="Calibri"/>
                <a:sym typeface="Calibri"/>
              </a:rPr>
            </a:br>
            <a:br>
              <a:rPr lang="en-US" sz="2070" b="1" dirty="0">
                <a:solidFill>
                  <a:schemeClr val="dk1"/>
                </a:solidFill>
                <a:latin typeface="Calibri"/>
                <a:ea typeface="Calibri"/>
                <a:cs typeface="Calibri"/>
                <a:sym typeface="Calibri"/>
              </a:rPr>
            </a:br>
            <a:endParaRPr sz="2160" dirty="0"/>
          </a:p>
          <a:p>
            <a:pPr marL="457200" lvl="0" indent="-331470" algn="l" rtl="0">
              <a:spcBef>
                <a:spcPts val="0"/>
              </a:spcBef>
              <a:spcAft>
                <a:spcPts val="0"/>
              </a:spcAft>
              <a:buSzPct val="83333"/>
              <a:buFont typeface="Calibri"/>
              <a:buChar char="-"/>
            </a:pPr>
            <a:r>
              <a:rPr lang="es" sz="2160" dirty="0"/>
              <a:t>Equipo CFI (2022). Costos de agencia: el costo que soportan los accionistas por hacer que los gerentes manejen el negocio Disponible en Corporate Finance Institute: </a:t>
            </a:r>
            <a:r>
              <a:rPr lang="es" sz="2160" u="sng" dirty="0">
                <a:solidFill>
                  <a:schemeClr val="hlink"/>
                </a:solidFill>
                <a:hlinkClick r:id="rId3"/>
              </a:rPr>
              <a:t>https://corporatefinanceinstitute.com/resources/equities/agency-costs/</a:t>
            </a:r>
            <a:r>
              <a:rPr lang="es" sz="2160" dirty="0"/>
              <a:t> </a:t>
            </a:r>
            <a:endParaRPr sz="2160" dirty="0"/>
          </a:p>
          <a:p>
            <a:pPr marL="457200" lvl="0" indent="-331470" algn="l" rtl="0">
              <a:spcBef>
                <a:spcPts val="0"/>
              </a:spcBef>
              <a:spcAft>
                <a:spcPts val="0"/>
              </a:spcAft>
              <a:buSzPct val="86956"/>
              <a:buFont typeface="Calibri"/>
              <a:buChar char="-"/>
            </a:pPr>
            <a:r>
              <a:rPr lang="es" sz="2070" dirty="0"/>
              <a:t>Desconocido (2021). Planificación, diseño e implementación de un glosario empresarial. Disponible en IBM: </a:t>
            </a:r>
            <a:r>
              <a:rPr lang="es" sz="2070" u="sng" dirty="0">
                <a:solidFill>
                  <a:schemeClr val="hlink"/>
                </a:solidFill>
                <a:hlinkClick r:id="rId4"/>
              </a:rPr>
              <a:t>https://www.ibm.com/docs/en/iis/9.1?topic=glossary-planning-designing-deploying-business</a:t>
            </a:r>
            <a:endParaRPr sz="2160" dirty="0"/>
          </a:p>
          <a:p>
            <a:pPr marL="457200" lvl="0" indent="-331470" algn="l" rtl="0">
              <a:spcBef>
                <a:spcPts val="0"/>
              </a:spcBef>
              <a:spcAft>
                <a:spcPts val="0"/>
              </a:spcAft>
              <a:buSzPct val="83333"/>
              <a:buFont typeface="Calibri"/>
              <a:buChar char="-"/>
            </a:pPr>
            <a:r>
              <a:rPr lang="es" sz="2160" dirty="0"/>
              <a:t>Joven, H. (2022). El último glosario de términos comerciales para emprendedores. Disponible en Startups.co: </a:t>
            </a:r>
            <a:r>
              <a:rPr lang="es" sz="2160" u="sng" dirty="0">
                <a:solidFill>
                  <a:schemeClr val="hlink"/>
                </a:solidFill>
                <a:hlinkClick r:id="rId5"/>
              </a:rPr>
              <a:t>https://startups.co.uk/setting-up/glossary-of-small-business-terms/</a:t>
            </a:r>
            <a:r>
              <a:rPr lang="es" sz="2160" dirty="0"/>
              <a:t> </a:t>
            </a:r>
            <a:br>
              <a:rPr lang="en-US" sz="2160" dirty="0">
                <a:latin typeface="Calibri"/>
                <a:ea typeface="Calibri"/>
                <a:cs typeface="Calibri"/>
                <a:sym typeface="Calibri"/>
              </a:rPr>
            </a:b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205" name="Google Shape;205;p6"/>
          <p:cNvGrpSpPr/>
          <p:nvPr/>
        </p:nvGrpSpPr>
        <p:grpSpPr>
          <a:xfrm>
            <a:off x="441960" y="561256"/>
            <a:ext cx="1128382" cy="847206"/>
            <a:chOff x="7393391" y="1075612"/>
            <a:chExt cx="1128382" cy="847206"/>
          </a:xfrm>
        </p:grpSpPr>
        <p:sp>
          <p:nvSpPr>
            <p:cNvPr id="206" name="Google Shape;206;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7" name="Google Shape;207;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08" name="Google Shape;208;p6"/>
          <p:cNvSpPr txBox="1"/>
          <p:nvPr/>
        </p:nvSpPr>
        <p:spPr>
          <a:xfrm>
            <a:off x="4945336" y="506727"/>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09" name="Google Shape;209;p6" descr="Logotipo&#10;&#10;Descripción generada automáticamente"/>
          <p:cNvPicPr preferRelativeResize="0">
            <a:picLocks noGrp="1"/>
          </p:cNvPicPr>
          <p:nvPr>
            <p:ph type="body" idx="1"/>
          </p:nvPr>
        </p:nvPicPr>
        <p:blipFill rotWithShape="1">
          <a:blip r:embed="rId6">
            <a:alphaModFix/>
          </a:blip>
          <a:srcRect/>
          <a:stretch/>
        </p:blipFill>
        <p:spPr>
          <a:xfrm>
            <a:off x="10469310" y="6024685"/>
            <a:ext cx="1362791" cy="480384"/>
          </a:xfrm>
          <a:prstGeom prst="rect">
            <a:avLst/>
          </a:prstGeom>
          <a:noFill/>
          <a:ln>
            <a:noFill/>
          </a:ln>
        </p:spPr>
      </p:pic>
      <p:sp>
        <p:nvSpPr>
          <p:cNvPr id="210" name="Google Shape;210;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713</Words>
  <Application>Microsoft Macintosh PowerPoint</Application>
  <PresentationFormat>Panorámica</PresentationFormat>
  <Paragraphs>57</Paragraphs>
  <Slides>9</Slides>
  <Notes>9</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9</vt:i4>
      </vt:variant>
    </vt:vector>
  </HeadingPairs>
  <TitlesOfParts>
    <vt:vector size="13" baseType="lpstr">
      <vt:lpstr>Arial</vt:lpstr>
      <vt:lpstr>Calibri</vt:lpstr>
      <vt:lpstr>Tema de Office</vt:lpstr>
      <vt:lpstr>Tema de Office</vt:lpstr>
      <vt:lpstr>Masterclass Lessons Learned Repository   Glosario sobre términos financieros y económicos para el emprendimiento</vt:lpstr>
      <vt:lpstr>   Resumen </vt:lpstr>
      <vt:lpstr> Introducción   </vt:lpstr>
      <vt:lpstr> Características del glosario  </vt:lpstr>
      <vt:lpstr> Relevancia y usos de un glosario   </vt:lpstr>
      <vt:lpstr> Consejos sobre cómo hacer un buen glosario    </vt:lpstr>
      <vt:lpstr>     </vt:lpstr>
      <vt:lpstr>     </vt:lpstr>
      <vt:lpstr>Bibliografía :   Equipo CFI (2022). Costos de agencia: el costo que soportan los accionistas por hacer que los gerentes manejen el negocio Disponible en Corporate Finance Institute: https://corporatefinanceinstitute.com/resources/equities/agency-costs/  Desconocido (2021). Planificación, diseño e implementación de un glosario empresarial. Disponible en IBM: https://www.ibm.com/docs/en/iis/9.1?topic=glossary-planning-designing-deploying-business Joven, H. (2022). El último glosario de términos comerciales para emprendedores. Disponible en Startups.co: https://startups.co.uk/setting-up/glossary-of-small-business-terms/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Glosario sobre términos financieros y económicos para el emprendimiento</dc:title>
  <dc:creator>Dideas Group</dc:creator>
  <cp:lastModifiedBy>David Bayona cuallado</cp:lastModifiedBy>
  <cp:revision>1</cp:revision>
  <dcterms:created xsi:type="dcterms:W3CDTF">2022-09-21T07:19:16Z</dcterms:created>
  <dcterms:modified xsi:type="dcterms:W3CDTF">2023-01-19T11:12:13Z</dcterms:modified>
</cp:coreProperties>
</file>