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 id="2147483661"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2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6" name="Google Shape;19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9" name="Google Shape;209;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8" name="Google Shape;21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7" name="Google Shape;227;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7" name="Google Shape;237;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7" name="Google Shape;24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6" name="Google Shape;15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7" name="Google Shape;16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6" name="Google Shape;17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6" name="Google Shape;18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5"/>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5"/>
          <p:cNvGrpSpPr/>
          <p:nvPr/>
        </p:nvGrpSpPr>
        <p:grpSpPr>
          <a:xfrm>
            <a:off x="6188426" y="1197261"/>
            <a:ext cx="5581001" cy="4278755"/>
            <a:chOff x="6169039" y="142050"/>
            <a:chExt cx="5581001" cy="4278755"/>
          </a:xfrm>
        </p:grpSpPr>
        <p:sp>
          <p:nvSpPr>
            <p:cNvPr id="99" name="Google Shape;99;p15"/>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5"/>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5"/>
          <p:cNvSpPr txBox="1">
            <a:spLocks noGrp="1"/>
          </p:cNvSpPr>
          <p:nvPr>
            <p:ph type="title"/>
          </p:nvPr>
        </p:nvSpPr>
        <p:spPr>
          <a:xfrm>
            <a:off x="6664627" y="2274977"/>
            <a:ext cx="4779600" cy="2821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Calibri"/>
              <a:buNone/>
            </a:pPr>
            <a:r>
              <a:rPr lang="en-US" sz="4200" b="1">
                <a:solidFill>
                  <a:schemeClr val="lt1"/>
                </a:solidFill>
              </a:rPr>
              <a:t>Gyvavimo ciklas</a:t>
            </a:r>
            <a:endParaRPr sz="4200" b="1">
              <a:solidFill>
                <a:schemeClr val="lt1"/>
              </a:solidFill>
            </a:endParaRPr>
          </a:p>
          <a:p>
            <a:pPr marL="0" lvl="0" indent="0" algn="ctr" rtl="0">
              <a:lnSpc>
                <a:spcPct val="90000"/>
              </a:lnSpc>
              <a:spcBef>
                <a:spcPts val="0"/>
              </a:spcBef>
              <a:spcAft>
                <a:spcPts val="0"/>
              </a:spcAft>
              <a:buClr>
                <a:schemeClr val="lt1"/>
              </a:buClr>
              <a:buSzPts val="4000"/>
              <a:buFont typeface="Calibri"/>
              <a:buNone/>
            </a:pPr>
            <a:r>
              <a:rPr lang="en-US" sz="4200" b="1">
                <a:solidFill>
                  <a:schemeClr val="lt1"/>
                </a:solidFill>
              </a:rPr>
              <a:t>Analizė</a:t>
            </a:r>
            <a:br>
              <a:rPr lang="en-US" sz="4000">
                <a:solidFill>
                  <a:schemeClr val="lt1"/>
                </a:solidFill>
              </a:rPr>
            </a:br>
            <a:br>
              <a:rPr lang="en-US" sz="4000">
                <a:solidFill>
                  <a:schemeClr val="lt1"/>
                </a:solidFill>
              </a:rPr>
            </a:br>
            <a:endParaRPr sz="4000" b="1">
              <a:solidFill>
                <a:srgbClr val="FF0000"/>
              </a:solidFill>
            </a:endParaRPr>
          </a:p>
        </p:txBody>
      </p:sp>
      <p:pic>
        <p:nvPicPr>
          <p:cNvPr id="102" name="Google Shape;102;p15"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5"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5"/>
          <p:cNvSpPr txBox="1"/>
          <p:nvPr/>
        </p:nvSpPr>
        <p:spPr>
          <a:xfrm>
            <a:off x="2341413" y="5932268"/>
            <a:ext cx="6525629" cy="635133"/>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n-US" sz="1200" b="0" i="0" u="none" strike="noStrike" cap="none" dirty="0" err="1">
                <a:solidFill>
                  <a:srgbClr val="222222"/>
                </a:solidFill>
                <a:latin typeface="Calibri"/>
                <a:ea typeface="Calibri"/>
                <a:cs typeface="Calibri"/>
                <a:sym typeface="Calibri"/>
              </a:rPr>
              <a:t>Šį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projekto</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rezultatą</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finansavo</a:t>
            </a:r>
            <a:r>
              <a:rPr lang="en-US" sz="1200" b="0" i="0" u="none" strike="noStrike" cap="none" dirty="0">
                <a:solidFill>
                  <a:srgbClr val="222222"/>
                </a:solidFill>
                <a:latin typeface="Calibri"/>
                <a:ea typeface="Calibri"/>
                <a:cs typeface="Calibri"/>
                <a:sym typeface="Calibri"/>
              </a:rPr>
              <a:t> Europos </a:t>
            </a:r>
            <a:r>
              <a:rPr lang="en-US" sz="1200" b="0" i="0" u="none" strike="noStrike" cap="none" dirty="0" err="1">
                <a:solidFill>
                  <a:srgbClr val="222222"/>
                </a:solidFill>
                <a:latin typeface="Calibri"/>
                <a:ea typeface="Calibri"/>
                <a:cs typeface="Calibri"/>
                <a:sym typeface="Calibri"/>
              </a:rPr>
              <a:t>Komisija</a:t>
            </a:r>
            <a:r>
              <a:rPr lang="en-US" sz="1200" b="0" i="0" u="none" strike="noStrike" cap="none" dirty="0">
                <a:solidFill>
                  <a:srgbClr val="222222"/>
                </a:solidFill>
                <a:latin typeface="Calibri"/>
                <a:ea typeface="Calibri"/>
                <a:cs typeface="Calibri"/>
                <a:sym typeface="Calibri"/>
              </a:rPr>
              <a:t>. </a:t>
            </a:r>
            <a:r>
              <a:rPr lang="lt-LT" sz="1200" b="0" i="0" u="none" strike="noStrike" cap="none" dirty="0">
                <a:solidFill>
                  <a:srgbClr val="222222"/>
                </a:solidFill>
                <a:latin typeface="Calibri"/>
                <a:ea typeface="Calibri"/>
                <a:cs typeface="Calibri"/>
                <a:sym typeface="Calibri"/>
              </a:rPr>
              <a:t>Ši mokymosi medžiaga </a:t>
            </a:r>
            <a:r>
              <a:rPr lang="en-US" sz="1200" b="0" i="0" u="none" strike="noStrike" cap="none" dirty="0" err="1">
                <a:solidFill>
                  <a:srgbClr val="222222"/>
                </a:solidFill>
                <a:latin typeface="Calibri"/>
                <a:ea typeface="Calibri"/>
                <a:cs typeface="Calibri"/>
                <a:sym typeface="Calibri"/>
              </a:rPr>
              <a:t>atspindi</a:t>
            </a:r>
            <a:r>
              <a:rPr lang="en-US" sz="1200" b="0" i="0" u="none" strike="noStrike" cap="none" dirty="0">
                <a:solidFill>
                  <a:srgbClr val="222222"/>
                </a:solidFill>
                <a:latin typeface="Calibri"/>
                <a:ea typeface="Calibri"/>
                <a:cs typeface="Calibri"/>
                <a:sym typeface="Calibri"/>
              </a:rPr>
              <a:t> tik </a:t>
            </a:r>
            <a:r>
              <a:rPr lang="en-US" sz="1200" b="0" i="0" u="none" strike="noStrike" cap="none" dirty="0" err="1">
                <a:solidFill>
                  <a:srgbClr val="222222"/>
                </a:solidFill>
                <a:latin typeface="Calibri"/>
                <a:ea typeface="Calibri"/>
                <a:cs typeface="Calibri"/>
                <a:sym typeface="Calibri"/>
              </a:rPr>
              <a:t>autoriaus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požiūrį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ir</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Komisija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negali</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būti</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laikoma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atsakinga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už</a:t>
            </a:r>
            <a:r>
              <a:rPr lang="en-US" sz="1200" b="0" i="0" u="none" strike="noStrike" cap="none" dirty="0">
                <a:solidFill>
                  <a:srgbClr val="222222"/>
                </a:solidFill>
                <a:latin typeface="Calibri"/>
                <a:ea typeface="Calibri"/>
                <a:cs typeface="Calibri"/>
                <a:sym typeface="Calibri"/>
              </a:rPr>
              <a:t> bet </a:t>
            </a:r>
            <a:r>
              <a:rPr lang="en-US" sz="1200" b="0" i="0" u="none" strike="noStrike" cap="none" dirty="0" err="1">
                <a:solidFill>
                  <a:srgbClr val="222222"/>
                </a:solidFill>
                <a:latin typeface="Calibri"/>
                <a:ea typeface="Calibri"/>
                <a:cs typeface="Calibri"/>
                <a:sym typeface="Calibri"/>
              </a:rPr>
              <a:t>kokį</a:t>
            </a:r>
            <a:r>
              <a:rPr lang="en-US" sz="1200" b="0" i="0" u="none" strike="noStrike" cap="none" dirty="0">
                <a:solidFill>
                  <a:srgbClr val="222222"/>
                </a:solidFill>
                <a:latin typeface="Calibri"/>
                <a:ea typeface="Calibri"/>
                <a:cs typeface="Calibri"/>
                <a:sym typeface="Calibri"/>
              </a:rPr>
              <a:t> j</a:t>
            </a:r>
            <a:r>
              <a:rPr lang="lt-LT" sz="1200" b="0" i="0" u="none" strike="noStrike" cap="none" dirty="0">
                <a:solidFill>
                  <a:srgbClr val="222222"/>
                </a:solidFill>
                <a:latin typeface="Calibri"/>
                <a:ea typeface="Calibri"/>
                <a:cs typeface="Calibri"/>
                <a:sym typeface="Calibri"/>
              </a:rPr>
              <a:t>oj</a:t>
            </a:r>
            <a:r>
              <a:rPr lang="en-US" sz="1200" b="0" i="0" u="none" strike="noStrike" cap="none" dirty="0">
                <a:solidFill>
                  <a:srgbClr val="222222"/>
                </a:solidFill>
                <a:latin typeface="Calibri"/>
                <a:ea typeface="Calibri"/>
                <a:cs typeface="Calibri"/>
                <a:sym typeface="Calibri"/>
              </a:rPr>
              <a:t>e </a:t>
            </a:r>
            <a:r>
              <a:rPr lang="en-US" sz="1200" b="0" i="0" u="none" strike="noStrike" cap="none" dirty="0" err="1">
                <a:solidFill>
                  <a:srgbClr val="222222"/>
                </a:solidFill>
                <a:latin typeface="Calibri"/>
                <a:ea typeface="Calibri"/>
                <a:cs typeface="Calibri"/>
                <a:sym typeface="Calibri"/>
              </a:rPr>
              <a:t>pateiktos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informacijos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panaudojimą</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Pateikto</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dokumento</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numeris</a:t>
            </a:r>
            <a:r>
              <a:rPr lang="en-US" sz="1200" b="0" i="0" u="none" strike="noStrike" cap="none" dirty="0">
                <a:solidFill>
                  <a:srgbClr val="222222"/>
                </a:solidFill>
                <a:latin typeface="Calibri"/>
                <a:ea typeface="Calibri"/>
                <a:cs typeface="Calibri"/>
                <a:sym typeface="Calibri"/>
              </a:rPr>
              <a:t>: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9" name="Google Shape;199;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0" name="Google Shape;200;p24"/>
          <p:cNvSpPr>
            <a:spLocks noGrp="1"/>
          </p:cNvSpPr>
          <p:nvPr>
            <p:ph type="title"/>
          </p:nvPr>
        </p:nvSpPr>
        <p:spPr>
          <a:xfrm>
            <a:off x="338681" y="7"/>
            <a:ext cx="10521900" cy="5969100"/>
          </a:xfrm>
          <a:prstGeom prst="ellipse">
            <a:avLst/>
          </a:prstGeom>
          <a:noFill/>
          <a:ln>
            <a:noFill/>
          </a:ln>
        </p:spPr>
        <p:txBody>
          <a:bodyPr spcFirstLastPara="1" wrap="square" lIns="91425" tIns="45700" rIns="91425" bIns="45700" anchor="t" anchorCtr="0">
            <a:normAutofit/>
          </a:bodyPr>
          <a:lstStyle/>
          <a:p>
            <a:pPr marL="0" lvl="0" indent="0" algn="l" rtl="0">
              <a:lnSpc>
                <a:spcPct val="115000"/>
              </a:lnSpc>
              <a:spcBef>
                <a:spcPts val="0"/>
              </a:spcBef>
              <a:spcAft>
                <a:spcPts val="0"/>
              </a:spcAft>
              <a:buClr>
                <a:schemeClr val="dk1"/>
              </a:buClr>
              <a:buSzPts val="846"/>
              <a:buFont typeface="Arial"/>
              <a:buNone/>
            </a:pPr>
            <a:br>
              <a:rPr lang="en-US" sz="2000"/>
            </a:br>
            <a:endParaRPr sz="2340" b="1"/>
          </a:p>
          <a:p>
            <a:pPr marL="0" lvl="0" indent="0" algn="l" rtl="0">
              <a:lnSpc>
                <a:spcPct val="100000"/>
              </a:lnSpc>
              <a:spcBef>
                <a:spcPts val="0"/>
              </a:spcBef>
              <a:spcAft>
                <a:spcPts val="0"/>
              </a:spcAft>
              <a:buClr>
                <a:schemeClr val="dk1"/>
              </a:buClr>
              <a:buSzPts val="1523"/>
              <a:buFont typeface="Arial"/>
              <a:buNone/>
            </a:pPr>
            <a:r>
              <a:rPr lang="en-US" sz="3600" b="1">
                <a:solidFill>
                  <a:srgbClr val="2F5496"/>
                </a:solidFill>
              </a:rPr>
              <a:t>Gyvavimo ciklo vertinimo terminologija</a:t>
            </a:r>
            <a:endParaRPr sz="3600" b="1">
              <a:solidFill>
                <a:srgbClr val="2F5496"/>
              </a:solidFill>
            </a:endParaRPr>
          </a:p>
          <a:p>
            <a:pPr marL="0" lvl="0" indent="0" algn="l" rtl="0">
              <a:lnSpc>
                <a:spcPct val="100000"/>
              </a:lnSpc>
              <a:spcBef>
                <a:spcPts val="0"/>
              </a:spcBef>
              <a:spcAft>
                <a:spcPts val="0"/>
              </a:spcAft>
              <a:buClr>
                <a:schemeClr val="dk1"/>
              </a:buClr>
              <a:buSzPts val="1100"/>
              <a:buFont typeface="Arial"/>
              <a:buNone/>
            </a:pPr>
            <a:br>
              <a:rPr lang="en-US" sz="2000" b="1"/>
            </a:br>
            <a:r>
              <a:rPr lang="en-US" sz="2000" b="1"/>
              <a:t>Sistemos riba</a:t>
            </a:r>
            <a:endParaRPr sz="2000" b="1"/>
          </a:p>
          <a:p>
            <a:pPr marL="0" lvl="0" indent="0" algn="l" rtl="0">
              <a:lnSpc>
                <a:spcPct val="100000"/>
              </a:lnSpc>
              <a:spcBef>
                <a:spcPts val="0"/>
              </a:spcBef>
              <a:spcAft>
                <a:spcPts val="0"/>
              </a:spcAft>
              <a:buClr>
                <a:schemeClr val="dk1"/>
              </a:buClr>
              <a:buSzPts val="1100"/>
              <a:buFont typeface="Arial"/>
              <a:buNone/>
            </a:pPr>
            <a:r>
              <a:rPr lang="en-US" sz="2000"/>
              <a:t>Tai yra produkto gyvavimo ciklo etapų veiklos, į kurią atsižvelgiama ir į kurią neatsižvelgiama, aprašymas.</a:t>
            </a:r>
            <a:endParaRPr sz="2000"/>
          </a:p>
          <a:p>
            <a:pPr marL="0" lvl="0" indent="0" algn="l" rtl="0">
              <a:lnSpc>
                <a:spcPct val="100000"/>
              </a:lnSpc>
              <a:spcBef>
                <a:spcPts val="0"/>
              </a:spcBef>
              <a:spcAft>
                <a:spcPts val="0"/>
              </a:spcAft>
              <a:buClr>
                <a:schemeClr val="dk1"/>
              </a:buClr>
              <a:buSzPts val="1100"/>
              <a:buFont typeface="Arial"/>
              <a:buNone/>
            </a:pPr>
            <a:br>
              <a:rPr lang="en-US" sz="2000" b="1"/>
            </a:br>
            <a:r>
              <a:rPr lang="en-US" sz="2000" b="1"/>
              <a:t>Produkto sistema</a:t>
            </a:r>
            <a:endParaRPr sz="2000" b="1"/>
          </a:p>
          <a:p>
            <a:pPr marL="0" lvl="0" indent="0" algn="l" rtl="0">
              <a:lnSpc>
                <a:spcPct val="100000"/>
              </a:lnSpc>
              <a:spcBef>
                <a:spcPts val="0"/>
              </a:spcBef>
              <a:spcAft>
                <a:spcPts val="0"/>
              </a:spcAft>
              <a:buClr>
                <a:schemeClr val="dk1"/>
              </a:buClr>
              <a:buSzPts val="1100"/>
              <a:buFont typeface="Arial"/>
              <a:buNone/>
            </a:pPr>
            <a:r>
              <a:rPr lang="en-US" sz="2000"/>
              <a:t>Visos sistemos ribose esančios veiklos, susijusios su funkciniu vienetu, visuma.</a:t>
            </a:r>
            <a:endParaRPr sz="2000"/>
          </a:p>
          <a:p>
            <a:pPr marL="0" lvl="0" indent="0" algn="l" rtl="0">
              <a:lnSpc>
                <a:spcPct val="115000"/>
              </a:lnSpc>
              <a:spcBef>
                <a:spcPts val="0"/>
              </a:spcBef>
              <a:spcAft>
                <a:spcPts val="0"/>
              </a:spcAft>
              <a:buClr>
                <a:schemeClr val="dk1"/>
              </a:buClr>
              <a:buSzPts val="990"/>
              <a:buFont typeface="Arial"/>
              <a:buNone/>
            </a:pPr>
            <a:endParaRPr sz="2340" b="1"/>
          </a:p>
          <a:p>
            <a:pPr marL="0" lvl="0" indent="0" algn="l" rtl="0">
              <a:lnSpc>
                <a:spcPct val="90000"/>
              </a:lnSpc>
              <a:spcBef>
                <a:spcPts val="0"/>
              </a:spcBef>
              <a:spcAft>
                <a:spcPts val="0"/>
              </a:spcAft>
              <a:buClr>
                <a:schemeClr val="dk1"/>
              </a:buClr>
              <a:buSzPts val="1863"/>
              <a:buFont typeface="Calibri"/>
              <a:buNone/>
            </a:pPr>
            <a:endParaRPr sz="1862" b="1"/>
          </a:p>
        </p:txBody>
      </p:sp>
      <p:grpSp>
        <p:nvGrpSpPr>
          <p:cNvPr id="201" name="Google Shape;201;p24"/>
          <p:cNvGrpSpPr/>
          <p:nvPr/>
        </p:nvGrpSpPr>
        <p:grpSpPr>
          <a:xfrm>
            <a:off x="441960" y="561256"/>
            <a:ext cx="1128382" cy="847206"/>
            <a:chOff x="7393391" y="1075612"/>
            <a:chExt cx="1128382" cy="847206"/>
          </a:xfrm>
        </p:grpSpPr>
        <p:sp>
          <p:nvSpPr>
            <p:cNvPr id="202" name="Google Shape;202;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3" name="Google Shape;203;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04" name="Google Shape;204;p24"/>
          <p:cNvSpPr txBox="1"/>
          <p:nvPr/>
        </p:nvSpPr>
        <p:spPr>
          <a:xfrm>
            <a:off x="5140119" y="53184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05" name="Google Shape;205;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06" name="Google Shape;206;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5"/>
          <p:cNvSpPr txBox="1">
            <a:spLocks noGrp="1"/>
          </p:cNvSpPr>
          <p:nvPr>
            <p:ph type="body" idx="1"/>
          </p:nvPr>
        </p:nvSpPr>
        <p:spPr>
          <a:xfrm>
            <a:off x="1336550" y="1183000"/>
            <a:ext cx="9909627" cy="460515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r>
              <a:rPr lang="en-US" sz="2000" b="1"/>
              <a:t>Funkcinis vienetas</a:t>
            </a:r>
            <a:endParaRPr sz="2000" b="1"/>
          </a:p>
          <a:p>
            <a:pPr marL="0" lvl="0" indent="0" algn="l" rtl="0">
              <a:lnSpc>
                <a:spcPct val="100000"/>
              </a:lnSpc>
              <a:spcBef>
                <a:spcPts val="0"/>
              </a:spcBef>
              <a:spcAft>
                <a:spcPts val="0"/>
              </a:spcAft>
              <a:buClr>
                <a:schemeClr val="dk1"/>
              </a:buClr>
              <a:buSzPts val="1100"/>
              <a:buFont typeface="Arial"/>
              <a:buNone/>
            </a:pPr>
            <a:r>
              <a:rPr lang="en-US" sz="1800"/>
              <a:t>Referencinis vienetas, skirtas produkto sistemai mastelizuoti pagal pateiktą (-as) funkciją (-as). Pavyzdžiui, 100 porų nusausintų rankų (pvz., popierinių rankšluosčių ir elektrinių rankų džiovintuvų), 1 litras išvirtos kavos (pvz., kavos aparatų), 1 000 išspausdintų puslapių (pvz., biuro spausdintuvų) arba 1 tonkilometris (pvz., krovinių vežimo).</a:t>
            </a:r>
            <a:endParaRPr/>
          </a:p>
          <a:p>
            <a:pPr marL="0" lvl="0" indent="0" algn="l" rtl="0">
              <a:lnSpc>
                <a:spcPct val="100000"/>
              </a:lnSpc>
              <a:spcBef>
                <a:spcPts val="0"/>
              </a:spcBef>
              <a:spcAft>
                <a:spcPts val="0"/>
              </a:spcAft>
              <a:buClr>
                <a:schemeClr val="dk1"/>
              </a:buClr>
              <a:buSzPts val="1100"/>
              <a:buFont typeface="Arial"/>
              <a:buNone/>
            </a:pPr>
            <a:endParaRPr sz="1800"/>
          </a:p>
          <a:p>
            <a:pPr marL="0" lvl="0" indent="0" algn="l" rtl="0">
              <a:lnSpc>
                <a:spcPct val="100000"/>
              </a:lnSpc>
              <a:spcBef>
                <a:spcPts val="0"/>
              </a:spcBef>
              <a:spcAft>
                <a:spcPts val="0"/>
              </a:spcAft>
              <a:buClr>
                <a:schemeClr val="dk1"/>
              </a:buClr>
              <a:buSzPts val="1100"/>
              <a:buFont typeface="Arial"/>
              <a:buNone/>
            </a:pPr>
            <a:r>
              <a:rPr lang="en-US" sz="1800" b="1"/>
              <a:t>Referencinis srautas</a:t>
            </a:r>
            <a:endParaRPr sz="1800" b="1"/>
          </a:p>
          <a:p>
            <a:pPr marL="0" lvl="0" indent="0" algn="l" rtl="0">
              <a:lnSpc>
                <a:spcPct val="100000"/>
              </a:lnSpc>
              <a:spcBef>
                <a:spcPts val="0"/>
              </a:spcBef>
              <a:spcAft>
                <a:spcPts val="0"/>
              </a:spcAft>
              <a:buClr>
                <a:schemeClr val="dk1"/>
              </a:buClr>
              <a:buSzPts val="1100"/>
              <a:buFont typeface="Arial"/>
              <a:buNone/>
            </a:pPr>
            <a:r>
              <a:rPr lang="en-US" sz="1800"/>
              <a:t>Produktų skaičius turi būti nurodytas funkciniame vienete, išreikštame mase, energija, plotu, tūriu ar kitu fiziniu vienetu. Atliekant LCA, kai vertinami tarpiniai produktai arba žaliavos be konkretaus galutinio naudojimo, etaloninis srautas gali būti funkcinis vienetas (pvz., 1 tona metalo A arba cheminės medžiagos B).</a:t>
            </a:r>
            <a:endParaRPr/>
          </a:p>
          <a:p>
            <a:pPr marL="0" lvl="0" indent="0" algn="l" rtl="0">
              <a:lnSpc>
                <a:spcPct val="100000"/>
              </a:lnSpc>
              <a:spcBef>
                <a:spcPts val="0"/>
              </a:spcBef>
              <a:spcAft>
                <a:spcPts val="0"/>
              </a:spcAft>
              <a:buClr>
                <a:schemeClr val="dk1"/>
              </a:buClr>
              <a:buSzPts val="1100"/>
              <a:buFont typeface="Arial"/>
              <a:buNone/>
            </a:pPr>
            <a:endParaRPr sz="1800"/>
          </a:p>
          <a:p>
            <a:pPr marL="0" lvl="0" indent="0" algn="l" rtl="0">
              <a:lnSpc>
                <a:spcPct val="100000"/>
              </a:lnSpc>
              <a:spcBef>
                <a:spcPts val="0"/>
              </a:spcBef>
              <a:spcAft>
                <a:spcPts val="0"/>
              </a:spcAft>
              <a:buClr>
                <a:schemeClr val="dk1"/>
              </a:buClr>
              <a:buSzPts val="1100"/>
              <a:buFont typeface="Arial"/>
              <a:buNone/>
            </a:pPr>
            <a:r>
              <a:rPr lang="en-US" sz="1800" b="1"/>
              <a:t>Gyvavimo ciklo inventorizacijos analizė (GCI)</a:t>
            </a:r>
            <a:endParaRPr sz="1800" b="1"/>
          </a:p>
          <a:p>
            <a:pPr marL="0" lvl="0" indent="0" algn="l" rtl="0">
              <a:lnSpc>
                <a:spcPct val="100000"/>
              </a:lnSpc>
              <a:spcBef>
                <a:spcPts val="0"/>
              </a:spcBef>
              <a:spcAft>
                <a:spcPts val="0"/>
              </a:spcAft>
              <a:buClr>
                <a:schemeClr val="dk1"/>
              </a:buClr>
              <a:buSzPts val="1100"/>
              <a:buFont typeface="Arial"/>
              <a:buNone/>
            </a:pPr>
            <a:r>
              <a:rPr lang="en-US" sz="1800"/>
              <a:t>Reikia rinkti ir analizuoti visus duomenis, kad būtų galima kiekybiškai įvertinti į gamybos sistemą įeinančius (išteklių ir energijos srautai) ir išeinančius (išmetami ir kitaip išleidžiami į aplinką teršalai) ir išeinančius iš jos.</a:t>
            </a:r>
            <a:endParaRPr sz="1800"/>
          </a:p>
          <a:p>
            <a:pPr marL="0" lvl="0" indent="0" algn="l" rtl="0">
              <a:lnSpc>
                <a:spcPct val="100000"/>
              </a:lnSpc>
              <a:spcBef>
                <a:spcPts val="0"/>
              </a:spcBef>
              <a:spcAft>
                <a:spcPts val="0"/>
              </a:spcAft>
              <a:buSzPts val="688"/>
              <a:buNone/>
            </a:pPr>
            <a:endParaRPr sz="1800"/>
          </a:p>
          <a:p>
            <a:pPr marL="0" lvl="0" indent="0" algn="l" rtl="0">
              <a:lnSpc>
                <a:spcPct val="95000"/>
              </a:lnSpc>
              <a:spcBef>
                <a:spcPts val="0"/>
              </a:spcBef>
              <a:spcAft>
                <a:spcPts val="0"/>
              </a:spcAft>
              <a:buClr>
                <a:schemeClr val="dk1"/>
              </a:buClr>
              <a:buSzPts val="688"/>
              <a:buFont typeface="Arial"/>
              <a:buNone/>
            </a:pPr>
            <a:endParaRPr sz="1800"/>
          </a:p>
        </p:txBody>
      </p:sp>
      <p:sp>
        <p:nvSpPr>
          <p:cNvPr id="212" name="Google Shape;212;p2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213" name="Google Shape;213;p25"/>
          <p:cNvGrpSpPr/>
          <p:nvPr/>
        </p:nvGrpSpPr>
        <p:grpSpPr>
          <a:xfrm>
            <a:off x="441960" y="561256"/>
            <a:ext cx="1128381" cy="847206"/>
            <a:chOff x="7393391" y="1075612"/>
            <a:chExt cx="1128381" cy="847206"/>
          </a:xfrm>
        </p:grpSpPr>
        <p:sp>
          <p:nvSpPr>
            <p:cNvPr id="214" name="Google Shape;214;p2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15" name="Google Shape;215;p2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6"/>
          <p:cNvSpPr txBox="1">
            <a:spLocks noGrp="1"/>
          </p:cNvSpPr>
          <p:nvPr>
            <p:ph type="body" idx="1"/>
          </p:nvPr>
        </p:nvSpPr>
        <p:spPr>
          <a:xfrm>
            <a:off x="1570350" y="11110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sz="1800" b="1" dirty="0" err="1"/>
              <a:t>Gyvavimo</a:t>
            </a:r>
            <a:r>
              <a:rPr lang="en-US" sz="1800" b="1" dirty="0"/>
              <a:t> </a:t>
            </a:r>
            <a:r>
              <a:rPr lang="en-US" sz="1800" b="1" dirty="0" err="1"/>
              <a:t>ciklo</a:t>
            </a:r>
            <a:r>
              <a:rPr lang="en-US" sz="1800" b="1" dirty="0"/>
              <a:t> </a:t>
            </a:r>
            <a:r>
              <a:rPr lang="en-US" sz="1800" b="1" dirty="0" err="1"/>
              <a:t>poveikio</a:t>
            </a:r>
            <a:r>
              <a:rPr lang="en-US" sz="1800" b="1" dirty="0"/>
              <a:t> </a:t>
            </a:r>
            <a:r>
              <a:rPr lang="en-US" sz="1800" b="1" dirty="0" err="1"/>
              <a:t>vertinimas</a:t>
            </a:r>
            <a:r>
              <a:rPr lang="en-US" sz="1800" b="1" dirty="0"/>
              <a:t> (LCIA)</a:t>
            </a:r>
            <a:endParaRPr sz="1800" b="1" dirty="0"/>
          </a:p>
          <a:p>
            <a:pPr marL="0" lvl="0" indent="0" algn="l" rtl="0">
              <a:lnSpc>
                <a:spcPct val="100000"/>
              </a:lnSpc>
              <a:spcBef>
                <a:spcPts val="0"/>
              </a:spcBef>
              <a:spcAft>
                <a:spcPts val="0"/>
              </a:spcAft>
              <a:buClr>
                <a:schemeClr val="dk1"/>
              </a:buClr>
              <a:buSzPts val="1100"/>
              <a:buFont typeface="Arial"/>
              <a:buNone/>
            </a:pPr>
            <a:r>
              <a:rPr lang="en-US" sz="1800" dirty="0" err="1"/>
              <a:t>Galimas</a:t>
            </a:r>
            <a:r>
              <a:rPr lang="en-US" sz="1800" dirty="0"/>
              <a:t> </a:t>
            </a:r>
            <a:r>
              <a:rPr lang="en-US" sz="1800" dirty="0" err="1"/>
              <a:t>poveikis</a:t>
            </a:r>
            <a:r>
              <a:rPr lang="en-US" sz="1800" dirty="0"/>
              <a:t> </a:t>
            </a:r>
            <a:r>
              <a:rPr lang="en-US" sz="1800" dirty="0" err="1"/>
              <a:t>aplinkai</a:t>
            </a:r>
            <a:r>
              <a:rPr lang="en-US" sz="1800" dirty="0"/>
              <a:t> </a:t>
            </a:r>
            <a:r>
              <a:rPr lang="en-US" sz="1800" dirty="0" err="1"/>
              <a:t>vertinamas</a:t>
            </a:r>
            <a:r>
              <a:rPr lang="en-US" sz="1800" dirty="0"/>
              <a:t> </a:t>
            </a:r>
            <a:r>
              <a:rPr lang="en-US" sz="1800" dirty="0" err="1"/>
              <a:t>remiantis</a:t>
            </a:r>
            <a:r>
              <a:rPr lang="en-US" sz="1800" dirty="0"/>
              <a:t> TŠP </a:t>
            </a:r>
            <a:r>
              <a:rPr lang="en-US" sz="1800" dirty="0" err="1"/>
              <a:t>analize</a:t>
            </a:r>
            <a:r>
              <a:rPr lang="en-US" sz="1800" dirty="0"/>
              <a:t>.</a:t>
            </a:r>
            <a:endParaRPr dirty="0"/>
          </a:p>
          <a:p>
            <a:pPr marL="0" lvl="0" indent="0" algn="l" rtl="0">
              <a:lnSpc>
                <a:spcPct val="100000"/>
              </a:lnSpc>
              <a:spcBef>
                <a:spcPts val="0"/>
              </a:spcBef>
              <a:spcAft>
                <a:spcPts val="0"/>
              </a:spcAft>
              <a:buClr>
                <a:schemeClr val="dk1"/>
              </a:buClr>
              <a:buSzPts val="1100"/>
              <a:buFont typeface="Arial"/>
              <a:buNone/>
            </a:pPr>
            <a:endParaRPr sz="1800" dirty="0"/>
          </a:p>
          <a:p>
            <a:pPr marL="0" lvl="0" indent="0" algn="l" rtl="0">
              <a:lnSpc>
                <a:spcPct val="100000"/>
              </a:lnSpc>
              <a:spcBef>
                <a:spcPts val="0"/>
              </a:spcBef>
              <a:spcAft>
                <a:spcPts val="0"/>
              </a:spcAft>
              <a:buClr>
                <a:schemeClr val="dk1"/>
              </a:buClr>
              <a:buSzPts val="1100"/>
              <a:buFont typeface="Arial"/>
              <a:buNone/>
            </a:pPr>
            <a:r>
              <a:rPr lang="en-US" sz="1800" b="1" dirty="0" err="1"/>
              <a:t>Vertimas</a:t>
            </a:r>
            <a:endParaRPr sz="1800" b="1" dirty="0"/>
          </a:p>
          <a:p>
            <a:pPr marL="0" lvl="0" indent="0" algn="l" rtl="0">
              <a:lnSpc>
                <a:spcPct val="100000"/>
              </a:lnSpc>
              <a:spcBef>
                <a:spcPts val="0"/>
              </a:spcBef>
              <a:spcAft>
                <a:spcPts val="0"/>
              </a:spcAft>
              <a:buClr>
                <a:schemeClr val="dk1"/>
              </a:buClr>
              <a:buSzPts val="1100"/>
              <a:buFont typeface="Arial"/>
              <a:buNone/>
            </a:pPr>
            <a:r>
              <a:rPr lang="lt-LT" sz="1800" dirty="0"/>
              <a:t>A</a:t>
            </a:r>
            <a:r>
              <a:rPr lang="en-US" sz="1800" dirty="0" err="1"/>
              <a:t>ptarti</a:t>
            </a:r>
            <a:r>
              <a:rPr lang="en-US" sz="1800" dirty="0"/>
              <a:t> </a:t>
            </a:r>
            <a:r>
              <a:rPr lang="en-US" sz="1800" dirty="0" err="1"/>
              <a:t>ir</a:t>
            </a:r>
            <a:r>
              <a:rPr lang="en-US" sz="1800" dirty="0"/>
              <a:t> </a:t>
            </a:r>
            <a:r>
              <a:rPr lang="en-US" sz="1800" dirty="0" err="1"/>
              <a:t>įvertinti</a:t>
            </a:r>
            <a:r>
              <a:rPr lang="en-US" sz="1800" dirty="0"/>
              <a:t> LCI </a:t>
            </a:r>
            <a:r>
              <a:rPr lang="en-US" sz="1800" dirty="0" err="1"/>
              <a:t>ir</a:t>
            </a:r>
            <a:r>
              <a:rPr lang="en-US" sz="1800" dirty="0"/>
              <a:t> LCIA </a:t>
            </a:r>
            <a:r>
              <a:rPr lang="en-US" sz="1800" dirty="0" err="1"/>
              <a:t>rezultatų</a:t>
            </a:r>
            <a:r>
              <a:rPr lang="en-US" sz="1800" dirty="0"/>
              <a:t> </a:t>
            </a:r>
            <a:r>
              <a:rPr lang="en-US" sz="1800" dirty="0" err="1"/>
              <a:t>išvadas</a:t>
            </a:r>
            <a:r>
              <a:rPr lang="en-US" sz="1800" dirty="0"/>
              <a:t>. Tai </a:t>
            </a:r>
            <a:r>
              <a:rPr lang="en-US" sz="1800" dirty="0" err="1"/>
              <a:t>apima</a:t>
            </a:r>
            <a:r>
              <a:rPr lang="en-US" sz="1800" dirty="0"/>
              <a:t> </a:t>
            </a:r>
            <a:r>
              <a:rPr lang="en-US" sz="1800" dirty="0" err="1"/>
              <a:t>scenarijų</a:t>
            </a:r>
            <a:r>
              <a:rPr lang="en-US" sz="1800" dirty="0"/>
              <a:t> </a:t>
            </a:r>
            <a:r>
              <a:rPr lang="en-US" sz="1800" dirty="0" err="1"/>
              <a:t>palyginimą</a:t>
            </a:r>
            <a:r>
              <a:rPr lang="en-US" sz="1800" dirty="0"/>
              <a:t> </a:t>
            </a:r>
            <a:r>
              <a:rPr lang="en-US" sz="1800" dirty="0" err="1"/>
              <a:t>ir</a:t>
            </a:r>
            <a:r>
              <a:rPr lang="en-US" sz="1800" dirty="0"/>
              <a:t> </a:t>
            </a:r>
            <a:r>
              <a:rPr lang="en-US" sz="1800" dirty="0" err="1"/>
              <a:t>esamų</a:t>
            </a:r>
            <a:r>
              <a:rPr lang="en-US" sz="1800" dirty="0"/>
              <a:t> </a:t>
            </a:r>
            <a:r>
              <a:rPr lang="en-US" sz="1800" dirty="0" err="1"/>
              <a:t>tobulinimo</a:t>
            </a:r>
            <a:r>
              <a:rPr lang="en-US" sz="1800" dirty="0"/>
              <a:t> </a:t>
            </a:r>
            <a:r>
              <a:rPr lang="en-US" sz="1800" dirty="0" err="1"/>
              <a:t>galimybių</a:t>
            </a:r>
            <a:r>
              <a:rPr lang="en-US" sz="1800" dirty="0"/>
              <a:t> </a:t>
            </a:r>
            <a:r>
              <a:rPr lang="en-US" sz="1800" dirty="0" err="1"/>
              <a:t>nustatymą</a:t>
            </a:r>
            <a:r>
              <a:rPr lang="en-US" sz="1800" dirty="0"/>
              <a:t>. </a:t>
            </a:r>
            <a:endParaRPr dirty="0"/>
          </a:p>
          <a:p>
            <a:pPr marL="0" lvl="0" indent="0" algn="l" rtl="0">
              <a:lnSpc>
                <a:spcPct val="100000"/>
              </a:lnSpc>
              <a:spcBef>
                <a:spcPts val="0"/>
              </a:spcBef>
              <a:spcAft>
                <a:spcPts val="0"/>
              </a:spcAft>
              <a:buClr>
                <a:schemeClr val="dk1"/>
              </a:buClr>
              <a:buSzPts val="1100"/>
              <a:buFont typeface="Arial"/>
              <a:buNone/>
            </a:pPr>
            <a:endParaRPr sz="1800" dirty="0"/>
          </a:p>
          <a:p>
            <a:pPr marL="0" lvl="0" indent="0" algn="l" rtl="0">
              <a:lnSpc>
                <a:spcPct val="100000"/>
              </a:lnSpc>
              <a:spcBef>
                <a:spcPts val="0"/>
              </a:spcBef>
              <a:spcAft>
                <a:spcPts val="0"/>
              </a:spcAft>
              <a:buClr>
                <a:schemeClr val="dk1"/>
              </a:buClr>
              <a:buSzPts val="1100"/>
              <a:buFont typeface="Arial"/>
              <a:buNone/>
            </a:pPr>
            <a:r>
              <a:rPr lang="en-US" sz="1800" b="1" dirty="0" err="1"/>
              <a:t>Pranešimų</a:t>
            </a:r>
            <a:r>
              <a:rPr lang="en-US" sz="1800" b="1" dirty="0"/>
              <a:t> </a:t>
            </a:r>
            <a:r>
              <a:rPr lang="en-US" sz="1800" b="1" dirty="0" err="1"/>
              <a:t>teikimas</a:t>
            </a:r>
            <a:endParaRPr sz="1800" b="1" dirty="0"/>
          </a:p>
          <a:p>
            <a:pPr marL="0" lvl="0" indent="0" algn="l" rtl="0">
              <a:lnSpc>
                <a:spcPct val="100000"/>
              </a:lnSpc>
              <a:spcBef>
                <a:spcPts val="0"/>
              </a:spcBef>
              <a:spcAft>
                <a:spcPts val="0"/>
              </a:spcAft>
              <a:buClr>
                <a:schemeClr val="dk1"/>
              </a:buClr>
              <a:buSzPts val="1100"/>
              <a:buFont typeface="Arial"/>
              <a:buNone/>
            </a:pPr>
            <a:r>
              <a:rPr lang="en-US" sz="1800" dirty="0" err="1"/>
              <a:t>Išsamus</a:t>
            </a:r>
            <a:r>
              <a:rPr lang="en-US" sz="1800" dirty="0"/>
              <a:t> </a:t>
            </a:r>
            <a:r>
              <a:rPr lang="en-US" sz="1800" dirty="0" err="1"/>
              <a:t>ir</a:t>
            </a:r>
            <a:r>
              <a:rPr lang="en-US" sz="1800" dirty="0"/>
              <a:t> </a:t>
            </a:r>
            <a:r>
              <a:rPr lang="en-US" sz="1800" dirty="0" err="1"/>
              <a:t>skaidrus</a:t>
            </a:r>
            <a:r>
              <a:rPr lang="en-US" sz="1800" dirty="0"/>
              <a:t> LCA </a:t>
            </a:r>
            <a:r>
              <a:rPr lang="en-US" sz="1800" dirty="0" err="1"/>
              <a:t>tyrimo</a:t>
            </a:r>
            <a:r>
              <a:rPr lang="en-US" sz="1800" dirty="0"/>
              <a:t> </a:t>
            </a:r>
            <a:r>
              <a:rPr lang="en-US" sz="1800" dirty="0" err="1"/>
              <a:t>dokumentavimas</a:t>
            </a:r>
            <a:r>
              <a:rPr lang="en-US" sz="1800" dirty="0"/>
              <a:t> </a:t>
            </a:r>
            <a:r>
              <a:rPr lang="en-US" sz="1800" dirty="0" err="1"/>
              <a:t>pagal</a:t>
            </a:r>
            <a:r>
              <a:rPr lang="en-US" sz="1800" dirty="0"/>
              <a:t> ISO 14044 </a:t>
            </a:r>
            <a:r>
              <a:rPr lang="en-US" sz="1800" dirty="0" err="1"/>
              <a:t>reikalavimus</a:t>
            </a:r>
            <a:r>
              <a:rPr lang="en-US" sz="1800" dirty="0"/>
              <a:t>.</a:t>
            </a:r>
            <a:endParaRPr dirty="0"/>
          </a:p>
          <a:p>
            <a:pPr marL="0" lvl="0" indent="0" algn="l" rtl="0">
              <a:lnSpc>
                <a:spcPct val="100000"/>
              </a:lnSpc>
              <a:spcBef>
                <a:spcPts val="0"/>
              </a:spcBef>
              <a:spcAft>
                <a:spcPts val="0"/>
              </a:spcAft>
              <a:buClr>
                <a:schemeClr val="dk1"/>
              </a:buClr>
              <a:buSzPts val="1100"/>
              <a:buFont typeface="Arial"/>
              <a:buNone/>
            </a:pPr>
            <a:endParaRPr sz="1800" dirty="0"/>
          </a:p>
          <a:p>
            <a:pPr marL="0" lvl="0" indent="0" algn="l" rtl="0">
              <a:lnSpc>
                <a:spcPct val="115000"/>
              </a:lnSpc>
              <a:spcBef>
                <a:spcPts val="0"/>
              </a:spcBef>
              <a:spcAft>
                <a:spcPts val="0"/>
              </a:spcAft>
              <a:buClr>
                <a:schemeClr val="dk1"/>
              </a:buClr>
              <a:buSzPts val="1100"/>
              <a:buFont typeface="Arial"/>
              <a:buNone/>
            </a:pPr>
            <a:r>
              <a:rPr lang="en-US" sz="1800" b="1" dirty="0" err="1"/>
              <a:t>Kritinė</a:t>
            </a:r>
            <a:r>
              <a:rPr lang="en-US" sz="1800" b="1" dirty="0"/>
              <a:t> </a:t>
            </a:r>
            <a:r>
              <a:rPr lang="en-US" sz="1800" b="1" dirty="0" err="1"/>
              <a:t>apžvalga</a:t>
            </a:r>
            <a:endParaRPr sz="1800" b="1" dirty="0"/>
          </a:p>
          <a:p>
            <a:pPr marL="0" lvl="0" indent="0" algn="l" rtl="0">
              <a:lnSpc>
                <a:spcPct val="100000"/>
              </a:lnSpc>
              <a:spcBef>
                <a:spcPts val="0"/>
              </a:spcBef>
              <a:spcAft>
                <a:spcPts val="0"/>
              </a:spcAft>
              <a:buClr>
                <a:schemeClr val="dk1"/>
              </a:buClr>
              <a:buSzPts val="1100"/>
              <a:buFont typeface="Arial"/>
              <a:buNone/>
            </a:pPr>
            <a:r>
              <a:rPr lang="en-US" sz="1800" dirty="0" err="1"/>
              <a:t>Nepriklausomo</a:t>
            </a:r>
            <a:r>
              <a:rPr lang="en-US" sz="1800" dirty="0"/>
              <a:t> (-ų) </a:t>
            </a:r>
            <a:r>
              <a:rPr lang="en-US" sz="1800" dirty="0" err="1"/>
              <a:t>eksperto</a:t>
            </a:r>
            <a:r>
              <a:rPr lang="en-US" sz="1800" dirty="0"/>
              <a:t> (-ų) </a:t>
            </a:r>
            <a:r>
              <a:rPr lang="en-US" sz="1800" dirty="0" err="1"/>
              <a:t>atliekamas</a:t>
            </a:r>
            <a:r>
              <a:rPr lang="en-US" sz="1800" dirty="0"/>
              <a:t> </a:t>
            </a:r>
            <a:r>
              <a:rPr lang="en-US" sz="1800" dirty="0" err="1"/>
              <a:t>atitikties</a:t>
            </a:r>
            <a:r>
              <a:rPr lang="en-US" sz="1800" dirty="0"/>
              <a:t> </a:t>
            </a:r>
            <a:r>
              <a:rPr lang="en-US" sz="1800" dirty="0" err="1"/>
              <a:t>vertinimas</a:t>
            </a:r>
            <a:r>
              <a:rPr lang="en-US" sz="1800" dirty="0"/>
              <a:t>, </a:t>
            </a:r>
            <a:r>
              <a:rPr lang="en-US" sz="1800" dirty="0" err="1"/>
              <a:t>siekiant</a:t>
            </a:r>
            <a:r>
              <a:rPr lang="en-US" sz="1800" dirty="0"/>
              <a:t> </a:t>
            </a:r>
            <a:r>
              <a:rPr lang="en-US" sz="1800" dirty="0" err="1"/>
              <a:t>patvirtinti</a:t>
            </a:r>
            <a:r>
              <a:rPr lang="en-US" sz="1800" dirty="0"/>
              <a:t>, </a:t>
            </a:r>
            <a:r>
              <a:rPr lang="en-US" sz="1800" dirty="0" err="1"/>
              <a:t>kad</a:t>
            </a:r>
            <a:r>
              <a:rPr lang="en-US" sz="1800" dirty="0"/>
              <a:t> </a:t>
            </a:r>
            <a:r>
              <a:rPr lang="en-US" sz="1800" dirty="0" err="1"/>
              <a:t>laikomasi</a:t>
            </a:r>
            <a:r>
              <a:rPr lang="en-US" sz="1800" dirty="0"/>
              <a:t> ISO 14044 </a:t>
            </a:r>
            <a:r>
              <a:rPr lang="en-US" sz="1800" dirty="0" err="1"/>
              <a:t>reikalavimų</a:t>
            </a:r>
            <a:r>
              <a:rPr lang="en-US" sz="1800" dirty="0"/>
              <a:t>. </a:t>
            </a:r>
            <a:r>
              <a:rPr lang="en-US" sz="1800" dirty="0" err="1"/>
              <a:t>Jei</a:t>
            </a:r>
            <a:r>
              <a:rPr lang="en-US" sz="1800" dirty="0"/>
              <a:t> </a:t>
            </a:r>
            <a:r>
              <a:rPr lang="en-US" sz="1800" dirty="0" err="1"/>
              <a:t>įmonė</a:t>
            </a:r>
            <a:r>
              <a:rPr lang="en-US" sz="1800" dirty="0"/>
              <a:t> </a:t>
            </a:r>
            <a:r>
              <a:rPr lang="en-US" sz="1800" dirty="0" err="1"/>
              <a:t>ketina</a:t>
            </a:r>
            <a:r>
              <a:rPr lang="en-US" sz="1800" dirty="0"/>
              <a:t> </a:t>
            </a:r>
            <a:r>
              <a:rPr lang="en-US" sz="1800" dirty="0" err="1"/>
              <a:t>atskleisti</a:t>
            </a:r>
            <a:r>
              <a:rPr lang="en-US" sz="1800" dirty="0"/>
              <a:t> </a:t>
            </a:r>
            <a:r>
              <a:rPr lang="en-US" sz="1800" dirty="0" err="1"/>
              <a:t>informaciją</a:t>
            </a:r>
            <a:r>
              <a:rPr lang="en-US" sz="1800" dirty="0"/>
              <a:t> </a:t>
            </a:r>
            <a:r>
              <a:rPr lang="en-US" sz="1800" dirty="0" err="1"/>
              <a:t>visuomenei</a:t>
            </a:r>
            <a:r>
              <a:rPr lang="en-US" sz="1800" dirty="0"/>
              <a:t>, LCA </a:t>
            </a:r>
            <a:r>
              <a:rPr lang="en-US" sz="1800" dirty="0" err="1"/>
              <a:t>tyrimą</a:t>
            </a:r>
            <a:r>
              <a:rPr lang="en-US" sz="1800" dirty="0"/>
              <a:t> </a:t>
            </a:r>
            <a:r>
              <a:rPr lang="en-US" sz="1800" dirty="0" err="1"/>
              <a:t>turi</a:t>
            </a:r>
            <a:r>
              <a:rPr lang="en-US" sz="1800" dirty="0"/>
              <a:t> </a:t>
            </a:r>
            <a:r>
              <a:rPr lang="en-US" sz="1800" dirty="0" err="1"/>
              <a:t>išoriškai</a:t>
            </a:r>
            <a:r>
              <a:rPr lang="en-US" sz="1800" dirty="0"/>
              <a:t> </a:t>
            </a:r>
            <a:r>
              <a:rPr lang="en-US" sz="1800" dirty="0" err="1"/>
              <a:t>peržiūrėti</a:t>
            </a:r>
            <a:r>
              <a:rPr lang="en-US" sz="1800" dirty="0"/>
              <a:t> </a:t>
            </a:r>
            <a:r>
              <a:rPr lang="en-US" sz="1800" dirty="0" err="1"/>
              <a:t>trijų</a:t>
            </a:r>
            <a:r>
              <a:rPr lang="en-US" sz="1800" dirty="0"/>
              <a:t> </a:t>
            </a:r>
            <a:r>
              <a:rPr lang="en-US" sz="1800" dirty="0" err="1"/>
              <a:t>nepriklausomų</a:t>
            </a:r>
            <a:r>
              <a:rPr lang="en-US" sz="1800" dirty="0"/>
              <a:t> </a:t>
            </a:r>
            <a:r>
              <a:rPr lang="en-US" sz="1800" dirty="0" err="1"/>
              <a:t>ekspertų</a:t>
            </a:r>
            <a:r>
              <a:rPr lang="en-US" sz="1800" dirty="0"/>
              <a:t> </a:t>
            </a:r>
            <a:r>
              <a:rPr lang="en-US" sz="1800" dirty="0" err="1"/>
              <a:t>grupė</a:t>
            </a:r>
            <a:r>
              <a:rPr lang="en-US" sz="1800" dirty="0"/>
              <a:t>. </a:t>
            </a:r>
            <a:endParaRPr dirty="0"/>
          </a:p>
        </p:txBody>
      </p:sp>
      <p:sp>
        <p:nvSpPr>
          <p:cNvPr id="221" name="Google Shape;221;p2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222" name="Google Shape;222;p26"/>
          <p:cNvGrpSpPr/>
          <p:nvPr/>
        </p:nvGrpSpPr>
        <p:grpSpPr>
          <a:xfrm>
            <a:off x="441960" y="561256"/>
            <a:ext cx="1128381" cy="847206"/>
            <a:chOff x="7393391" y="1075612"/>
            <a:chExt cx="1128381" cy="847206"/>
          </a:xfrm>
        </p:grpSpPr>
        <p:sp>
          <p:nvSpPr>
            <p:cNvPr id="223" name="Google Shape;223;p2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4" name="Google Shape;224;p26"/>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7"/>
          <p:cNvSpPr txBox="1">
            <a:spLocks noGrp="1"/>
          </p:cNvSpPr>
          <p:nvPr>
            <p:ph type="title"/>
          </p:nvPr>
        </p:nvSpPr>
        <p:spPr>
          <a:xfrm>
            <a:off x="1570341" y="976911"/>
            <a:ext cx="10268712"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en-US" sz="1800" b="1"/>
              <a:t>Poveikio kategorijos</a:t>
            </a:r>
            <a:endParaRPr sz="1800" b="1"/>
          </a:p>
        </p:txBody>
      </p:sp>
      <p:sp>
        <p:nvSpPr>
          <p:cNvPr id="230" name="Google Shape;230;p27"/>
          <p:cNvSpPr txBox="1">
            <a:spLocks noGrp="1"/>
          </p:cNvSpPr>
          <p:nvPr>
            <p:ph type="body" idx="1"/>
          </p:nvPr>
        </p:nvSpPr>
        <p:spPr>
          <a:xfrm>
            <a:off x="1570341" y="1863910"/>
            <a:ext cx="9451848" cy="4351200"/>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800"/>
              <a:buFont typeface="Arial"/>
              <a:buChar char="•"/>
            </a:pPr>
            <a:r>
              <a:rPr lang="en-US" sz="1800" b="1" dirty="0" err="1"/>
              <a:t>Klimato</a:t>
            </a:r>
            <a:r>
              <a:rPr lang="en-US" sz="1800" b="1" dirty="0"/>
              <a:t> </a:t>
            </a:r>
            <a:r>
              <a:rPr lang="en-US" sz="1800" b="1" dirty="0" err="1"/>
              <a:t>kaita</a:t>
            </a:r>
            <a:r>
              <a:rPr lang="en-US" sz="1800" b="1" dirty="0"/>
              <a:t> </a:t>
            </a:r>
            <a:r>
              <a:rPr lang="en-US" sz="1800" dirty="0"/>
              <a:t>(</a:t>
            </a:r>
            <a:r>
              <a:rPr lang="en-US" sz="1800" dirty="0" err="1"/>
              <a:t>dar</a:t>
            </a:r>
            <a:r>
              <a:rPr lang="en-US" sz="1800" dirty="0"/>
              <a:t> </a:t>
            </a:r>
            <a:r>
              <a:rPr lang="en-US" sz="1800" dirty="0" err="1"/>
              <a:t>žinoma</a:t>
            </a:r>
            <a:r>
              <a:rPr lang="en-US" sz="1800" dirty="0"/>
              <a:t> </a:t>
            </a:r>
            <a:r>
              <a:rPr lang="en-US" sz="1800" dirty="0" err="1"/>
              <a:t>kaip</a:t>
            </a:r>
            <a:r>
              <a:rPr lang="en-US" sz="1800" dirty="0"/>
              <a:t> </a:t>
            </a:r>
            <a:r>
              <a:rPr lang="en-US" sz="1800" dirty="0" err="1"/>
              <a:t>visuotinis</a:t>
            </a:r>
            <a:r>
              <a:rPr lang="en-US" sz="1800" dirty="0"/>
              <a:t> </a:t>
            </a:r>
            <a:r>
              <a:rPr lang="en-US" sz="1800" dirty="0" err="1"/>
              <a:t>atšilimas</a:t>
            </a:r>
            <a:r>
              <a:rPr lang="en-US" sz="1800" dirty="0"/>
              <a:t> </a:t>
            </a:r>
            <a:r>
              <a:rPr lang="en-US" sz="1800" dirty="0" err="1"/>
              <a:t>arba</a:t>
            </a:r>
            <a:r>
              <a:rPr lang="en-US" sz="1800" dirty="0"/>
              <a:t> </a:t>
            </a:r>
            <a:r>
              <a:rPr lang="en-US" sz="1800" dirty="0" err="1"/>
              <a:t>anglies</a:t>
            </a:r>
            <a:r>
              <a:rPr lang="en-US" sz="1800" dirty="0"/>
              <a:t> </a:t>
            </a:r>
            <a:r>
              <a:rPr lang="en-US" sz="1800" dirty="0" err="1"/>
              <a:t>pėdsakas</a:t>
            </a:r>
            <a:r>
              <a:rPr lang="en-US" sz="1800" dirty="0"/>
              <a:t>)</a:t>
            </a:r>
            <a:endParaRPr dirty="0"/>
          </a:p>
          <a:p>
            <a:pPr marL="288000" lvl="0" indent="0" algn="l" rtl="0">
              <a:lnSpc>
                <a:spcPct val="100000"/>
              </a:lnSpc>
              <a:spcBef>
                <a:spcPts val="0"/>
              </a:spcBef>
              <a:spcAft>
                <a:spcPts val="0"/>
              </a:spcAft>
              <a:buSzPts val="1800"/>
              <a:buNone/>
            </a:pPr>
            <a:r>
              <a:rPr lang="en-US" sz="1800" dirty="0" err="1"/>
              <a:t>Šį</a:t>
            </a:r>
            <a:r>
              <a:rPr lang="en-US" sz="1800" dirty="0"/>
              <a:t> </a:t>
            </a:r>
            <a:r>
              <a:rPr lang="en-US" sz="1800" dirty="0" err="1"/>
              <a:t>poveikį</a:t>
            </a:r>
            <a:r>
              <a:rPr lang="en-US" sz="1800" dirty="0"/>
              <a:t> </a:t>
            </a:r>
            <a:r>
              <a:rPr lang="en-US" sz="1800" dirty="0" err="1"/>
              <a:t>sukelia</a:t>
            </a:r>
            <a:r>
              <a:rPr lang="en-US" sz="1800" dirty="0"/>
              <a:t> </a:t>
            </a:r>
            <a:r>
              <a:rPr lang="en-US" sz="1800" dirty="0" err="1"/>
              <a:t>daug</a:t>
            </a:r>
            <a:r>
              <a:rPr lang="en-US" sz="1800" dirty="0"/>
              <a:t> </a:t>
            </a:r>
            <a:r>
              <a:rPr lang="en-US" sz="1800" dirty="0" err="1"/>
              <a:t>šiltnamio</a:t>
            </a:r>
            <a:r>
              <a:rPr lang="en-US" sz="1800" dirty="0"/>
              <a:t> </a:t>
            </a:r>
            <a:r>
              <a:rPr lang="en-US" sz="1800" dirty="0" err="1"/>
              <a:t>efektą</a:t>
            </a:r>
            <a:r>
              <a:rPr lang="en-US" sz="1800" dirty="0"/>
              <a:t> </a:t>
            </a:r>
            <a:r>
              <a:rPr lang="en-US" sz="1800" dirty="0" err="1"/>
              <a:t>sukeliančių</a:t>
            </a:r>
            <a:r>
              <a:rPr lang="en-US" sz="1800" dirty="0"/>
              <a:t> </a:t>
            </a:r>
            <a:r>
              <a:rPr lang="en-US" sz="1800" dirty="0" err="1"/>
              <a:t>dujų</a:t>
            </a:r>
            <a:r>
              <a:rPr lang="en-US" sz="1800" dirty="0"/>
              <a:t>, </a:t>
            </a:r>
            <a:r>
              <a:rPr lang="en-US" sz="1800" dirty="0" err="1"/>
              <a:t>tokių</a:t>
            </a:r>
            <a:r>
              <a:rPr lang="en-US" sz="1800" dirty="0"/>
              <a:t> </a:t>
            </a:r>
            <a:r>
              <a:rPr lang="en-US" sz="1800" dirty="0" err="1"/>
              <a:t>kaip</a:t>
            </a:r>
            <a:r>
              <a:rPr lang="en-US" sz="1800" dirty="0"/>
              <a:t> CO2 </a:t>
            </a:r>
            <a:r>
              <a:rPr lang="en-US" sz="1800" dirty="0" err="1"/>
              <a:t>ir</a:t>
            </a:r>
            <a:r>
              <a:rPr lang="en-US" sz="1800" dirty="0"/>
              <a:t> </a:t>
            </a:r>
            <a:r>
              <a:rPr lang="en-US" sz="1800" dirty="0" err="1"/>
              <a:t>metanas</a:t>
            </a:r>
            <a:r>
              <a:rPr lang="en-US" sz="1800" dirty="0"/>
              <a:t>. </a:t>
            </a:r>
            <a:endParaRPr dirty="0"/>
          </a:p>
          <a:p>
            <a:pPr marL="0" lvl="0" indent="0" algn="l" rtl="0">
              <a:lnSpc>
                <a:spcPct val="100000"/>
              </a:lnSpc>
              <a:spcBef>
                <a:spcPts val="0"/>
              </a:spcBef>
              <a:spcAft>
                <a:spcPts val="0"/>
              </a:spcAft>
              <a:buSzPts val="1800"/>
              <a:buNone/>
            </a:pPr>
            <a:endParaRPr sz="1800" dirty="0"/>
          </a:p>
          <a:p>
            <a:pPr marL="285750" lvl="0" indent="-285750" algn="l" rtl="0">
              <a:lnSpc>
                <a:spcPct val="100000"/>
              </a:lnSpc>
              <a:spcBef>
                <a:spcPts val="0"/>
              </a:spcBef>
              <a:spcAft>
                <a:spcPts val="0"/>
              </a:spcAft>
              <a:buSzPts val="1800"/>
              <a:buFont typeface="Arial"/>
              <a:buChar char="•"/>
            </a:pPr>
            <a:r>
              <a:rPr lang="en-US" sz="1800" b="1" dirty="0" err="1"/>
              <a:t>Eutrofikacija</a:t>
            </a:r>
            <a:r>
              <a:rPr lang="en-US" sz="1800" b="1" dirty="0"/>
              <a:t> </a:t>
            </a:r>
            <a:r>
              <a:rPr lang="en-US" sz="1800" dirty="0"/>
              <a:t>(</a:t>
            </a:r>
            <a:r>
              <a:rPr lang="en-US" sz="1800" dirty="0" err="1"/>
              <a:t>dar</a:t>
            </a:r>
            <a:r>
              <a:rPr lang="en-US" sz="1800" dirty="0"/>
              <a:t> </a:t>
            </a:r>
            <a:r>
              <a:rPr lang="en-US" sz="1800" dirty="0" err="1"/>
              <a:t>žinoma</a:t>
            </a:r>
            <a:r>
              <a:rPr lang="en-US" sz="1800" dirty="0"/>
              <a:t> </a:t>
            </a:r>
            <a:r>
              <a:rPr lang="en-US" sz="1800" dirty="0" err="1"/>
              <a:t>kaip</a:t>
            </a:r>
            <a:r>
              <a:rPr lang="en-US" sz="1800" dirty="0"/>
              <a:t> </a:t>
            </a:r>
            <a:r>
              <a:rPr lang="en-US" sz="1800" dirty="0" err="1"/>
              <a:t>perteklinis</a:t>
            </a:r>
            <a:r>
              <a:rPr lang="en-US" sz="1800" dirty="0"/>
              <a:t> </a:t>
            </a:r>
            <a:r>
              <a:rPr lang="en-US" sz="1800" dirty="0" err="1"/>
              <a:t>tręšimas</a:t>
            </a:r>
            <a:r>
              <a:rPr lang="en-US" sz="1800" dirty="0"/>
              <a:t>)</a:t>
            </a:r>
            <a:endParaRPr dirty="0"/>
          </a:p>
          <a:p>
            <a:pPr marL="288000" lvl="0" indent="0" algn="l" rtl="0">
              <a:lnSpc>
                <a:spcPct val="100000"/>
              </a:lnSpc>
              <a:spcBef>
                <a:spcPts val="0"/>
              </a:spcBef>
              <a:spcAft>
                <a:spcPts val="0"/>
              </a:spcAft>
              <a:buSzPts val="1800"/>
              <a:buNone/>
            </a:pPr>
            <a:r>
              <a:rPr lang="en-US" sz="1800" dirty="0" err="1"/>
              <a:t>Eutrofikacija</a:t>
            </a:r>
            <a:r>
              <a:rPr lang="en-US" sz="1800" dirty="0"/>
              <a:t> </a:t>
            </a:r>
            <a:r>
              <a:rPr lang="en-US" sz="1800" dirty="0" err="1"/>
              <a:t>apima</a:t>
            </a:r>
            <a:r>
              <a:rPr lang="en-US" sz="1800" dirty="0"/>
              <a:t> </a:t>
            </a:r>
            <a:r>
              <a:rPr lang="en-US" sz="1800" dirty="0" err="1"/>
              <a:t>visą</a:t>
            </a:r>
            <a:r>
              <a:rPr lang="en-US" sz="1800" dirty="0"/>
              <a:t> </a:t>
            </a:r>
            <a:r>
              <a:rPr lang="en-US" sz="1800" dirty="0" err="1"/>
              <a:t>galimą</a:t>
            </a:r>
            <a:r>
              <a:rPr lang="en-US" sz="1800" dirty="0"/>
              <a:t> </a:t>
            </a:r>
            <a:r>
              <a:rPr lang="en-US" sz="1800" dirty="0" err="1"/>
              <a:t>pernelyg</a:t>
            </a:r>
            <a:r>
              <a:rPr lang="en-US" sz="1800" dirty="0"/>
              <a:t> </a:t>
            </a:r>
            <a:r>
              <a:rPr lang="en-US" sz="1800" dirty="0" err="1"/>
              <a:t>didelio</a:t>
            </a:r>
            <a:r>
              <a:rPr lang="en-US" sz="1800" dirty="0"/>
              <a:t> </a:t>
            </a:r>
            <a:r>
              <a:rPr lang="en-US" sz="1800" dirty="0" err="1"/>
              <a:t>makroelementų</a:t>
            </a:r>
            <a:r>
              <a:rPr lang="en-US" sz="1800" dirty="0"/>
              <a:t> </a:t>
            </a:r>
            <a:r>
              <a:rPr lang="en-US" sz="1800" dirty="0" err="1"/>
              <a:t>kiekio</a:t>
            </a:r>
            <a:r>
              <a:rPr lang="en-US" sz="1800" dirty="0"/>
              <a:t> </a:t>
            </a:r>
            <a:r>
              <a:rPr lang="en-US" sz="1800" dirty="0" err="1"/>
              <a:t>poveikį</a:t>
            </a:r>
            <a:r>
              <a:rPr lang="en-US" sz="1800" dirty="0"/>
              <a:t>. </a:t>
            </a:r>
            <a:r>
              <a:rPr lang="en-US" sz="1800" dirty="0" err="1"/>
              <a:t>Maistinių</a:t>
            </a:r>
            <a:r>
              <a:rPr lang="en-US" sz="1800" dirty="0"/>
              <a:t> </a:t>
            </a:r>
            <a:r>
              <a:rPr lang="en-US" sz="1800" dirty="0" err="1"/>
              <a:t>medžiagų</a:t>
            </a:r>
            <a:r>
              <a:rPr lang="en-US" sz="1800" dirty="0"/>
              <a:t> </a:t>
            </a:r>
            <a:r>
              <a:rPr lang="en-US" sz="1800" dirty="0" err="1"/>
              <a:t>praturtinimas</a:t>
            </a:r>
            <a:r>
              <a:rPr lang="en-US" sz="1800" dirty="0"/>
              <a:t> </a:t>
            </a:r>
            <a:r>
              <a:rPr lang="en-US" sz="1800" dirty="0" err="1"/>
              <a:t>gali</a:t>
            </a:r>
            <a:r>
              <a:rPr lang="en-US" sz="1800" dirty="0"/>
              <a:t> </a:t>
            </a:r>
            <a:r>
              <a:rPr lang="en-US" sz="1800" dirty="0" err="1"/>
              <a:t>sukelti</a:t>
            </a:r>
            <a:r>
              <a:rPr lang="en-US" sz="1800" dirty="0"/>
              <a:t> </a:t>
            </a:r>
            <a:r>
              <a:rPr lang="en-US" sz="1800" dirty="0" err="1"/>
              <a:t>nepageidaujamus</a:t>
            </a:r>
            <a:r>
              <a:rPr lang="en-US" sz="1800" dirty="0"/>
              <a:t> </a:t>
            </a:r>
            <a:r>
              <a:rPr lang="en-US" sz="1800" dirty="0" err="1"/>
              <a:t>rūšių</a:t>
            </a:r>
            <a:r>
              <a:rPr lang="en-US" sz="1800" dirty="0"/>
              <a:t> </a:t>
            </a:r>
            <a:r>
              <a:rPr lang="en-US" sz="1800" dirty="0" err="1"/>
              <a:t>sudėties</a:t>
            </a:r>
            <a:r>
              <a:rPr lang="en-US" sz="1800" dirty="0"/>
              <a:t> </a:t>
            </a:r>
            <a:r>
              <a:rPr lang="en-US" sz="1800" dirty="0" err="1"/>
              <a:t>pokyčius</a:t>
            </a:r>
            <a:r>
              <a:rPr lang="en-US" sz="1800" dirty="0"/>
              <a:t> </a:t>
            </a:r>
            <a:r>
              <a:rPr lang="en-US" sz="1800" dirty="0" err="1"/>
              <a:t>ir</a:t>
            </a:r>
            <a:r>
              <a:rPr lang="en-US" sz="1800" dirty="0"/>
              <a:t> </a:t>
            </a:r>
            <a:r>
              <a:rPr lang="en-US" sz="1800" dirty="0" err="1"/>
              <a:t>padidėjusią</a:t>
            </a:r>
            <a:r>
              <a:rPr lang="en-US" sz="1800" dirty="0"/>
              <a:t> </a:t>
            </a:r>
            <a:r>
              <a:rPr lang="en-US" sz="1800" dirty="0" err="1"/>
              <a:t>biomasės</a:t>
            </a:r>
            <a:r>
              <a:rPr lang="en-US" sz="1800" dirty="0"/>
              <a:t> </a:t>
            </a:r>
            <a:r>
              <a:rPr lang="en-US" sz="1800" dirty="0" err="1"/>
              <a:t>gamybą</a:t>
            </a:r>
            <a:r>
              <a:rPr lang="en-US" sz="1800" dirty="0"/>
              <a:t> </a:t>
            </a:r>
            <a:r>
              <a:rPr lang="en-US" sz="1800" dirty="0" err="1"/>
              <a:t>vandens</a:t>
            </a:r>
            <a:r>
              <a:rPr lang="en-US" sz="1800" dirty="0"/>
              <a:t> </a:t>
            </a:r>
            <a:r>
              <a:rPr lang="en-US" sz="1800" dirty="0" err="1"/>
              <a:t>ir</a:t>
            </a:r>
            <a:r>
              <a:rPr lang="en-US" sz="1800" dirty="0"/>
              <a:t> </a:t>
            </a:r>
            <a:r>
              <a:rPr lang="en-US" sz="1800" dirty="0" err="1"/>
              <a:t>sausumos</a:t>
            </a:r>
            <a:r>
              <a:rPr lang="en-US" sz="1800" dirty="0"/>
              <a:t> </a:t>
            </a:r>
            <a:r>
              <a:rPr lang="en-US" sz="1800" dirty="0" err="1"/>
              <a:t>ekosistemose</a:t>
            </a:r>
            <a:r>
              <a:rPr lang="en-US" sz="1800" dirty="0"/>
              <a:t> (</a:t>
            </a:r>
            <a:r>
              <a:rPr lang="en-US" sz="1800" dirty="0" err="1"/>
              <a:t>pvz</a:t>
            </a:r>
            <a:r>
              <a:rPr lang="en-US" sz="1800" dirty="0"/>
              <a:t>., </a:t>
            </a:r>
            <a:r>
              <a:rPr lang="en-US" sz="1800" dirty="0" err="1"/>
              <a:t>potencialiai</a:t>
            </a:r>
            <a:r>
              <a:rPr lang="en-US" sz="1800" dirty="0"/>
              <a:t> </a:t>
            </a:r>
            <a:r>
              <a:rPr lang="en-US" sz="1800" dirty="0" err="1"/>
              <a:t>toksišką</a:t>
            </a:r>
            <a:r>
              <a:rPr lang="en-US" sz="1800" dirty="0"/>
              <a:t> </a:t>
            </a:r>
            <a:r>
              <a:rPr lang="en-US" sz="1800" dirty="0" err="1"/>
              <a:t>dumblių</a:t>
            </a:r>
            <a:r>
              <a:rPr lang="en-US" sz="1800" dirty="0"/>
              <a:t> </a:t>
            </a:r>
            <a:r>
              <a:rPr lang="en-US" sz="1800" dirty="0" err="1"/>
              <a:t>žydėjimą</a:t>
            </a:r>
            <a:r>
              <a:rPr lang="en-US" sz="1800" dirty="0"/>
              <a:t>). </a:t>
            </a:r>
            <a:endParaRPr dirty="0"/>
          </a:p>
          <a:p>
            <a:pPr marL="0" lvl="0" indent="0" algn="l" rtl="0">
              <a:lnSpc>
                <a:spcPct val="100000"/>
              </a:lnSpc>
              <a:spcBef>
                <a:spcPts val="0"/>
              </a:spcBef>
              <a:spcAft>
                <a:spcPts val="0"/>
              </a:spcAft>
              <a:buClr>
                <a:schemeClr val="dk1"/>
              </a:buClr>
              <a:buSzPts val="1100"/>
              <a:buFont typeface="Arial"/>
              <a:buNone/>
            </a:pPr>
            <a:endParaRPr sz="1800" b="1" dirty="0"/>
          </a:p>
          <a:p>
            <a:pPr marL="285750" lvl="0" indent="-285750" algn="l" rtl="0">
              <a:lnSpc>
                <a:spcPct val="100000"/>
              </a:lnSpc>
              <a:spcBef>
                <a:spcPts val="0"/>
              </a:spcBef>
              <a:spcAft>
                <a:spcPts val="0"/>
              </a:spcAft>
              <a:buClr>
                <a:schemeClr val="dk1"/>
              </a:buClr>
              <a:buSzPts val="1620"/>
              <a:buFont typeface="Arial"/>
              <a:buChar char="•"/>
            </a:pPr>
            <a:r>
              <a:rPr lang="en-US" sz="1800" b="1" dirty="0" err="1"/>
              <a:t>Rūgštėjimas</a:t>
            </a:r>
            <a:endParaRPr dirty="0"/>
          </a:p>
          <a:p>
            <a:pPr marL="288000" lvl="0" indent="0" algn="l" rtl="0">
              <a:lnSpc>
                <a:spcPct val="90000"/>
              </a:lnSpc>
              <a:spcBef>
                <a:spcPts val="0"/>
              </a:spcBef>
              <a:spcAft>
                <a:spcPts val="0"/>
              </a:spcAft>
              <a:buClr>
                <a:srgbClr val="202124"/>
              </a:buClr>
              <a:buSzPts val="1620"/>
              <a:buNone/>
            </a:pPr>
            <a:r>
              <a:rPr lang="en-US" sz="1800" dirty="0" err="1">
                <a:solidFill>
                  <a:srgbClr val="202124"/>
                </a:solidFill>
              </a:rPr>
              <a:t>Išmetamų</a:t>
            </a:r>
            <a:r>
              <a:rPr lang="en-US" sz="1800" dirty="0">
                <a:solidFill>
                  <a:srgbClr val="202124"/>
                </a:solidFill>
              </a:rPr>
              <a:t> </a:t>
            </a:r>
            <a:r>
              <a:rPr lang="en-US" sz="1800" dirty="0" err="1">
                <a:solidFill>
                  <a:srgbClr val="202124"/>
                </a:solidFill>
              </a:rPr>
              <a:t>teršalų</a:t>
            </a:r>
            <a:r>
              <a:rPr lang="en-US" sz="1800" dirty="0">
                <a:solidFill>
                  <a:srgbClr val="202124"/>
                </a:solidFill>
              </a:rPr>
              <a:t>, </a:t>
            </a:r>
            <a:r>
              <a:rPr lang="en-US" sz="1800" dirty="0" err="1">
                <a:solidFill>
                  <a:srgbClr val="202124"/>
                </a:solidFill>
              </a:rPr>
              <a:t>kurie</a:t>
            </a:r>
            <a:r>
              <a:rPr lang="en-US" sz="1800" dirty="0">
                <a:solidFill>
                  <a:srgbClr val="202124"/>
                </a:solidFill>
              </a:rPr>
              <a:t> </a:t>
            </a:r>
            <a:r>
              <a:rPr lang="en-US" sz="1800" dirty="0" err="1">
                <a:solidFill>
                  <a:srgbClr val="202124"/>
                </a:solidFill>
              </a:rPr>
              <a:t>daro</a:t>
            </a:r>
            <a:r>
              <a:rPr lang="en-US" sz="1800" dirty="0">
                <a:solidFill>
                  <a:srgbClr val="202124"/>
                </a:solidFill>
              </a:rPr>
              <a:t> </a:t>
            </a:r>
            <a:r>
              <a:rPr lang="en-US" sz="1800" dirty="0" err="1">
                <a:solidFill>
                  <a:srgbClr val="202124"/>
                </a:solidFill>
              </a:rPr>
              <a:t>rūgštinantį</a:t>
            </a:r>
            <a:r>
              <a:rPr lang="en-US" sz="1800" dirty="0">
                <a:solidFill>
                  <a:srgbClr val="202124"/>
                </a:solidFill>
              </a:rPr>
              <a:t> </a:t>
            </a:r>
            <a:r>
              <a:rPr lang="en-US" sz="1800" dirty="0" err="1">
                <a:solidFill>
                  <a:srgbClr val="202124"/>
                </a:solidFill>
              </a:rPr>
              <a:t>poveikį</a:t>
            </a:r>
            <a:r>
              <a:rPr lang="en-US" sz="1800" dirty="0">
                <a:solidFill>
                  <a:srgbClr val="202124"/>
                </a:solidFill>
              </a:rPr>
              <a:t> </a:t>
            </a:r>
            <a:r>
              <a:rPr lang="en-US" sz="1800" dirty="0" err="1">
                <a:solidFill>
                  <a:srgbClr val="202124"/>
                </a:solidFill>
              </a:rPr>
              <a:t>aplinkai</a:t>
            </a:r>
            <a:r>
              <a:rPr lang="en-US" sz="1800" dirty="0">
                <a:solidFill>
                  <a:srgbClr val="202124"/>
                </a:solidFill>
              </a:rPr>
              <a:t>, </a:t>
            </a:r>
            <a:r>
              <a:rPr lang="en-US" sz="1800" dirty="0" err="1">
                <a:solidFill>
                  <a:srgbClr val="202124"/>
                </a:solidFill>
              </a:rPr>
              <a:t>matas</a:t>
            </a:r>
            <a:r>
              <a:rPr lang="en-US" sz="1800" dirty="0">
                <a:solidFill>
                  <a:srgbClr val="202124"/>
                </a:solidFill>
              </a:rPr>
              <a:t>. </a:t>
            </a:r>
            <a:r>
              <a:rPr lang="en-US" sz="1800" dirty="0" err="1">
                <a:solidFill>
                  <a:srgbClr val="202124"/>
                </a:solidFill>
              </a:rPr>
              <a:t>Rūgštinimo</a:t>
            </a:r>
            <a:r>
              <a:rPr lang="en-US" sz="1800" dirty="0">
                <a:solidFill>
                  <a:srgbClr val="202124"/>
                </a:solidFill>
              </a:rPr>
              <a:t> </a:t>
            </a:r>
            <a:r>
              <a:rPr lang="en-US" sz="1800" dirty="0" err="1">
                <a:solidFill>
                  <a:srgbClr val="202124"/>
                </a:solidFill>
              </a:rPr>
              <a:t>potencialas</a:t>
            </a:r>
            <a:r>
              <a:rPr lang="en-US" sz="1800" dirty="0">
                <a:solidFill>
                  <a:srgbClr val="202124"/>
                </a:solidFill>
              </a:rPr>
              <a:t> - tai </a:t>
            </a:r>
            <a:r>
              <a:rPr lang="en-US" sz="1800" dirty="0" err="1">
                <a:solidFill>
                  <a:srgbClr val="202124"/>
                </a:solidFill>
              </a:rPr>
              <a:t>molekulės</a:t>
            </a:r>
            <a:r>
              <a:rPr lang="en-US" sz="1800" dirty="0">
                <a:solidFill>
                  <a:srgbClr val="202124"/>
                </a:solidFill>
              </a:rPr>
              <a:t> </a:t>
            </a:r>
            <a:r>
              <a:rPr lang="en-US" sz="1800" dirty="0" err="1">
                <a:solidFill>
                  <a:srgbClr val="202124"/>
                </a:solidFill>
              </a:rPr>
              <a:t>gebėjimo</a:t>
            </a:r>
            <a:r>
              <a:rPr lang="en-US" sz="1800" dirty="0">
                <a:solidFill>
                  <a:srgbClr val="202124"/>
                </a:solidFill>
              </a:rPr>
              <a:t> </a:t>
            </a:r>
            <a:r>
              <a:rPr lang="en-US" sz="1800" dirty="0" err="1">
                <a:solidFill>
                  <a:srgbClr val="202124"/>
                </a:solidFill>
              </a:rPr>
              <a:t>padidinti</a:t>
            </a:r>
            <a:r>
              <a:rPr lang="en-US" sz="1800" dirty="0">
                <a:solidFill>
                  <a:srgbClr val="202124"/>
                </a:solidFill>
              </a:rPr>
              <a:t> </a:t>
            </a:r>
            <a:r>
              <a:rPr lang="en-US" sz="1800" dirty="0" err="1">
                <a:solidFill>
                  <a:srgbClr val="202124"/>
                </a:solidFill>
              </a:rPr>
              <a:t>vandenilio</a:t>
            </a:r>
            <a:r>
              <a:rPr lang="en-US" sz="1800" dirty="0">
                <a:solidFill>
                  <a:srgbClr val="202124"/>
                </a:solidFill>
              </a:rPr>
              <a:t> </a:t>
            </a:r>
            <a:r>
              <a:rPr lang="en-US" sz="1800" dirty="0" err="1">
                <a:solidFill>
                  <a:srgbClr val="202124"/>
                </a:solidFill>
              </a:rPr>
              <a:t>jonų</a:t>
            </a:r>
            <a:r>
              <a:rPr lang="en-US" sz="1800" dirty="0">
                <a:solidFill>
                  <a:srgbClr val="202124"/>
                </a:solidFill>
              </a:rPr>
              <a:t> (H+) </a:t>
            </a:r>
            <a:r>
              <a:rPr lang="en-US" sz="1800" dirty="0" err="1">
                <a:solidFill>
                  <a:srgbClr val="202124"/>
                </a:solidFill>
              </a:rPr>
              <a:t>koncentraciją</a:t>
            </a:r>
            <a:r>
              <a:rPr lang="en-US" sz="1800" dirty="0">
                <a:solidFill>
                  <a:srgbClr val="202124"/>
                </a:solidFill>
              </a:rPr>
              <a:t> </a:t>
            </a:r>
            <a:r>
              <a:rPr lang="en-US" sz="1800" dirty="0" err="1">
                <a:solidFill>
                  <a:srgbClr val="202124"/>
                </a:solidFill>
              </a:rPr>
              <a:t>vandenyje</a:t>
            </a:r>
            <a:r>
              <a:rPr lang="en-US" sz="1800" dirty="0">
                <a:solidFill>
                  <a:srgbClr val="202124"/>
                </a:solidFill>
              </a:rPr>
              <a:t> </a:t>
            </a:r>
            <a:r>
              <a:rPr lang="en-US" sz="1800" dirty="0" err="1">
                <a:solidFill>
                  <a:srgbClr val="202124"/>
                </a:solidFill>
              </a:rPr>
              <a:t>ir</a:t>
            </a:r>
            <a:r>
              <a:rPr lang="en-US" sz="1800" dirty="0">
                <a:solidFill>
                  <a:srgbClr val="202124"/>
                </a:solidFill>
              </a:rPr>
              <a:t> </a:t>
            </a:r>
            <a:r>
              <a:rPr lang="en-US" sz="1800" dirty="0" err="1">
                <a:solidFill>
                  <a:srgbClr val="202124"/>
                </a:solidFill>
              </a:rPr>
              <a:t>taip</a:t>
            </a:r>
            <a:r>
              <a:rPr lang="en-US" sz="1800" dirty="0">
                <a:solidFill>
                  <a:srgbClr val="202124"/>
                </a:solidFill>
              </a:rPr>
              <a:t> </a:t>
            </a:r>
            <a:r>
              <a:rPr lang="en-US" sz="1800" dirty="0" err="1">
                <a:solidFill>
                  <a:srgbClr val="202124"/>
                </a:solidFill>
              </a:rPr>
              <a:t>sumažinti</a:t>
            </a:r>
            <a:r>
              <a:rPr lang="en-US" sz="1800" dirty="0">
                <a:solidFill>
                  <a:srgbClr val="202124"/>
                </a:solidFill>
              </a:rPr>
              <a:t> pH </a:t>
            </a:r>
            <a:r>
              <a:rPr lang="en-US" sz="1800" dirty="0" err="1">
                <a:solidFill>
                  <a:srgbClr val="202124"/>
                </a:solidFill>
              </a:rPr>
              <a:t>vertę</a:t>
            </a:r>
            <a:r>
              <a:rPr lang="en-US" sz="1800" dirty="0">
                <a:solidFill>
                  <a:srgbClr val="202124"/>
                </a:solidFill>
              </a:rPr>
              <a:t> (</a:t>
            </a:r>
            <a:r>
              <a:rPr lang="en-US" sz="1800" dirty="0" err="1">
                <a:solidFill>
                  <a:srgbClr val="202124"/>
                </a:solidFill>
              </a:rPr>
              <a:t>pvz</a:t>
            </a:r>
            <a:r>
              <a:rPr lang="en-US" sz="1800" dirty="0">
                <a:solidFill>
                  <a:srgbClr val="202124"/>
                </a:solidFill>
              </a:rPr>
              <a:t>., </a:t>
            </a:r>
            <a:r>
              <a:rPr lang="en-US" sz="1800" dirty="0" err="1">
                <a:solidFill>
                  <a:srgbClr val="202124"/>
                </a:solidFill>
              </a:rPr>
              <a:t>rūgštūs</a:t>
            </a:r>
            <a:r>
              <a:rPr lang="en-US" sz="1800" dirty="0">
                <a:solidFill>
                  <a:srgbClr val="202124"/>
                </a:solidFill>
              </a:rPr>
              <a:t> </a:t>
            </a:r>
            <a:r>
              <a:rPr lang="en-US" sz="1800" dirty="0" err="1">
                <a:solidFill>
                  <a:srgbClr val="202124"/>
                </a:solidFill>
              </a:rPr>
              <a:t>lietūs</a:t>
            </a:r>
            <a:r>
              <a:rPr lang="en-US" sz="1800" dirty="0">
                <a:solidFill>
                  <a:srgbClr val="202124"/>
                </a:solidFill>
              </a:rPr>
              <a:t>) </a:t>
            </a:r>
            <a:r>
              <a:rPr lang="en-US" sz="1800" dirty="0" err="1">
                <a:solidFill>
                  <a:srgbClr val="202124"/>
                </a:solidFill>
              </a:rPr>
              <a:t>matas</a:t>
            </a:r>
            <a:r>
              <a:rPr lang="en-US" sz="1800" dirty="0">
                <a:solidFill>
                  <a:srgbClr val="202124"/>
                </a:solidFill>
              </a:rPr>
              <a:t>. </a:t>
            </a:r>
            <a:endParaRPr sz="1800" dirty="0"/>
          </a:p>
          <a:p>
            <a:pPr marL="0" lvl="0" indent="0" algn="l" rtl="0">
              <a:lnSpc>
                <a:spcPct val="100000"/>
              </a:lnSpc>
              <a:spcBef>
                <a:spcPts val="0"/>
              </a:spcBef>
              <a:spcAft>
                <a:spcPts val="0"/>
              </a:spcAft>
              <a:buClr>
                <a:schemeClr val="dk1"/>
              </a:buClr>
              <a:buSzPts val="1100"/>
              <a:buFont typeface="Arial"/>
              <a:buNone/>
            </a:pPr>
            <a:endParaRPr sz="1800" dirty="0"/>
          </a:p>
          <a:p>
            <a:pPr marL="0" lvl="0" indent="0" algn="l" rtl="0">
              <a:lnSpc>
                <a:spcPct val="90000"/>
              </a:lnSpc>
              <a:spcBef>
                <a:spcPts val="1000"/>
              </a:spcBef>
              <a:spcAft>
                <a:spcPts val="0"/>
              </a:spcAft>
              <a:buSzPts val="1800"/>
              <a:buNone/>
            </a:pPr>
            <a:endParaRPr sz="1800" dirty="0"/>
          </a:p>
        </p:txBody>
      </p:sp>
      <p:sp>
        <p:nvSpPr>
          <p:cNvPr id="231" name="Google Shape;231;p2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232" name="Google Shape;232;p27"/>
          <p:cNvGrpSpPr/>
          <p:nvPr/>
        </p:nvGrpSpPr>
        <p:grpSpPr>
          <a:xfrm>
            <a:off x="441960" y="561256"/>
            <a:ext cx="1128381" cy="847206"/>
            <a:chOff x="7393391" y="1075612"/>
            <a:chExt cx="1128381" cy="847206"/>
          </a:xfrm>
        </p:grpSpPr>
        <p:sp>
          <p:nvSpPr>
            <p:cNvPr id="233" name="Google Shape;233;p2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34" name="Google Shape;234;p27"/>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28"/>
          <p:cNvSpPr txBox="1">
            <a:spLocks noGrp="1"/>
          </p:cNvSpPr>
          <p:nvPr>
            <p:ph type="title"/>
          </p:nvPr>
        </p:nvSpPr>
        <p:spPr>
          <a:xfrm>
            <a:off x="1171280" y="1110772"/>
            <a:ext cx="9225218"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en-US" sz="3600" b="1">
                <a:solidFill>
                  <a:srgbClr val="2F5496"/>
                </a:solidFill>
              </a:rPr>
              <a:t>Išvada</a:t>
            </a:r>
            <a:endParaRPr sz="3600" b="1">
              <a:solidFill>
                <a:srgbClr val="2F5496"/>
              </a:solidFill>
            </a:endParaRPr>
          </a:p>
        </p:txBody>
      </p:sp>
      <p:sp>
        <p:nvSpPr>
          <p:cNvPr id="240" name="Google Shape;240;p28"/>
          <p:cNvSpPr txBox="1">
            <a:spLocks noGrp="1"/>
          </p:cNvSpPr>
          <p:nvPr>
            <p:ph type="body" idx="1"/>
          </p:nvPr>
        </p:nvSpPr>
        <p:spPr>
          <a:xfrm>
            <a:off x="1171280" y="2476768"/>
            <a:ext cx="10329421" cy="295151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800"/>
              <a:buNone/>
            </a:pPr>
            <a:r>
              <a:rPr lang="en-US" sz="1800" b="1"/>
              <a:t>Gyvavimo ciklo analizė (GCA) - </a:t>
            </a:r>
            <a:r>
              <a:rPr lang="en-US" sz="1800"/>
              <a:t>tai labai galinga ir vertinga priemonė, skirta išnagrinėti visą susijusį gaminio poveikį aplinkai. Skelbiant šį dokumentą, LCA yra vienintelis metodas, leidžiantis išnagrinėti visą susijusį poveikį aplinkai atliekant vieną tyrimą. Atliekant LCA siekiama geriau informuoti sprendimus priimančius asmenis, pateikiant gyvavimo ciklo poveikio aplinkai ir žmonių sveikatai perspektyvą. Atliekant sudėtingo gaminio, pavyzdžiui, pastato, LCA, reikia daug įvairios informacijos iš įvairių sričių specialistų, įskaitant architektus, geodezininkus, medžiagų gamintojus, transporto įmones, atliekų šalinimo įmones ir kt. Dėl šios priežasties komandai reikia plačios žinių bazės, kad įveiktų iššūkius, kylančius dėl tiek daugybės sričių informacijos.</a:t>
            </a:r>
            <a:endParaRPr sz="1800"/>
          </a:p>
          <a:p>
            <a:pPr marL="0" lvl="0" indent="0" algn="l" rtl="0">
              <a:lnSpc>
                <a:spcPct val="90000"/>
              </a:lnSpc>
              <a:spcBef>
                <a:spcPts val="1000"/>
              </a:spcBef>
              <a:spcAft>
                <a:spcPts val="0"/>
              </a:spcAft>
              <a:buSzPts val="1800"/>
              <a:buNone/>
            </a:pPr>
            <a:endParaRPr/>
          </a:p>
        </p:txBody>
      </p:sp>
      <p:sp>
        <p:nvSpPr>
          <p:cNvPr id="241" name="Google Shape;241;p28"/>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242" name="Google Shape;242;p28"/>
          <p:cNvGrpSpPr/>
          <p:nvPr/>
        </p:nvGrpSpPr>
        <p:grpSpPr>
          <a:xfrm>
            <a:off x="441960" y="561256"/>
            <a:ext cx="1128381" cy="847206"/>
            <a:chOff x="7393391" y="1075612"/>
            <a:chExt cx="1128381" cy="847206"/>
          </a:xfrm>
        </p:grpSpPr>
        <p:sp>
          <p:nvSpPr>
            <p:cNvPr id="243" name="Google Shape;243;p28"/>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44" name="Google Shape;244;p28"/>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48"/>
        <p:cNvGrpSpPr/>
        <p:nvPr/>
      </p:nvGrpSpPr>
      <p:grpSpPr>
        <a:xfrm>
          <a:off x="0" y="0"/>
          <a:ext cx="0" cy="0"/>
          <a:chOff x="0" y="0"/>
          <a:chExt cx="0" cy="0"/>
        </a:xfrm>
      </p:grpSpPr>
      <p:sp>
        <p:nvSpPr>
          <p:cNvPr id="249" name="Google Shape;249;p29"/>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0" name="Google Shape;250;p29"/>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862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1" name="Google Shape;251;p29"/>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2" name="Google Shape;252;p29"/>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253" name="Google Shape;253;p29"/>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n-US" sz="2400" b="1" i="0" u="none" strike="noStrike" cap="none">
                <a:solidFill>
                  <a:schemeClr val="dk1"/>
                </a:solidFill>
                <a:latin typeface="Calibri"/>
                <a:ea typeface="Calibri"/>
                <a:cs typeface="Calibri"/>
                <a:sym typeface="Calibri"/>
              </a:rPr>
              <a:t>Ačiū!!!</a:t>
            </a:r>
            <a:endParaRPr sz="2400" b="1" i="0" u="none" strike="noStrike" cap="none">
              <a:solidFill>
                <a:schemeClr val="dk1"/>
              </a:solidFill>
              <a:latin typeface="Calibri"/>
              <a:ea typeface="Calibri"/>
              <a:cs typeface="Calibri"/>
              <a:sym typeface="Calibri"/>
            </a:endParaRPr>
          </a:p>
        </p:txBody>
      </p:sp>
      <p:pic>
        <p:nvPicPr>
          <p:cNvPr id="254" name="Google Shape;254;p29"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55" name="Google Shape;255;p29"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56" name="Google Shape;256;p29"/>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57" name="Google Shape;257;p29"/>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16"/>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16"/>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Santrauka</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16"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1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16"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16"/>
          <p:cNvSpPr txBox="1"/>
          <p:nvPr/>
        </p:nvSpPr>
        <p:spPr>
          <a:xfrm>
            <a:off x="4259504" y="918938"/>
            <a:ext cx="7188300" cy="4652515"/>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620"/>
              <a:buFont typeface="Arial"/>
              <a:buAutoNum type="arabicPeriod"/>
            </a:pPr>
            <a:r>
              <a:rPr lang="en-US" sz="1800" b="0" i="0" u="none" strike="noStrike" cap="none">
                <a:solidFill>
                  <a:srgbClr val="222222"/>
                </a:solidFill>
                <a:latin typeface="Calibri"/>
                <a:ea typeface="Calibri"/>
                <a:cs typeface="Calibri"/>
                <a:sym typeface="Calibri"/>
              </a:rPr>
              <a:t>Įvadas</a:t>
            </a:r>
            <a:endParaRPr sz="1800" b="0"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620"/>
              <a:buFont typeface="Arial"/>
              <a:buAutoNum type="arabicPeriod"/>
            </a:pPr>
            <a:r>
              <a:rPr lang="en-US" sz="1800" b="0" i="0" u="none" strike="noStrike" cap="none">
                <a:solidFill>
                  <a:srgbClr val="222222"/>
                </a:solidFill>
                <a:latin typeface="Calibri"/>
                <a:ea typeface="Calibri"/>
                <a:cs typeface="Calibri"/>
                <a:sym typeface="Calibri"/>
              </a:rPr>
              <a:t>Gyvavimo ciklo vertinimas (LCA) </a:t>
            </a:r>
            <a:endParaRPr sz="1800" b="0"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620"/>
              <a:buFont typeface="Arial"/>
              <a:buAutoNum type="arabicPeriod"/>
            </a:pPr>
            <a:r>
              <a:rPr lang="en-US" sz="1800" b="0" i="0" u="none" strike="noStrike" cap="none">
                <a:solidFill>
                  <a:schemeClr val="dk1"/>
                </a:solidFill>
                <a:latin typeface="Calibri"/>
                <a:ea typeface="Calibri"/>
                <a:cs typeface="Calibri"/>
                <a:sym typeface="Calibri"/>
              </a:rPr>
              <a:t>Pagrindiniai LCA etapai</a:t>
            </a:r>
            <a:endParaRPr sz="1800" b="0"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620"/>
              <a:buFont typeface="Arial"/>
              <a:buAutoNum type="arabicPeriod"/>
            </a:pPr>
            <a:r>
              <a:rPr lang="en-US" sz="1800" b="0" i="0" u="none" strike="noStrike" cap="none">
                <a:solidFill>
                  <a:srgbClr val="222222"/>
                </a:solidFill>
                <a:latin typeface="Calibri"/>
                <a:ea typeface="Calibri"/>
                <a:cs typeface="Calibri"/>
                <a:sym typeface="Calibri"/>
              </a:rPr>
              <a:t>Poveikio gyvavimo ciklo metu vertinimas (LCIA)</a:t>
            </a:r>
            <a:endParaRPr/>
          </a:p>
          <a:p>
            <a:pPr marL="342900" marR="0" lvl="0" indent="-342900" algn="l" rtl="0">
              <a:lnSpc>
                <a:spcPct val="150000"/>
              </a:lnSpc>
              <a:spcBef>
                <a:spcPts val="800"/>
              </a:spcBef>
              <a:spcAft>
                <a:spcPts val="0"/>
              </a:spcAft>
              <a:buClr>
                <a:srgbClr val="222222"/>
              </a:buClr>
              <a:buSzPts val="1620"/>
              <a:buFont typeface="Arial"/>
              <a:buAutoNum type="arabicPeriod"/>
            </a:pPr>
            <a:r>
              <a:rPr lang="en-US" sz="1800" b="0" i="0" u="none" strike="noStrike" cap="none">
                <a:solidFill>
                  <a:srgbClr val="222222"/>
                </a:solidFill>
                <a:latin typeface="Calibri"/>
                <a:ea typeface="Calibri"/>
                <a:cs typeface="Calibri"/>
                <a:sym typeface="Calibri"/>
              </a:rPr>
              <a:t>Poveikio kategorijos</a:t>
            </a:r>
            <a:endParaRPr/>
          </a:p>
          <a:p>
            <a:pPr marL="342900" marR="0" lvl="0" indent="-342900" algn="l" rtl="0">
              <a:lnSpc>
                <a:spcPct val="150000"/>
              </a:lnSpc>
              <a:spcBef>
                <a:spcPts val="800"/>
              </a:spcBef>
              <a:spcAft>
                <a:spcPts val="0"/>
              </a:spcAft>
              <a:buClr>
                <a:srgbClr val="222222"/>
              </a:buClr>
              <a:buSzPts val="1620"/>
              <a:buFont typeface="Arial"/>
              <a:buAutoNum type="arabicPeriod"/>
            </a:pPr>
            <a:r>
              <a:rPr lang="en-US" sz="1800" b="0" i="0" u="none" strike="noStrike" cap="none">
                <a:solidFill>
                  <a:srgbClr val="222222"/>
                </a:solidFill>
                <a:latin typeface="Calibri"/>
                <a:ea typeface="Calibri"/>
                <a:cs typeface="Calibri"/>
                <a:sym typeface="Calibri"/>
              </a:rPr>
              <a:t>Kaip renkami gyvavimo ciklo vertinimo duomenys?</a:t>
            </a:r>
            <a:endParaRPr/>
          </a:p>
          <a:p>
            <a:pPr marL="342900" marR="0" lvl="0" indent="-342900" algn="l" rtl="0">
              <a:lnSpc>
                <a:spcPct val="150000"/>
              </a:lnSpc>
              <a:spcBef>
                <a:spcPts val="800"/>
              </a:spcBef>
              <a:spcAft>
                <a:spcPts val="0"/>
              </a:spcAft>
              <a:buClr>
                <a:srgbClr val="222222"/>
              </a:buClr>
              <a:buSzPts val="1620"/>
              <a:buFont typeface="Arial"/>
              <a:buAutoNum type="arabicPeriod"/>
            </a:pPr>
            <a:r>
              <a:rPr lang="en-US" sz="1800" b="0" i="0" u="none" strike="noStrike" cap="none">
                <a:solidFill>
                  <a:srgbClr val="222222"/>
                </a:solidFill>
                <a:latin typeface="Calibri"/>
                <a:ea typeface="Calibri"/>
                <a:cs typeface="Calibri"/>
                <a:sym typeface="Calibri"/>
              </a:rPr>
              <a:t>Kokie yra LCA tyrimo atlikimo etapai?</a:t>
            </a:r>
            <a:endParaRPr/>
          </a:p>
          <a:p>
            <a:pPr marL="342900" marR="0" lvl="0" indent="-342900" algn="l" rtl="0">
              <a:lnSpc>
                <a:spcPct val="150000"/>
              </a:lnSpc>
              <a:spcBef>
                <a:spcPts val="800"/>
              </a:spcBef>
              <a:spcAft>
                <a:spcPts val="0"/>
              </a:spcAft>
              <a:buClr>
                <a:srgbClr val="222222"/>
              </a:buClr>
              <a:buSzPts val="1620"/>
              <a:buFont typeface="Arial"/>
              <a:buAutoNum type="arabicPeriod"/>
            </a:pPr>
            <a:r>
              <a:rPr lang="en-US" sz="1800" b="0" i="0" u="none" strike="noStrike" cap="none">
                <a:solidFill>
                  <a:srgbClr val="222222"/>
                </a:solidFill>
                <a:latin typeface="Calibri"/>
                <a:ea typeface="Calibri"/>
                <a:cs typeface="Calibri"/>
                <a:sym typeface="Calibri"/>
              </a:rPr>
              <a:t>Gyvavimo ciklo vertinimo terminologija</a:t>
            </a:r>
            <a:endParaRPr/>
          </a:p>
          <a:p>
            <a:pPr marL="342900" marR="0" lvl="0" indent="-342900" algn="l" rtl="0">
              <a:lnSpc>
                <a:spcPct val="150000"/>
              </a:lnSpc>
              <a:spcBef>
                <a:spcPts val="800"/>
              </a:spcBef>
              <a:spcAft>
                <a:spcPts val="0"/>
              </a:spcAft>
              <a:buClr>
                <a:srgbClr val="222222"/>
              </a:buClr>
              <a:buSzPts val="1620"/>
              <a:buFont typeface="Arial"/>
              <a:buAutoNum type="arabicPeriod"/>
            </a:pPr>
            <a:r>
              <a:rPr lang="en-US" sz="1800" b="0" i="0" u="none" strike="noStrike" cap="none">
                <a:solidFill>
                  <a:srgbClr val="222222"/>
                </a:solidFill>
                <a:latin typeface="Calibri"/>
                <a:ea typeface="Calibri"/>
                <a:cs typeface="Calibri"/>
                <a:sym typeface="Calibri"/>
              </a:rPr>
              <a:t>Išvada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1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1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17"/>
          <p:cNvSpPr>
            <a:spLocks noGrp="1"/>
          </p:cNvSpPr>
          <p:nvPr>
            <p:ph type="title"/>
          </p:nvPr>
        </p:nvSpPr>
        <p:spPr>
          <a:xfrm>
            <a:off x="92023" y="250875"/>
            <a:ext cx="12192000" cy="5773800"/>
          </a:xfrm>
          <a:prstGeom prst="ellipse">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dk1"/>
              </a:buClr>
              <a:buSzPts val="2866"/>
              <a:buFont typeface="Calibri"/>
              <a:buNone/>
            </a:pPr>
            <a:r>
              <a:rPr lang="en-US" sz="3600" b="1">
                <a:solidFill>
                  <a:srgbClr val="2F5496"/>
                </a:solidFill>
                <a:latin typeface="Calibri"/>
                <a:ea typeface="Calibri"/>
                <a:cs typeface="Calibri"/>
                <a:sym typeface="Calibri"/>
              </a:rPr>
              <a:t>Įvadas</a:t>
            </a:r>
            <a:endParaRPr sz="3600" b="1">
              <a:solidFill>
                <a:srgbClr val="2F5496"/>
              </a:solidFill>
            </a:endParaRPr>
          </a:p>
          <a:p>
            <a:pPr marL="0" lvl="0" indent="0" algn="l" rtl="0">
              <a:lnSpc>
                <a:spcPct val="100000"/>
              </a:lnSpc>
              <a:spcBef>
                <a:spcPts val="0"/>
              </a:spcBef>
              <a:spcAft>
                <a:spcPts val="0"/>
              </a:spcAft>
              <a:buClr>
                <a:schemeClr val="dk1"/>
              </a:buClr>
              <a:buSzPts val="762"/>
              <a:buFont typeface="Arial"/>
              <a:buNone/>
            </a:pPr>
            <a:br>
              <a:rPr lang="en-US" sz="1800" b="1"/>
            </a:br>
            <a:r>
              <a:rPr lang="en-US" sz="1800" b="1"/>
              <a:t>Gyvavimo ciklo analizė</a:t>
            </a:r>
            <a:endParaRPr sz="1800" b="1"/>
          </a:p>
          <a:p>
            <a:pPr marL="0" lvl="0" indent="0" algn="l" rtl="0">
              <a:lnSpc>
                <a:spcPct val="100000"/>
              </a:lnSpc>
              <a:spcBef>
                <a:spcPts val="0"/>
              </a:spcBef>
              <a:spcAft>
                <a:spcPts val="0"/>
              </a:spcAft>
              <a:buClr>
                <a:schemeClr val="dk1"/>
              </a:buClr>
              <a:buSzPts val="990"/>
              <a:buFont typeface="Arial"/>
              <a:buNone/>
            </a:pPr>
            <a:r>
              <a:rPr lang="en-US" sz="1800"/>
              <a:t>Gyvavimo ciklo analizė (GCA) - tai metodas, kuriuo kiekybiškai įvertinamas tam tikro gaminio poveikis aplinkai. Atliekant LCA, sudaromas aprašas, kuris parodo naudojamus išteklius, susidarančius teršalus ir gaminio naudingumą. Remiantis tuo, kas išdėstyta pirmiau, reikėtų atlikti vertinimą, kad būtų galima nustatyti su gaminiu susijusią įtaką žmonių sveikatai, ekosistemų funkcijoms ir gamtos išteklių išeikvojimui. Todėl ši analizė padeda verslininkams, kai jie ketina pateikti naudingos informacijos aplinkai palankiems sprendimams priimti.</a:t>
            </a:r>
            <a:endParaRPr sz="1800"/>
          </a:p>
          <a:p>
            <a:pPr marL="0" lvl="0" indent="0" algn="l" rtl="0">
              <a:lnSpc>
                <a:spcPct val="90000"/>
              </a:lnSpc>
              <a:spcBef>
                <a:spcPts val="0"/>
              </a:spcBef>
              <a:spcAft>
                <a:spcPts val="0"/>
              </a:spcAft>
              <a:buClr>
                <a:schemeClr val="dk1"/>
              </a:buClr>
              <a:buSzPts val="2070"/>
              <a:buFont typeface="Calibri"/>
              <a:buNone/>
            </a:pPr>
            <a:endParaRPr sz="2340" b="1"/>
          </a:p>
        </p:txBody>
      </p:sp>
      <p:grpSp>
        <p:nvGrpSpPr>
          <p:cNvPr id="122" name="Google Shape;122;p17"/>
          <p:cNvGrpSpPr/>
          <p:nvPr/>
        </p:nvGrpSpPr>
        <p:grpSpPr>
          <a:xfrm>
            <a:off x="441960" y="561256"/>
            <a:ext cx="1128382" cy="847206"/>
            <a:chOff x="7393391" y="1075612"/>
            <a:chExt cx="1128382" cy="847206"/>
          </a:xfrm>
        </p:grpSpPr>
        <p:sp>
          <p:nvSpPr>
            <p:cNvPr id="123" name="Google Shape;123;p1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17"/>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17"/>
          <p:cNvSpPr txBox="1"/>
          <p:nvPr/>
        </p:nvSpPr>
        <p:spPr>
          <a:xfrm>
            <a:off x="4980936" y="91452"/>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17"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7" name="Google Shape;127;p1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18"/>
          <p:cNvSpPr/>
          <p:nvPr/>
        </p:nvSpPr>
        <p:spPr>
          <a:xfrm>
            <a:off x="0" y="159255"/>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18"/>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18"/>
          <p:cNvSpPr>
            <a:spLocks noGrp="1"/>
          </p:cNvSpPr>
          <p:nvPr>
            <p:ph type="title"/>
          </p:nvPr>
        </p:nvSpPr>
        <p:spPr>
          <a:xfrm>
            <a:off x="620640" y="775413"/>
            <a:ext cx="10950720" cy="4408980"/>
          </a:xfrm>
          <a:prstGeom prst="ellipse">
            <a:avLst/>
          </a:prstGeom>
          <a:noFill/>
          <a:ln>
            <a:noFill/>
          </a:ln>
        </p:spPr>
        <p:txBody>
          <a:bodyPr spcFirstLastPara="1" wrap="square" lIns="91425" tIns="45700" rIns="91425" bIns="45700" anchor="ctr" anchorCtr="0">
            <a:normAutofit/>
          </a:bodyPr>
          <a:lstStyle/>
          <a:p>
            <a:pPr marL="0" lvl="0" indent="0" algn="l" rtl="0">
              <a:lnSpc>
                <a:spcPct val="115000"/>
              </a:lnSpc>
              <a:spcBef>
                <a:spcPts val="0"/>
              </a:spcBef>
              <a:spcAft>
                <a:spcPts val="0"/>
              </a:spcAft>
              <a:buClr>
                <a:schemeClr val="dk1"/>
              </a:buClr>
              <a:buSzPts val="1650"/>
              <a:buFont typeface="Arial"/>
              <a:buNone/>
            </a:pPr>
            <a:r>
              <a:rPr lang="en-US" sz="3600" b="1">
                <a:solidFill>
                  <a:srgbClr val="2F5496"/>
                </a:solidFill>
              </a:rPr>
              <a:t>Gyvavimo ciklo vertinimas (GCA)</a:t>
            </a:r>
            <a:br>
              <a:rPr lang="en-US" sz="1800" b="1">
                <a:solidFill>
                  <a:srgbClr val="222222"/>
                </a:solidFill>
              </a:rPr>
            </a:br>
            <a:br>
              <a:rPr lang="en-US" sz="1800" b="1">
                <a:solidFill>
                  <a:srgbClr val="222222"/>
                </a:solidFill>
              </a:rPr>
            </a:br>
            <a:r>
              <a:rPr lang="en-US" sz="1800">
                <a:solidFill>
                  <a:srgbClr val="222222"/>
                </a:solidFill>
              </a:rPr>
              <a:t>Gyvavimo ciklo vertinimas (GCA) apibrėžiamas kaip sisteminga produktų ar paslaugų galimo poveikio aplinkai per visą jų gyvavimo laikotarpį analizė. </a:t>
            </a:r>
            <a:endParaRPr sz="1800">
              <a:solidFill>
                <a:srgbClr val="222222"/>
              </a:solidFill>
            </a:endParaRPr>
          </a:p>
        </p:txBody>
      </p:sp>
      <p:grpSp>
        <p:nvGrpSpPr>
          <p:cNvPr id="135" name="Google Shape;135;p18"/>
          <p:cNvGrpSpPr/>
          <p:nvPr/>
        </p:nvGrpSpPr>
        <p:grpSpPr>
          <a:xfrm>
            <a:off x="441960" y="561256"/>
            <a:ext cx="1128382" cy="847206"/>
            <a:chOff x="7393391" y="1075612"/>
            <a:chExt cx="1128382" cy="847206"/>
          </a:xfrm>
        </p:grpSpPr>
        <p:sp>
          <p:nvSpPr>
            <p:cNvPr id="136" name="Google Shape;136;p18"/>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18"/>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38" name="Google Shape;138;p1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39" name="Google Shape;139;p18"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1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9"/>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19"/>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19"/>
          <p:cNvSpPr>
            <a:spLocks noGrp="1"/>
          </p:cNvSpPr>
          <p:nvPr>
            <p:ph type="title"/>
          </p:nvPr>
        </p:nvSpPr>
        <p:spPr>
          <a:xfrm>
            <a:off x="80119" y="352931"/>
            <a:ext cx="11353200" cy="6372900"/>
          </a:xfrm>
          <a:prstGeom prst="ellipse">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1100"/>
              <a:buFont typeface="Arial"/>
              <a:buNone/>
            </a:pPr>
            <a:r>
              <a:rPr lang="en-US" sz="2000" dirty="0" err="1"/>
              <a:t>Atliekant</a:t>
            </a:r>
            <a:r>
              <a:rPr lang="en-US" sz="2000" dirty="0"/>
              <a:t> </a:t>
            </a:r>
            <a:r>
              <a:rPr lang="en-US" sz="2000" dirty="0" err="1"/>
              <a:t>gyvavimo</a:t>
            </a:r>
            <a:r>
              <a:rPr lang="en-US" sz="2000" dirty="0"/>
              <a:t> </a:t>
            </a:r>
            <a:r>
              <a:rPr lang="en-US" sz="2000" dirty="0" err="1"/>
              <a:t>ciklo</a:t>
            </a:r>
            <a:r>
              <a:rPr lang="en-US" sz="2000" dirty="0"/>
              <a:t> </a:t>
            </a:r>
            <a:r>
              <a:rPr lang="en-US" sz="2000" dirty="0" err="1"/>
              <a:t>vertinimą</a:t>
            </a:r>
            <a:r>
              <a:rPr lang="en-US" sz="2000" dirty="0"/>
              <a:t> (</a:t>
            </a:r>
            <a:r>
              <a:rPr lang="en-US" sz="2000" dirty="0" err="1"/>
              <a:t>gyvavimo</a:t>
            </a:r>
            <a:r>
              <a:rPr lang="en-US" sz="2000" dirty="0"/>
              <a:t> </a:t>
            </a:r>
            <a:r>
              <a:rPr lang="en-US" sz="2000" dirty="0" err="1"/>
              <a:t>ciklo</a:t>
            </a:r>
            <a:r>
              <a:rPr lang="en-US" sz="2000" dirty="0"/>
              <a:t> </a:t>
            </a:r>
            <a:r>
              <a:rPr lang="en-US" sz="2000" dirty="0" err="1"/>
              <a:t>analizę</a:t>
            </a:r>
            <a:r>
              <a:rPr lang="en-US" sz="2000" dirty="0"/>
              <a:t>), </a:t>
            </a:r>
            <a:r>
              <a:rPr lang="en-US" sz="2000" dirty="0" err="1"/>
              <a:t>vertinamas</a:t>
            </a:r>
            <a:r>
              <a:rPr lang="en-US" sz="2000" dirty="0"/>
              <a:t> visas </a:t>
            </a:r>
            <a:r>
              <a:rPr lang="en-US" sz="2000" dirty="0" err="1"/>
              <a:t>gaminio</a:t>
            </a:r>
            <a:r>
              <a:rPr lang="en-US" sz="2000" dirty="0"/>
              <a:t> (</a:t>
            </a:r>
            <a:r>
              <a:rPr lang="en-US" sz="2000" dirty="0" err="1"/>
              <a:t>įskaitant</a:t>
            </a:r>
            <a:r>
              <a:rPr lang="en-US" sz="2000" dirty="0"/>
              <a:t> </a:t>
            </a:r>
            <a:r>
              <a:rPr lang="en-US" sz="2000" dirty="0" err="1"/>
              <a:t>galiojimo</a:t>
            </a:r>
            <a:r>
              <a:rPr lang="en-US" sz="2000" dirty="0"/>
              <a:t> </a:t>
            </a:r>
            <a:r>
              <a:rPr lang="en-US" sz="2000" dirty="0" err="1"/>
              <a:t>laikotarpį</a:t>
            </a:r>
            <a:r>
              <a:rPr lang="en-US" sz="2000" dirty="0"/>
              <a:t> </a:t>
            </a:r>
            <a:r>
              <a:rPr lang="en-US" sz="2000" dirty="0" err="1"/>
              <a:t>ir</a:t>
            </a:r>
            <a:r>
              <a:rPr lang="en-US" sz="2000" dirty="0"/>
              <a:t> </a:t>
            </a:r>
            <a:r>
              <a:rPr lang="en-US" sz="2000" dirty="0" err="1"/>
              <a:t>gyvavimo</a:t>
            </a:r>
            <a:r>
              <a:rPr lang="en-US" sz="2000" dirty="0"/>
              <a:t> </a:t>
            </a:r>
            <a:r>
              <a:rPr lang="en-US" sz="2000" dirty="0" err="1"/>
              <a:t>pabaigos</a:t>
            </a:r>
            <a:r>
              <a:rPr lang="en-US" sz="2000" dirty="0"/>
              <a:t> </a:t>
            </a:r>
            <a:r>
              <a:rPr lang="en-US" sz="2000" dirty="0" err="1"/>
              <a:t>etapus</a:t>
            </a:r>
            <a:r>
              <a:rPr lang="en-US" sz="2000" dirty="0"/>
              <a:t>) </a:t>
            </a:r>
            <a:r>
              <a:rPr lang="en-US" sz="2000" dirty="0" err="1"/>
              <a:t>arba</a:t>
            </a:r>
            <a:r>
              <a:rPr lang="en-US" sz="2000" dirty="0"/>
              <a:t> </a:t>
            </a:r>
            <a:r>
              <a:rPr lang="en-US" sz="2000" dirty="0" err="1"/>
              <a:t>paslaugos</a:t>
            </a:r>
            <a:r>
              <a:rPr lang="en-US" sz="2000" dirty="0"/>
              <a:t> </a:t>
            </a:r>
            <a:r>
              <a:rPr lang="en-US" sz="2000" dirty="0" err="1"/>
              <a:t>gyvavimo</a:t>
            </a:r>
            <a:r>
              <a:rPr lang="en-US" sz="2000" dirty="0"/>
              <a:t> </a:t>
            </a:r>
            <a:r>
              <a:rPr lang="en-US" sz="2000" dirty="0" err="1"/>
              <a:t>ciklas</a:t>
            </a:r>
            <a:r>
              <a:rPr lang="en-US" sz="2000" dirty="0"/>
              <a:t>. </a:t>
            </a:r>
            <a:r>
              <a:rPr lang="en-US" sz="2000" dirty="0" err="1"/>
              <a:t>Jis</a:t>
            </a:r>
            <a:r>
              <a:rPr lang="en-US" sz="2000" dirty="0"/>
              <a:t> </a:t>
            </a:r>
            <a:r>
              <a:rPr lang="en-US" sz="2000" dirty="0" err="1"/>
              <a:t>taip</a:t>
            </a:r>
            <a:r>
              <a:rPr lang="en-US" sz="2000" dirty="0"/>
              <a:t> pat </a:t>
            </a:r>
            <a:r>
              <a:rPr lang="en-US" sz="2000" dirty="0" err="1"/>
              <a:t>apima</a:t>
            </a:r>
            <a:r>
              <a:rPr lang="en-US" sz="2000" dirty="0"/>
              <a:t>, bet </a:t>
            </a:r>
            <a:r>
              <a:rPr lang="en-US" sz="2000" dirty="0" err="1"/>
              <a:t>neapsiriboja</a:t>
            </a:r>
            <a:r>
              <a:rPr lang="en-US" sz="2000" dirty="0"/>
              <a:t> </a:t>
            </a:r>
            <a:r>
              <a:rPr lang="en-US" sz="2000" dirty="0" err="1"/>
              <a:t>gamybos</a:t>
            </a:r>
            <a:r>
              <a:rPr lang="en-US" sz="2000" dirty="0"/>
              <a:t> </a:t>
            </a:r>
            <a:r>
              <a:rPr lang="en-US" sz="2000" dirty="0" err="1"/>
              <a:t>sudedamosiomis</a:t>
            </a:r>
            <a:r>
              <a:rPr lang="en-US" sz="2000" dirty="0"/>
              <a:t> </a:t>
            </a:r>
            <a:r>
              <a:rPr lang="en-US" sz="2000" dirty="0" err="1"/>
              <a:t>dalimis</a:t>
            </a:r>
            <a:r>
              <a:rPr lang="en-US" sz="2000" dirty="0"/>
              <a:t> (</a:t>
            </a:r>
            <a:r>
              <a:rPr lang="en-US" sz="2000" dirty="0" err="1"/>
              <a:t>žaliavomis</a:t>
            </a:r>
            <a:r>
              <a:rPr lang="en-US" sz="2000" dirty="0"/>
              <a:t>, </a:t>
            </a:r>
            <a:r>
              <a:rPr lang="en-US" sz="2000" dirty="0" err="1"/>
              <a:t>pagalbinėmis</a:t>
            </a:r>
            <a:r>
              <a:rPr lang="en-US" sz="2000" dirty="0"/>
              <a:t> </a:t>
            </a:r>
            <a:r>
              <a:rPr lang="en-US" sz="2000" dirty="0" err="1"/>
              <a:t>ir</a:t>
            </a:r>
            <a:r>
              <a:rPr lang="en-US" sz="2000" dirty="0"/>
              <a:t> </a:t>
            </a:r>
            <a:r>
              <a:rPr lang="en-US" sz="2000" dirty="0" err="1"/>
              <a:t>eksploatacinėmis</a:t>
            </a:r>
            <a:r>
              <a:rPr lang="en-US" sz="2000" dirty="0"/>
              <a:t> </a:t>
            </a:r>
            <a:r>
              <a:rPr lang="en-US" sz="2000" dirty="0" err="1"/>
              <a:t>medžiagomis</a:t>
            </a:r>
            <a:r>
              <a:rPr lang="en-US" sz="2000" dirty="0"/>
              <a:t>); </a:t>
            </a:r>
            <a:r>
              <a:rPr lang="en-US" sz="2000" dirty="0" err="1"/>
              <a:t>prieš</a:t>
            </a:r>
            <a:r>
              <a:rPr lang="en-US" sz="2000" dirty="0"/>
              <a:t> </a:t>
            </a:r>
            <a:r>
              <a:rPr lang="lt-LT" sz="2000" dirty="0"/>
              <a:t>platinimą</a:t>
            </a:r>
            <a:r>
              <a:rPr lang="en-US" sz="2000" dirty="0"/>
              <a:t> (</a:t>
            </a:r>
            <a:r>
              <a:rPr lang="en-US" sz="2000" dirty="0" err="1"/>
              <a:t>pvz</a:t>
            </a:r>
            <a:r>
              <a:rPr lang="en-US" sz="2000" dirty="0"/>
              <a:t>., </a:t>
            </a:r>
            <a:r>
              <a:rPr lang="en-US" sz="2000" dirty="0" err="1"/>
              <a:t>tiekėjus</a:t>
            </a:r>
            <a:r>
              <a:rPr lang="en-US" sz="2000" dirty="0"/>
              <a:t>), po </a:t>
            </a:r>
            <a:r>
              <a:rPr lang="en-US" sz="2000" dirty="0" err="1"/>
              <a:t>jos</a:t>
            </a:r>
            <a:r>
              <a:rPr lang="en-US" sz="2000" dirty="0"/>
              <a:t> (</a:t>
            </a:r>
            <a:r>
              <a:rPr lang="en-US" sz="2000" dirty="0" err="1"/>
              <a:t>pvz</a:t>
            </a:r>
            <a:r>
              <a:rPr lang="en-US" sz="2000" dirty="0"/>
              <a:t>,</a:t>
            </a:r>
            <a:endParaRPr sz="2000" dirty="0"/>
          </a:p>
          <a:p>
            <a:pPr marL="0" lvl="0" indent="0" algn="l" rtl="0">
              <a:lnSpc>
                <a:spcPct val="100000"/>
              </a:lnSpc>
              <a:spcBef>
                <a:spcPts val="0"/>
              </a:spcBef>
              <a:spcAft>
                <a:spcPts val="0"/>
              </a:spcAft>
              <a:buClr>
                <a:schemeClr val="dk1"/>
              </a:buClr>
              <a:buSzPts val="1100"/>
              <a:buFont typeface="Arial"/>
              <a:buNone/>
            </a:pPr>
            <a:r>
              <a:rPr lang="en-US" sz="2000" dirty="0" err="1"/>
              <a:t>atliekų</a:t>
            </a:r>
            <a:r>
              <a:rPr lang="en-US" sz="2000" dirty="0"/>
              <a:t> </a:t>
            </a:r>
            <a:r>
              <a:rPr lang="en-US" sz="2000" dirty="0" err="1"/>
              <a:t>tvarkymo</a:t>
            </a:r>
            <a:r>
              <a:rPr lang="en-US" sz="2000" dirty="0"/>
              <a:t>) </a:t>
            </a:r>
            <a:r>
              <a:rPr lang="en-US" sz="2000" dirty="0" err="1"/>
              <a:t>procesai</a:t>
            </a:r>
            <a:r>
              <a:rPr lang="en-US" sz="2000" dirty="0"/>
              <a:t> </a:t>
            </a:r>
            <a:r>
              <a:rPr lang="en-US" sz="2000" dirty="0" err="1"/>
              <a:t>ir</a:t>
            </a:r>
            <a:r>
              <a:rPr lang="en-US" sz="2000" dirty="0"/>
              <a:t> </a:t>
            </a:r>
            <a:r>
              <a:rPr lang="en-US" sz="2000" dirty="0" err="1"/>
              <a:t>šalinimas</a:t>
            </a:r>
            <a:r>
              <a:rPr lang="en-US" sz="2000" dirty="0"/>
              <a:t> (</a:t>
            </a:r>
            <a:r>
              <a:rPr lang="en-US" sz="2000" dirty="0" err="1"/>
              <a:t>pvz</a:t>
            </a:r>
            <a:r>
              <a:rPr lang="en-US" sz="2000" dirty="0"/>
              <a:t>., </a:t>
            </a:r>
            <a:r>
              <a:rPr lang="en-US" sz="2000" dirty="0" err="1"/>
              <a:t>atliekų</a:t>
            </a:r>
            <a:r>
              <a:rPr lang="en-US" sz="2000" dirty="0"/>
              <a:t> </a:t>
            </a:r>
            <a:r>
              <a:rPr lang="en-US" sz="2000" dirty="0" err="1"/>
              <a:t>deginimas</a:t>
            </a:r>
            <a:r>
              <a:rPr lang="en-US" sz="2000" dirty="0"/>
              <a:t>).</a:t>
            </a:r>
            <a:endParaRPr sz="2000" dirty="0"/>
          </a:p>
          <a:p>
            <a:pPr marL="0" lvl="0" indent="0" algn="l" rtl="0">
              <a:lnSpc>
                <a:spcPct val="100000"/>
              </a:lnSpc>
              <a:spcBef>
                <a:spcPts val="0"/>
              </a:spcBef>
              <a:spcAft>
                <a:spcPts val="0"/>
              </a:spcAft>
              <a:buClr>
                <a:schemeClr val="dk1"/>
              </a:buClr>
              <a:buSzPts val="1100"/>
              <a:buFont typeface="Arial"/>
              <a:buNone/>
            </a:pPr>
            <a:endParaRPr sz="2000" dirty="0"/>
          </a:p>
          <a:p>
            <a:pPr marL="0" lvl="0" indent="0" algn="l" rtl="0">
              <a:lnSpc>
                <a:spcPct val="100000"/>
              </a:lnSpc>
              <a:spcBef>
                <a:spcPts val="0"/>
              </a:spcBef>
              <a:spcAft>
                <a:spcPts val="0"/>
              </a:spcAft>
              <a:buClr>
                <a:schemeClr val="dk1"/>
              </a:buClr>
              <a:buSzPts val="1100"/>
              <a:buFont typeface="Arial"/>
              <a:buNone/>
            </a:pPr>
            <a:r>
              <a:rPr lang="en-US" sz="2000" dirty="0" err="1"/>
              <a:t>Poveikio</a:t>
            </a:r>
            <a:r>
              <a:rPr lang="en-US" sz="2000" dirty="0"/>
              <a:t> </a:t>
            </a:r>
            <a:r>
              <a:rPr lang="en-US" sz="2000" dirty="0" err="1"/>
              <a:t>gyvavimo</a:t>
            </a:r>
            <a:r>
              <a:rPr lang="en-US" sz="2000" dirty="0"/>
              <a:t> </a:t>
            </a:r>
            <a:r>
              <a:rPr lang="en-US" sz="2000" dirty="0" err="1"/>
              <a:t>ciklo</a:t>
            </a:r>
            <a:r>
              <a:rPr lang="en-US" sz="2000" dirty="0"/>
              <a:t> </a:t>
            </a:r>
            <a:r>
              <a:rPr lang="en-US" sz="2000" dirty="0" err="1"/>
              <a:t>metu</a:t>
            </a:r>
            <a:r>
              <a:rPr lang="en-US" sz="2000" dirty="0"/>
              <a:t> </a:t>
            </a:r>
            <a:r>
              <a:rPr lang="en-US" sz="2000" dirty="0" err="1"/>
              <a:t>vertinimas</a:t>
            </a:r>
            <a:r>
              <a:rPr lang="en-US" sz="2000" dirty="0"/>
              <a:t> (LCIA) </a:t>
            </a:r>
            <a:r>
              <a:rPr lang="en-US" sz="2000" dirty="0" err="1"/>
              <a:t>apima</a:t>
            </a:r>
            <a:r>
              <a:rPr lang="en-US" sz="2000" dirty="0"/>
              <a:t> </a:t>
            </a:r>
            <a:r>
              <a:rPr lang="en-US" sz="2000" dirty="0" err="1"/>
              <a:t>visus</a:t>
            </a:r>
            <a:r>
              <a:rPr lang="en-US" sz="2000" dirty="0"/>
              <a:t> </a:t>
            </a:r>
            <a:r>
              <a:rPr lang="en-US" sz="2000" dirty="0" err="1"/>
              <a:t>svarbius</a:t>
            </a:r>
            <a:r>
              <a:rPr lang="en-US" sz="2000" dirty="0"/>
              <a:t> </a:t>
            </a:r>
            <a:r>
              <a:rPr lang="en-US" sz="2000" dirty="0" err="1"/>
              <a:t>duomenis</a:t>
            </a:r>
            <a:r>
              <a:rPr lang="en-US" sz="2000" dirty="0"/>
              <a:t> </a:t>
            </a:r>
            <a:r>
              <a:rPr lang="en-US" sz="2000" dirty="0" err="1"/>
              <a:t>iš</a:t>
            </a:r>
            <a:r>
              <a:rPr lang="lt-LT" sz="2000" dirty="0"/>
              <a:t> </a:t>
            </a:r>
            <a:r>
              <a:rPr lang="en-US" sz="2000" dirty="0" err="1"/>
              <a:t>aplink</a:t>
            </a:r>
            <a:r>
              <a:rPr lang="lt-LT" sz="2000" dirty="0"/>
              <a:t>os</a:t>
            </a:r>
            <a:r>
              <a:rPr lang="en-US" sz="2000" dirty="0"/>
              <a:t> (</a:t>
            </a:r>
            <a:r>
              <a:rPr lang="en-US" sz="2000" dirty="0" err="1"/>
              <a:t>pvz</a:t>
            </a:r>
            <a:r>
              <a:rPr lang="en-US" sz="2000" dirty="0"/>
              <a:t>., </a:t>
            </a:r>
            <a:r>
              <a:rPr lang="en-US" sz="2000" dirty="0" err="1"/>
              <a:t>rūdos</a:t>
            </a:r>
            <a:r>
              <a:rPr lang="en-US" sz="2000" dirty="0"/>
              <a:t> </a:t>
            </a:r>
            <a:r>
              <a:rPr lang="en-US" sz="2000" dirty="0" err="1"/>
              <a:t>ir</a:t>
            </a:r>
            <a:r>
              <a:rPr lang="en-US" sz="2000" dirty="0"/>
              <a:t> </a:t>
            </a:r>
            <a:r>
              <a:rPr lang="en-US" sz="2000" dirty="0" err="1"/>
              <a:t>žalia</a:t>
            </a:r>
            <a:r>
              <a:rPr lang="en-US" sz="2000" dirty="0"/>
              <a:t> </a:t>
            </a:r>
            <a:r>
              <a:rPr lang="en-US" sz="2000" dirty="0" err="1"/>
              <a:t>nafta</a:t>
            </a:r>
            <a:r>
              <a:rPr lang="en-US" sz="2000" dirty="0"/>
              <a:t>, </a:t>
            </a:r>
            <a:r>
              <a:rPr lang="en-US" sz="2000" dirty="0" err="1"/>
              <a:t>vanduo</a:t>
            </a:r>
            <a:r>
              <a:rPr lang="en-US" sz="2000" dirty="0"/>
              <a:t>, </a:t>
            </a:r>
            <a:r>
              <a:rPr lang="en-US" sz="2000" dirty="0" err="1"/>
              <a:t>žemės</a:t>
            </a:r>
            <a:r>
              <a:rPr lang="en-US" sz="2000" dirty="0"/>
              <a:t> </a:t>
            </a:r>
            <a:r>
              <a:rPr lang="en-US" sz="2000" dirty="0" err="1"/>
              <a:t>naudojimas</a:t>
            </a:r>
            <a:r>
              <a:rPr lang="en-US" sz="2000" dirty="0"/>
              <a:t>), </a:t>
            </a:r>
            <a:r>
              <a:rPr lang="en-US" sz="2000" dirty="0" err="1"/>
              <a:t>taip</a:t>
            </a:r>
            <a:r>
              <a:rPr lang="en-US" sz="2000" dirty="0"/>
              <a:t> pat </a:t>
            </a:r>
            <a:r>
              <a:rPr lang="en-US" sz="2000" dirty="0" err="1"/>
              <a:t>išmetami</a:t>
            </a:r>
            <a:r>
              <a:rPr lang="en-US" sz="2000" dirty="0"/>
              <a:t> </a:t>
            </a:r>
            <a:r>
              <a:rPr lang="en-US" sz="2000" dirty="0" err="1"/>
              <a:t>teršalai</a:t>
            </a:r>
            <a:r>
              <a:rPr lang="lt-LT" sz="2000" dirty="0"/>
              <a:t> </a:t>
            </a:r>
            <a:r>
              <a:rPr lang="en-US" sz="2000" dirty="0"/>
              <a:t>į </a:t>
            </a:r>
            <a:r>
              <a:rPr lang="en-US" sz="2000" dirty="0" err="1"/>
              <a:t>orą</a:t>
            </a:r>
            <a:r>
              <a:rPr lang="en-US" sz="2000" dirty="0"/>
              <a:t>, </a:t>
            </a:r>
            <a:r>
              <a:rPr lang="en-US" sz="2000" dirty="0" err="1"/>
              <a:t>vandenį</a:t>
            </a:r>
            <a:r>
              <a:rPr lang="en-US" sz="2000" dirty="0"/>
              <a:t> </a:t>
            </a:r>
            <a:r>
              <a:rPr lang="en-US" sz="2000" dirty="0" err="1"/>
              <a:t>ir</a:t>
            </a:r>
            <a:r>
              <a:rPr lang="en-US" sz="2000" dirty="0"/>
              <a:t> </a:t>
            </a:r>
            <a:r>
              <a:rPr lang="en-US" sz="2000" dirty="0" err="1"/>
              <a:t>dirvožemį</a:t>
            </a:r>
            <a:r>
              <a:rPr lang="en-US" sz="2000" dirty="0"/>
              <a:t> (</a:t>
            </a:r>
            <a:r>
              <a:rPr lang="en-US" sz="2000" dirty="0" err="1"/>
              <a:t>pvz</a:t>
            </a:r>
            <a:r>
              <a:rPr lang="en-US" sz="2000" dirty="0"/>
              <a:t>., </a:t>
            </a:r>
            <a:r>
              <a:rPr lang="en-US" sz="2000" dirty="0" err="1"/>
              <a:t>anglies</a:t>
            </a:r>
            <a:r>
              <a:rPr lang="en-US" sz="2000" dirty="0"/>
              <a:t> </a:t>
            </a:r>
            <a:r>
              <a:rPr lang="en-US" sz="2000" dirty="0" err="1"/>
              <a:t>dioksidas</a:t>
            </a:r>
            <a:r>
              <a:rPr lang="en-US" sz="2000" dirty="0"/>
              <a:t> </a:t>
            </a:r>
            <a:r>
              <a:rPr lang="en-US" sz="2000" dirty="0" err="1"/>
              <a:t>ir</a:t>
            </a:r>
            <a:r>
              <a:rPr lang="en-US" sz="2000" dirty="0"/>
              <a:t> </a:t>
            </a:r>
            <a:r>
              <a:rPr lang="en-US" sz="2000" dirty="0" err="1"/>
              <a:t>azoto</a:t>
            </a:r>
            <a:r>
              <a:rPr lang="en-US" sz="2000" dirty="0"/>
              <a:t> </a:t>
            </a:r>
            <a:r>
              <a:rPr lang="en-US" sz="2000" dirty="0" err="1"/>
              <a:t>oksidai</a:t>
            </a:r>
            <a:r>
              <a:rPr lang="en-US" sz="2000" dirty="0"/>
              <a:t>). </a:t>
            </a:r>
            <a:endParaRPr sz="1800" b="1" dirty="0"/>
          </a:p>
        </p:txBody>
      </p:sp>
      <p:grpSp>
        <p:nvGrpSpPr>
          <p:cNvPr id="148" name="Google Shape;148;p19"/>
          <p:cNvGrpSpPr/>
          <p:nvPr/>
        </p:nvGrpSpPr>
        <p:grpSpPr>
          <a:xfrm>
            <a:off x="441960" y="561256"/>
            <a:ext cx="1128382" cy="847206"/>
            <a:chOff x="7393391" y="1075612"/>
            <a:chExt cx="1128382" cy="847206"/>
          </a:xfrm>
        </p:grpSpPr>
        <p:sp>
          <p:nvSpPr>
            <p:cNvPr id="149" name="Google Shape;149;p19"/>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19"/>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51" name="Google Shape;151;p19"/>
          <p:cNvSpPr txBox="1"/>
          <p:nvPr/>
        </p:nvSpPr>
        <p:spPr>
          <a:xfrm>
            <a:off x="4972768" y="482228"/>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52" name="Google Shape;152;p19"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3" name="Google Shape;153;p19"/>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Google Shape;158;p2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9" name="Google Shape;159;p20"/>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0" name="Google Shape;160;p20"/>
          <p:cNvSpPr>
            <a:spLocks noGrp="1"/>
          </p:cNvSpPr>
          <p:nvPr>
            <p:ph type="title"/>
          </p:nvPr>
        </p:nvSpPr>
        <p:spPr>
          <a:xfrm>
            <a:off x="-862174" y="461462"/>
            <a:ext cx="13270992" cy="6230626"/>
          </a:xfrm>
          <a:prstGeom prst="ellipse">
            <a:avLst/>
          </a:prstGeom>
          <a:noFill/>
          <a:ln>
            <a:noFill/>
          </a:ln>
        </p:spPr>
        <p:txBody>
          <a:bodyPr spcFirstLastPara="1" wrap="square" lIns="91425" tIns="45700" rIns="91425" bIns="45700" anchor="t" anchorCtr="0">
            <a:normAutofit/>
          </a:bodyPr>
          <a:lstStyle/>
          <a:p>
            <a:pPr marL="0" lvl="0" indent="0" algn="l" rtl="0">
              <a:lnSpc>
                <a:spcPct val="115000"/>
              </a:lnSpc>
              <a:spcBef>
                <a:spcPts val="0"/>
              </a:spcBef>
              <a:spcAft>
                <a:spcPts val="0"/>
              </a:spcAft>
              <a:buClr>
                <a:schemeClr val="dk1"/>
              </a:buClr>
              <a:buSzPts val="1692"/>
              <a:buFont typeface="Arial"/>
              <a:buNone/>
            </a:pPr>
            <a:r>
              <a:rPr lang="en-US" sz="4000" b="1">
                <a:solidFill>
                  <a:srgbClr val="2F5496"/>
                </a:solidFill>
              </a:rPr>
              <a:t>Pagrindiniai gyvavimo ciklo vertinimo etapai</a:t>
            </a:r>
            <a:br>
              <a:rPr lang="en-US" sz="4000" b="1">
                <a:solidFill>
                  <a:srgbClr val="2F5496"/>
                </a:solidFill>
              </a:rPr>
            </a:br>
            <a:endParaRPr sz="1800" b="1">
              <a:solidFill>
                <a:srgbClr val="2F5496"/>
              </a:solidFill>
            </a:endParaRPr>
          </a:p>
          <a:p>
            <a:pPr marL="342900" lvl="0" indent="-342900" algn="l" rtl="0">
              <a:lnSpc>
                <a:spcPct val="115000"/>
              </a:lnSpc>
              <a:spcBef>
                <a:spcPts val="0"/>
              </a:spcBef>
              <a:spcAft>
                <a:spcPts val="0"/>
              </a:spcAft>
              <a:buClr>
                <a:schemeClr val="dk1"/>
              </a:buClr>
              <a:buSzPts val="1800"/>
              <a:buFont typeface="Arial"/>
              <a:buChar char="•"/>
            </a:pPr>
            <a:r>
              <a:rPr lang="en-US" sz="2000" b="1"/>
              <a:t>Tikslo ir taikymo srities apibrėžimas</a:t>
            </a:r>
            <a:endParaRPr sz="2000" b="1"/>
          </a:p>
          <a:p>
            <a:pPr marL="342000" lvl="0" indent="0" algn="l" rtl="0">
              <a:lnSpc>
                <a:spcPct val="100000"/>
              </a:lnSpc>
              <a:spcBef>
                <a:spcPts val="0"/>
              </a:spcBef>
              <a:spcAft>
                <a:spcPts val="0"/>
              </a:spcAft>
              <a:buClr>
                <a:schemeClr val="dk1"/>
              </a:buClr>
              <a:buSzPts val="1800"/>
              <a:buNone/>
            </a:pPr>
            <a:r>
              <a:rPr lang="en-US" sz="2000"/>
              <a:t>Turėtų būti apibrėžtas funkcinio palyginimo pagrindas ir reikalaujamas I išsamumo lygis. Tuomet reikėtų nustatyti apimties tikslą, įskaitant tikslus, taikymus ir auditorijas. Po to reikia nustatyti kritinę tikslo apžvalgą. </a:t>
            </a:r>
            <a:endParaRPr sz="2000"/>
          </a:p>
          <a:p>
            <a:pPr marL="342900" lvl="0" indent="-228600" algn="l" rtl="0">
              <a:lnSpc>
                <a:spcPct val="115000"/>
              </a:lnSpc>
              <a:spcBef>
                <a:spcPts val="0"/>
              </a:spcBef>
              <a:spcAft>
                <a:spcPts val="0"/>
              </a:spcAft>
              <a:buSzPts val="1800"/>
              <a:buFont typeface="Arial"/>
              <a:buNone/>
            </a:pPr>
            <a:endParaRPr sz="2000"/>
          </a:p>
          <a:p>
            <a:pPr marL="342900" lvl="0" indent="-342900" algn="l" rtl="0">
              <a:lnSpc>
                <a:spcPct val="100000"/>
              </a:lnSpc>
              <a:spcBef>
                <a:spcPts val="0"/>
              </a:spcBef>
              <a:spcAft>
                <a:spcPts val="0"/>
              </a:spcAft>
              <a:buSzPts val="1800"/>
              <a:buFont typeface="Arial"/>
              <a:buChar char="•"/>
            </a:pPr>
            <a:r>
              <a:rPr lang="en-US" sz="2000" b="1"/>
              <a:t>Atsargų analizė</a:t>
            </a:r>
            <a:endParaRPr sz="2000" b="1"/>
          </a:p>
          <a:p>
            <a:pPr marL="342000" lvl="0" indent="0" algn="l" rtl="0">
              <a:lnSpc>
                <a:spcPct val="100000"/>
              </a:lnSpc>
              <a:spcBef>
                <a:spcPts val="0"/>
              </a:spcBef>
              <a:spcAft>
                <a:spcPts val="0"/>
              </a:spcAft>
              <a:buSzPts val="1800"/>
              <a:buNone/>
            </a:pPr>
            <a:r>
              <a:rPr lang="en-US" sz="2000"/>
              <a:t>Atliekant inventorinę analizę pateikiamas visų sąnaudų ir rezultatų, susijusių su jūsų produkto ar paslaugos gyvavimo ciklu, sąrašas.</a:t>
            </a:r>
            <a:endParaRPr sz="2000"/>
          </a:p>
          <a:p>
            <a:pPr marL="0" lvl="0" indent="0" algn="l" rtl="0">
              <a:lnSpc>
                <a:spcPct val="100000"/>
              </a:lnSpc>
              <a:spcBef>
                <a:spcPts val="0"/>
              </a:spcBef>
              <a:spcAft>
                <a:spcPts val="0"/>
              </a:spcAft>
              <a:buSzPts val="1100"/>
              <a:buNone/>
            </a:pPr>
            <a:endParaRPr sz="2000"/>
          </a:p>
          <a:p>
            <a:pPr marL="0" lvl="0" indent="0" algn="l" rtl="0">
              <a:lnSpc>
                <a:spcPct val="115000"/>
              </a:lnSpc>
              <a:spcBef>
                <a:spcPts val="0"/>
              </a:spcBef>
              <a:spcAft>
                <a:spcPts val="0"/>
              </a:spcAft>
              <a:buSzPts val="1800"/>
              <a:buNone/>
            </a:pPr>
            <a:endParaRPr sz="1620"/>
          </a:p>
          <a:p>
            <a:pPr marL="0" lvl="0" indent="0" algn="l" rtl="0">
              <a:lnSpc>
                <a:spcPct val="115000"/>
              </a:lnSpc>
              <a:spcBef>
                <a:spcPts val="0"/>
              </a:spcBef>
              <a:spcAft>
                <a:spcPts val="0"/>
              </a:spcAft>
              <a:buClr>
                <a:schemeClr val="dk1"/>
              </a:buClr>
              <a:buSzPts val="990"/>
              <a:buFont typeface="Arial"/>
              <a:buNone/>
            </a:pPr>
            <a:endParaRPr sz="1620"/>
          </a:p>
        </p:txBody>
      </p:sp>
      <p:grpSp>
        <p:nvGrpSpPr>
          <p:cNvPr id="161" name="Google Shape;161;p20"/>
          <p:cNvGrpSpPr/>
          <p:nvPr/>
        </p:nvGrpSpPr>
        <p:grpSpPr>
          <a:xfrm>
            <a:off x="441960" y="561256"/>
            <a:ext cx="1128382" cy="847206"/>
            <a:chOff x="7393391" y="1075612"/>
            <a:chExt cx="1128382" cy="847206"/>
          </a:xfrm>
        </p:grpSpPr>
        <p:sp>
          <p:nvSpPr>
            <p:cNvPr id="162" name="Google Shape;162;p2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3" name="Google Shape;163;p20"/>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64" name="Google Shape;164;p20"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1"/>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70" name="Google Shape;170;p21"/>
          <p:cNvGrpSpPr/>
          <p:nvPr/>
        </p:nvGrpSpPr>
        <p:grpSpPr>
          <a:xfrm>
            <a:off x="441960" y="561256"/>
            <a:ext cx="1128381" cy="847206"/>
            <a:chOff x="7393391" y="1075612"/>
            <a:chExt cx="1128381" cy="847206"/>
          </a:xfrm>
        </p:grpSpPr>
        <p:sp>
          <p:nvSpPr>
            <p:cNvPr id="171" name="Google Shape;171;p21"/>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2" name="Google Shape;172;p21"/>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73" name="Google Shape;173;p21"/>
          <p:cNvSpPr txBox="1"/>
          <p:nvPr/>
        </p:nvSpPr>
        <p:spPr>
          <a:xfrm>
            <a:off x="1227906" y="2342297"/>
            <a:ext cx="9269405" cy="2614532"/>
          </a:xfrm>
          <a:prstGeom prst="rect">
            <a:avLst/>
          </a:prstGeom>
          <a:noFill/>
          <a:ln>
            <a:noFill/>
          </a:ln>
        </p:spPr>
        <p:txBody>
          <a:bodyPr spcFirstLastPara="1" wrap="square" lIns="91425" tIns="91425" rIns="91425" bIns="91425" anchor="t" anchorCtr="0">
            <a:spAutoFit/>
          </a:bodyPr>
          <a:lstStyle/>
          <a:p>
            <a:pPr marL="342900" marR="0" lvl="0" indent="-342900" algn="l" rtl="0">
              <a:lnSpc>
                <a:spcPct val="115000"/>
              </a:lnSpc>
              <a:spcBef>
                <a:spcPts val="0"/>
              </a:spcBef>
              <a:spcAft>
                <a:spcPts val="0"/>
              </a:spcAft>
              <a:buClr>
                <a:srgbClr val="000000"/>
              </a:buClr>
              <a:buSzPts val="1620"/>
              <a:buFont typeface="Arial"/>
              <a:buChar char="•"/>
            </a:pPr>
            <a:r>
              <a:rPr lang="en-US" sz="1800" b="1" i="0" u="none" strike="noStrike" cap="none">
                <a:solidFill>
                  <a:srgbClr val="000000"/>
                </a:solidFill>
                <a:latin typeface="Arial"/>
                <a:ea typeface="Arial"/>
                <a:cs typeface="Arial"/>
                <a:sym typeface="Arial"/>
              </a:rPr>
              <a:t>Poveikio vertinimas</a:t>
            </a:r>
            <a:endParaRPr/>
          </a:p>
          <a:p>
            <a:pPr marL="342000" marR="0" lvl="0" indent="0" algn="l"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Poveikio vertinimas - tai naudojamų išteklių ir išmetamų teršalų kiekio įvertinimas. </a:t>
            </a:r>
            <a:endParaRPr sz="2000" b="1" i="0" u="none" strike="noStrike" cap="none">
              <a:solidFill>
                <a:srgbClr val="000000"/>
              </a:solidFill>
              <a:latin typeface="Arial"/>
              <a:ea typeface="Arial"/>
              <a:cs typeface="Arial"/>
              <a:sym typeface="Arial"/>
            </a:endParaRPr>
          </a:p>
          <a:p>
            <a:pPr marL="742950" marR="0" lvl="0" indent="-194309" algn="l" rtl="0">
              <a:lnSpc>
                <a:spcPct val="115000"/>
              </a:lnSpc>
              <a:spcBef>
                <a:spcPts val="0"/>
              </a:spcBef>
              <a:spcAft>
                <a:spcPts val="0"/>
              </a:spcAft>
              <a:buClr>
                <a:srgbClr val="000000"/>
              </a:buClr>
              <a:buSzPts val="1440"/>
              <a:buFont typeface="Arial"/>
              <a:buNone/>
            </a:pPr>
            <a:endParaRPr sz="1600" b="0" i="0" u="none" strike="noStrike" cap="none">
              <a:solidFill>
                <a:srgbClr val="000000"/>
              </a:solidFill>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620"/>
              <a:buFont typeface="Arial"/>
              <a:buChar char="•"/>
            </a:pPr>
            <a:r>
              <a:rPr lang="en-US" sz="1800" b="1" i="0" u="none" strike="noStrike" cap="none">
                <a:solidFill>
                  <a:srgbClr val="000000"/>
                </a:solidFill>
                <a:latin typeface="Arial"/>
                <a:ea typeface="Arial"/>
                <a:cs typeface="Arial"/>
                <a:sym typeface="Arial"/>
              </a:rPr>
              <a:t>Vertimas</a:t>
            </a:r>
            <a:br>
              <a:rPr lang="en-US" sz="2000" b="1" i="0" u="none" strike="noStrike" cap="none">
                <a:solidFill>
                  <a:srgbClr val="000000"/>
                </a:solidFill>
                <a:latin typeface="Arial"/>
                <a:ea typeface="Arial"/>
                <a:cs typeface="Arial"/>
                <a:sym typeface="Arial"/>
              </a:rPr>
            </a:br>
            <a:r>
              <a:rPr lang="en-US" sz="1800" b="0" i="0" u="none" strike="noStrike" cap="none">
                <a:solidFill>
                  <a:srgbClr val="000000"/>
                </a:solidFill>
                <a:latin typeface="Arial"/>
                <a:ea typeface="Arial"/>
                <a:cs typeface="Arial"/>
                <a:sym typeface="Arial"/>
              </a:rPr>
              <a:t>Intensyvi diskusija apie LCA indėlį, svarbą, patikimumą, duomenų kokybę ir apribojimus. Po to būtų vertinama, kaip sumažinti neigiamą poveikį aplinkai.</a:t>
            </a:r>
            <a:endParaRPr/>
          </a:p>
          <a:p>
            <a:pPr marL="400050" marR="0" lvl="0" indent="-182880" algn="l" rtl="0">
              <a:lnSpc>
                <a:spcPct val="100000"/>
              </a:lnSpc>
              <a:spcBef>
                <a:spcPts val="0"/>
              </a:spcBef>
              <a:spcAft>
                <a:spcPts val="0"/>
              </a:spcAft>
              <a:buClr>
                <a:srgbClr val="202124"/>
              </a:buClr>
              <a:buSzPts val="1620"/>
              <a:buFont typeface="Arial"/>
              <a:buNone/>
            </a:pPr>
            <a:endParaRPr sz="1800" b="0" i="0" u="none" strike="noStrike" cap="none">
              <a:solidFill>
                <a:srgbClr val="202124"/>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2"/>
          <p:cNvSpPr txBox="1">
            <a:spLocks noGrp="1"/>
          </p:cNvSpPr>
          <p:nvPr>
            <p:ph type="title"/>
          </p:nvPr>
        </p:nvSpPr>
        <p:spPr>
          <a:xfrm>
            <a:off x="1234440" y="1193300"/>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en-US" sz="3600" b="1">
                <a:solidFill>
                  <a:srgbClr val="2F5496"/>
                </a:solidFill>
              </a:rPr>
              <a:t>Kaip renkami gyvavimo ciklo vertinimo duomenys?</a:t>
            </a:r>
            <a:endParaRPr sz="3600" b="1">
              <a:solidFill>
                <a:srgbClr val="2F5496"/>
              </a:solidFill>
            </a:endParaRPr>
          </a:p>
        </p:txBody>
      </p:sp>
      <p:sp>
        <p:nvSpPr>
          <p:cNvPr id="179" name="Google Shape;179;p22"/>
          <p:cNvSpPr txBox="1">
            <a:spLocks noGrp="1"/>
          </p:cNvSpPr>
          <p:nvPr>
            <p:ph type="body" idx="1"/>
          </p:nvPr>
        </p:nvSpPr>
        <p:spPr>
          <a:xfrm>
            <a:off x="1234440" y="2389050"/>
            <a:ext cx="10515600" cy="4039182"/>
          </a:xfrm>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0"/>
              </a:spcBef>
              <a:spcAft>
                <a:spcPts val="0"/>
              </a:spcAft>
              <a:buClr>
                <a:srgbClr val="202124"/>
              </a:buClr>
              <a:buSzPts val="1800"/>
              <a:buFont typeface="Arial"/>
              <a:buChar char="•"/>
            </a:pPr>
            <a:r>
              <a:rPr lang="en-US" sz="1800" dirty="0" err="1">
                <a:solidFill>
                  <a:srgbClr val="202124"/>
                </a:solidFill>
                <a:highlight>
                  <a:srgbClr val="FFFFFF"/>
                </a:highlight>
                <a:latin typeface="Arial"/>
                <a:ea typeface="Arial"/>
                <a:cs typeface="Arial"/>
                <a:sym typeface="Arial"/>
              </a:rPr>
              <a:t>Paprastai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renkami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naudojant</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duomenų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rinkimo</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šablonus</a:t>
            </a:r>
            <a:r>
              <a:rPr lang="en-US" sz="1800" dirty="0">
                <a:solidFill>
                  <a:srgbClr val="202124"/>
                </a:solidFill>
                <a:highlight>
                  <a:srgbClr val="FFFFFF"/>
                </a:highlight>
                <a:latin typeface="Arial"/>
                <a:ea typeface="Arial"/>
                <a:cs typeface="Arial"/>
                <a:sym typeface="Arial"/>
              </a:rPr>
              <a:t>.</a:t>
            </a:r>
            <a:endParaRPr sz="1800" dirty="0">
              <a:solidFill>
                <a:srgbClr val="202124"/>
              </a:solidFill>
              <a:highlight>
                <a:srgbClr val="FFFFFF"/>
              </a:highlight>
              <a:latin typeface="Arial"/>
              <a:ea typeface="Arial"/>
              <a:cs typeface="Arial"/>
              <a:sym typeface="Arial"/>
            </a:endParaRPr>
          </a:p>
          <a:p>
            <a:pPr marL="457200" lvl="0" indent="-342900" algn="l" rtl="0">
              <a:lnSpc>
                <a:spcPct val="100000"/>
              </a:lnSpc>
              <a:spcBef>
                <a:spcPts val="0"/>
              </a:spcBef>
              <a:spcAft>
                <a:spcPts val="0"/>
              </a:spcAft>
              <a:buClr>
                <a:srgbClr val="202124"/>
              </a:buClr>
              <a:buSzPts val="1800"/>
              <a:buFont typeface="Arial"/>
              <a:buChar char="•"/>
            </a:pPr>
            <a:r>
              <a:rPr lang="en-US" sz="1800" dirty="0" err="1">
                <a:solidFill>
                  <a:srgbClr val="202124"/>
                </a:solidFill>
                <a:highlight>
                  <a:srgbClr val="FFFFFF"/>
                </a:highlight>
                <a:latin typeface="Arial"/>
                <a:ea typeface="Arial"/>
                <a:cs typeface="Arial"/>
                <a:sym typeface="Arial"/>
              </a:rPr>
              <a:t>Automatizuotas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duomenų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rinkimas</a:t>
            </a:r>
            <a:r>
              <a:rPr lang="lt-LT" sz="1800" dirty="0">
                <a:solidFill>
                  <a:srgbClr val="202124"/>
                </a:solidFill>
                <a:highlight>
                  <a:srgbClr val="FFFFFF"/>
                </a:highlight>
                <a:latin typeface="Arial"/>
                <a:ea typeface="Arial"/>
                <a:cs typeface="Arial"/>
                <a:sym typeface="Arial"/>
              </a:rPr>
              <a:t>,</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naudojant</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šaltinių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sistemas</a:t>
            </a:r>
            <a:r>
              <a:rPr lang="en-US" sz="1800" dirty="0">
                <a:solidFill>
                  <a:srgbClr val="202124"/>
                </a:solidFill>
                <a:highlight>
                  <a:srgbClr val="FFFFFF"/>
                </a:highlight>
                <a:latin typeface="Arial"/>
                <a:ea typeface="Arial"/>
                <a:cs typeface="Arial"/>
                <a:sym typeface="Arial"/>
              </a:rPr>
              <a:t>.</a:t>
            </a:r>
            <a:endParaRPr sz="1800" dirty="0">
              <a:solidFill>
                <a:srgbClr val="202124"/>
              </a:solidFill>
              <a:highlight>
                <a:srgbClr val="FFFFFF"/>
              </a:highlight>
              <a:latin typeface="Arial"/>
              <a:ea typeface="Arial"/>
              <a:cs typeface="Arial"/>
              <a:sym typeface="Arial"/>
            </a:endParaRPr>
          </a:p>
          <a:p>
            <a:pPr marL="457200" lvl="0" indent="-342900" algn="l" rtl="0">
              <a:lnSpc>
                <a:spcPct val="100000"/>
              </a:lnSpc>
              <a:spcBef>
                <a:spcPts val="0"/>
              </a:spcBef>
              <a:spcAft>
                <a:spcPts val="0"/>
              </a:spcAft>
              <a:buSzPts val="1800"/>
              <a:buFont typeface="Arial"/>
              <a:buChar char="•"/>
            </a:pPr>
            <a:r>
              <a:rPr lang="en-US" sz="1800" dirty="0" err="1">
                <a:solidFill>
                  <a:srgbClr val="202124"/>
                </a:solidFill>
                <a:highlight>
                  <a:srgbClr val="FFFFFF"/>
                </a:highlight>
                <a:latin typeface="Arial"/>
                <a:ea typeface="Arial"/>
                <a:cs typeface="Arial"/>
                <a:sym typeface="Arial"/>
              </a:rPr>
              <a:t>Pirminių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duomenų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šaltiniai</a:t>
            </a:r>
            <a:r>
              <a:rPr lang="en-US" sz="1800" dirty="0">
                <a:solidFill>
                  <a:srgbClr val="202124"/>
                </a:solidFill>
                <a:highlight>
                  <a:srgbClr val="FFFFFF"/>
                </a:highlight>
                <a:latin typeface="Arial"/>
                <a:ea typeface="Arial"/>
                <a:cs typeface="Arial"/>
                <a:sym typeface="Arial"/>
              </a:rPr>
              <a:t> - </a:t>
            </a:r>
            <a:r>
              <a:rPr lang="en-US" sz="1800" dirty="0" err="1">
                <a:solidFill>
                  <a:srgbClr val="202124"/>
                </a:solidFill>
                <a:highlight>
                  <a:srgbClr val="FFFFFF"/>
                </a:highlight>
                <a:latin typeface="Arial"/>
                <a:ea typeface="Arial"/>
                <a:cs typeface="Arial"/>
                <a:sym typeface="Arial"/>
              </a:rPr>
              <a:t>medžiagų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sąskaitos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ir</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arba</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receptai</a:t>
            </a:r>
            <a:r>
              <a:rPr lang="en-US" sz="1800" dirty="0">
                <a:solidFill>
                  <a:srgbClr val="202124"/>
                </a:solidFill>
                <a:highlight>
                  <a:srgbClr val="FFFFFF"/>
                </a:highlight>
                <a:latin typeface="Arial"/>
                <a:ea typeface="Arial"/>
                <a:cs typeface="Arial"/>
                <a:sym typeface="Arial"/>
              </a:rPr>
              <a:t>, PLM </a:t>
            </a:r>
            <a:r>
              <a:rPr lang="en-US" sz="1800" dirty="0" err="1">
                <a:solidFill>
                  <a:srgbClr val="202124"/>
                </a:solidFill>
                <a:highlight>
                  <a:srgbClr val="FFFFFF"/>
                </a:highlight>
                <a:latin typeface="Arial"/>
                <a:ea typeface="Arial"/>
                <a:cs typeface="Arial"/>
                <a:sym typeface="Arial"/>
              </a:rPr>
              <a:t>programinė</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įranga</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sąskaitos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už</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komunalines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paslaugas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skaitiklių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rodmenys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viešųjų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pirkimų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įrašai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atliekų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inventorizacija</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išmetamųjų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teršalų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leidimų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ataskaitos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įrangos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specifikacijos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ir</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matavimai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gamybos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linijose</a:t>
            </a:r>
            <a:r>
              <a:rPr lang="en-US" sz="1800" dirty="0">
                <a:solidFill>
                  <a:srgbClr val="202124"/>
                </a:solidFill>
                <a:highlight>
                  <a:srgbClr val="FFFFFF"/>
                </a:highlight>
                <a:latin typeface="Arial"/>
                <a:ea typeface="Arial"/>
                <a:cs typeface="Arial"/>
                <a:sym typeface="Arial"/>
              </a:rPr>
              <a:t>.</a:t>
            </a:r>
            <a:endParaRPr dirty="0"/>
          </a:p>
          <a:p>
            <a:pPr marL="457200" lvl="0" indent="-342900" algn="l" rtl="0">
              <a:lnSpc>
                <a:spcPct val="100000"/>
              </a:lnSpc>
              <a:spcBef>
                <a:spcPts val="0"/>
              </a:spcBef>
              <a:spcAft>
                <a:spcPts val="0"/>
              </a:spcAft>
              <a:buSzPts val="1800"/>
              <a:buFont typeface="Arial"/>
              <a:buChar char="•"/>
            </a:pPr>
            <a:r>
              <a:rPr lang="en-US" sz="1800" dirty="0" err="1">
                <a:solidFill>
                  <a:srgbClr val="202124"/>
                </a:solidFill>
                <a:highlight>
                  <a:srgbClr val="FFFFFF"/>
                </a:highlight>
                <a:latin typeface="Arial"/>
                <a:ea typeface="Arial"/>
                <a:cs typeface="Arial"/>
                <a:sym typeface="Arial"/>
              </a:rPr>
              <a:t>Antrinių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duomenų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šaltiniai</a:t>
            </a:r>
            <a:r>
              <a:rPr lang="en-US" sz="1800" dirty="0">
                <a:solidFill>
                  <a:srgbClr val="202124"/>
                </a:solidFill>
                <a:highlight>
                  <a:srgbClr val="FFFFFF"/>
                </a:highlight>
                <a:latin typeface="Arial"/>
                <a:ea typeface="Arial"/>
                <a:cs typeface="Arial"/>
                <a:sym typeface="Arial"/>
              </a:rPr>
              <a:t> - LCA </a:t>
            </a:r>
            <a:r>
              <a:rPr lang="en-US" sz="1800" dirty="0" err="1">
                <a:solidFill>
                  <a:srgbClr val="202124"/>
                </a:solidFill>
                <a:highlight>
                  <a:srgbClr val="FFFFFF"/>
                </a:highlight>
                <a:latin typeface="Arial"/>
                <a:ea typeface="Arial"/>
                <a:cs typeface="Arial"/>
                <a:sym typeface="Arial"/>
              </a:rPr>
              <a:t>duomenų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bazės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techninė</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literatūra</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žurnalų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straipsniai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konferencijų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pranešimai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patentai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ir</a:t>
            </a:r>
            <a:r>
              <a:rPr lang="en-US" sz="1800" dirty="0">
                <a:solidFill>
                  <a:srgbClr val="202124"/>
                </a:solidFill>
                <a:highlight>
                  <a:srgbClr val="FFFFFF"/>
                </a:highlight>
                <a:latin typeface="Arial"/>
                <a:ea typeface="Arial"/>
                <a:cs typeface="Arial"/>
                <a:sym typeface="Arial"/>
              </a:rPr>
              <a:t> kt.</a:t>
            </a:r>
            <a:endParaRPr dirty="0"/>
          </a:p>
          <a:p>
            <a:pPr marL="457200" lvl="0" indent="-342900" algn="l" rtl="0">
              <a:lnSpc>
                <a:spcPct val="100000"/>
              </a:lnSpc>
              <a:spcBef>
                <a:spcPts val="0"/>
              </a:spcBef>
              <a:spcAft>
                <a:spcPts val="0"/>
              </a:spcAft>
              <a:buSzPts val="1800"/>
              <a:buFont typeface="Arial"/>
              <a:buChar char="•"/>
            </a:pPr>
            <a:r>
              <a:rPr lang="en-US" sz="1800" dirty="0" err="1">
                <a:solidFill>
                  <a:srgbClr val="202124"/>
                </a:solidFill>
                <a:highlight>
                  <a:srgbClr val="FFFFFF"/>
                </a:highlight>
                <a:latin typeface="Arial"/>
                <a:ea typeface="Arial"/>
                <a:cs typeface="Arial"/>
                <a:sym typeface="Arial"/>
              </a:rPr>
              <a:t>Reikėjo</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užtikrinti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visų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surinktų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duomenų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kokybę</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ir</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patikrinti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jų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išsamumą</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bei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nuoseklumą</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pavyzdžiui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patikrinti</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masės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balansą</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išmetamųjų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teršalų</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profilį</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energijos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intensyvumą</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vandens</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balansą</a:t>
            </a:r>
            <a:r>
              <a:rPr lang="en-US" sz="1800" dirty="0">
                <a:solidFill>
                  <a:srgbClr val="202124"/>
                </a:solidFill>
                <a:highlight>
                  <a:srgbClr val="FFFFFF"/>
                </a:highlight>
                <a:latin typeface="Arial"/>
                <a:ea typeface="Arial"/>
                <a:cs typeface="Arial"/>
                <a:sym typeface="Arial"/>
              </a:rPr>
              <a:t> </a:t>
            </a:r>
            <a:r>
              <a:rPr lang="en-US" sz="1800" dirty="0" err="1">
                <a:solidFill>
                  <a:srgbClr val="202124"/>
                </a:solidFill>
                <a:highlight>
                  <a:srgbClr val="FFFFFF"/>
                </a:highlight>
                <a:latin typeface="Arial"/>
                <a:ea typeface="Arial"/>
                <a:cs typeface="Arial"/>
                <a:sym typeface="Arial"/>
              </a:rPr>
              <a:t>ir</a:t>
            </a:r>
            <a:r>
              <a:rPr lang="en-US" sz="1800" dirty="0">
                <a:solidFill>
                  <a:srgbClr val="202124"/>
                </a:solidFill>
                <a:highlight>
                  <a:srgbClr val="FFFFFF"/>
                </a:highlight>
                <a:latin typeface="Arial"/>
                <a:ea typeface="Arial"/>
                <a:cs typeface="Arial"/>
                <a:sym typeface="Arial"/>
              </a:rPr>
              <a:t> pan.</a:t>
            </a:r>
            <a:endParaRPr dirty="0"/>
          </a:p>
          <a:p>
            <a:pPr marL="457200" lvl="0" indent="-228600" algn="l" rtl="0">
              <a:lnSpc>
                <a:spcPct val="100000"/>
              </a:lnSpc>
              <a:spcBef>
                <a:spcPts val="0"/>
              </a:spcBef>
              <a:spcAft>
                <a:spcPts val="0"/>
              </a:spcAft>
              <a:buClr>
                <a:srgbClr val="202124"/>
              </a:buClr>
              <a:buSzPts val="1800"/>
              <a:buFont typeface="Arial"/>
              <a:buNone/>
            </a:pPr>
            <a:endParaRPr sz="1800" dirty="0">
              <a:solidFill>
                <a:srgbClr val="202124"/>
              </a:solidFill>
              <a:highlight>
                <a:srgbClr val="FFFFFF"/>
              </a:highlight>
              <a:latin typeface="Arial"/>
              <a:ea typeface="Arial"/>
              <a:cs typeface="Arial"/>
              <a:sym typeface="Arial"/>
            </a:endParaRPr>
          </a:p>
          <a:p>
            <a:pPr marL="457200" lvl="0" indent="0" algn="l" rtl="0">
              <a:lnSpc>
                <a:spcPct val="100000"/>
              </a:lnSpc>
              <a:spcBef>
                <a:spcPts val="0"/>
              </a:spcBef>
              <a:spcAft>
                <a:spcPts val="0"/>
              </a:spcAft>
              <a:buSzPts val="1800"/>
              <a:buNone/>
            </a:pPr>
            <a:endParaRPr sz="1800" b="1" dirty="0">
              <a:solidFill>
                <a:srgbClr val="202124"/>
              </a:solidFill>
              <a:highlight>
                <a:srgbClr val="FFFFFF"/>
              </a:highlight>
              <a:latin typeface="Arial"/>
              <a:ea typeface="Arial"/>
              <a:cs typeface="Arial"/>
              <a:sym typeface="Arial"/>
            </a:endParaRPr>
          </a:p>
        </p:txBody>
      </p:sp>
      <p:sp>
        <p:nvSpPr>
          <p:cNvPr id="180" name="Google Shape;180;p22"/>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81" name="Google Shape;181;p22"/>
          <p:cNvGrpSpPr/>
          <p:nvPr/>
        </p:nvGrpSpPr>
        <p:grpSpPr>
          <a:xfrm>
            <a:off x="441960" y="561256"/>
            <a:ext cx="1128381" cy="847206"/>
            <a:chOff x="7393391" y="1075612"/>
            <a:chExt cx="1128381" cy="847206"/>
          </a:xfrm>
        </p:grpSpPr>
        <p:sp>
          <p:nvSpPr>
            <p:cNvPr id="182" name="Google Shape;182;p22"/>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p22"/>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188" name="Google Shape;188;p23"/>
          <p:cNvPicPr preferRelativeResize="0"/>
          <p:nvPr/>
        </p:nvPicPr>
        <p:blipFill rotWithShape="1">
          <a:blip r:embed="rId3">
            <a:alphaModFix/>
          </a:blip>
          <a:srcRect/>
          <a:stretch/>
        </p:blipFill>
        <p:spPr>
          <a:xfrm>
            <a:off x="2285750" y="3278479"/>
            <a:ext cx="7235322" cy="2881096"/>
          </a:xfrm>
          <a:prstGeom prst="rect">
            <a:avLst/>
          </a:prstGeom>
          <a:noFill/>
          <a:ln>
            <a:noFill/>
          </a:ln>
        </p:spPr>
      </p:pic>
      <p:sp>
        <p:nvSpPr>
          <p:cNvPr id="189" name="Google Shape;189;p23"/>
          <p:cNvSpPr txBox="1">
            <a:spLocks noGrp="1"/>
          </p:cNvSpPr>
          <p:nvPr>
            <p:ph type="body" idx="1"/>
          </p:nvPr>
        </p:nvSpPr>
        <p:spPr>
          <a:xfrm>
            <a:off x="2285750" y="698425"/>
            <a:ext cx="8886400" cy="4351200"/>
          </a:xfrm>
          <a:prstGeom prst="rect">
            <a:avLst/>
          </a:prstGeom>
          <a:noFill/>
          <a:ln>
            <a:noFill/>
          </a:ln>
        </p:spPr>
        <p:txBody>
          <a:bodyPr spcFirstLastPara="1" wrap="square" lIns="91425" tIns="45700" rIns="91425" bIns="45700" anchor="t" anchorCtr="0">
            <a:normAutofit/>
          </a:bodyPr>
          <a:lstStyle/>
          <a:p>
            <a:pPr marL="457200" lvl="0" indent="0" algn="l" rtl="0">
              <a:lnSpc>
                <a:spcPct val="100000"/>
              </a:lnSpc>
              <a:spcBef>
                <a:spcPts val="0"/>
              </a:spcBef>
              <a:spcAft>
                <a:spcPts val="0"/>
              </a:spcAft>
              <a:buSzPts val="1800"/>
              <a:buNone/>
            </a:pPr>
            <a:endParaRPr sz="1800" dirty="0"/>
          </a:p>
          <a:p>
            <a:pPr marL="0" lvl="0" indent="0" algn="l" rtl="0">
              <a:lnSpc>
                <a:spcPct val="115000"/>
              </a:lnSpc>
              <a:spcBef>
                <a:spcPts val="0"/>
              </a:spcBef>
              <a:spcAft>
                <a:spcPts val="0"/>
              </a:spcAft>
              <a:buClr>
                <a:schemeClr val="dk1"/>
              </a:buClr>
              <a:buSzPts val="1100"/>
              <a:buFont typeface="Arial"/>
              <a:buNone/>
            </a:pPr>
            <a:r>
              <a:rPr lang="en-US" sz="3600" b="1" dirty="0" err="1">
                <a:solidFill>
                  <a:srgbClr val="2F5496"/>
                </a:solidFill>
              </a:rPr>
              <a:t>Kokie</a:t>
            </a:r>
            <a:r>
              <a:rPr lang="en-US" sz="3600" b="1" dirty="0">
                <a:solidFill>
                  <a:srgbClr val="2F5496"/>
                </a:solidFill>
              </a:rPr>
              <a:t> </a:t>
            </a:r>
            <a:r>
              <a:rPr lang="en-US" sz="3600" b="1" dirty="0" err="1">
                <a:solidFill>
                  <a:srgbClr val="2F5496"/>
                </a:solidFill>
              </a:rPr>
              <a:t>yra</a:t>
            </a:r>
            <a:r>
              <a:rPr lang="en-US" sz="3600" b="1" dirty="0">
                <a:solidFill>
                  <a:srgbClr val="2F5496"/>
                </a:solidFill>
              </a:rPr>
              <a:t> LCA </a:t>
            </a:r>
            <a:r>
              <a:rPr lang="en-US" sz="3600" b="1" dirty="0" err="1">
                <a:solidFill>
                  <a:srgbClr val="2F5496"/>
                </a:solidFill>
              </a:rPr>
              <a:t>tyrimo</a:t>
            </a:r>
            <a:r>
              <a:rPr lang="en-US" sz="3600" b="1" dirty="0">
                <a:solidFill>
                  <a:srgbClr val="2F5496"/>
                </a:solidFill>
              </a:rPr>
              <a:t> </a:t>
            </a:r>
            <a:r>
              <a:rPr lang="en-US" sz="3600" b="1" dirty="0" err="1">
                <a:solidFill>
                  <a:srgbClr val="2F5496"/>
                </a:solidFill>
              </a:rPr>
              <a:t>atlikimo</a:t>
            </a:r>
            <a:r>
              <a:rPr lang="en-US" sz="3600" b="1" dirty="0">
                <a:solidFill>
                  <a:srgbClr val="2F5496"/>
                </a:solidFill>
              </a:rPr>
              <a:t> </a:t>
            </a:r>
            <a:r>
              <a:rPr lang="en-US" sz="3600" b="1" dirty="0" err="1">
                <a:solidFill>
                  <a:srgbClr val="2F5496"/>
                </a:solidFill>
              </a:rPr>
              <a:t>etapai</a:t>
            </a:r>
            <a:r>
              <a:rPr lang="en-US" sz="3600" b="1" dirty="0">
                <a:solidFill>
                  <a:srgbClr val="2F5496"/>
                </a:solidFill>
              </a:rPr>
              <a:t>?</a:t>
            </a:r>
            <a:endParaRPr sz="3600" b="1" dirty="0">
              <a:solidFill>
                <a:srgbClr val="2F5496"/>
              </a:solidFill>
            </a:endParaRPr>
          </a:p>
          <a:p>
            <a:pPr marL="0" lvl="0" indent="0" algn="l" rtl="0">
              <a:lnSpc>
                <a:spcPct val="115000"/>
              </a:lnSpc>
              <a:spcBef>
                <a:spcPts val="0"/>
              </a:spcBef>
              <a:spcAft>
                <a:spcPts val="0"/>
              </a:spcAft>
              <a:buClr>
                <a:schemeClr val="dk1"/>
              </a:buClr>
              <a:buSzPts val="1100"/>
              <a:buFont typeface="Arial"/>
              <a:buNone/>
            </a:pPr>
            <a:r>
              <a:rPr lang="en-US" sz="1800" dirty="0" err="1"/>
              <a:t>Toliau</a:t>
            </a:r>
            <a:r>
              <a:rPr lang="en-US" sz="1800" dirty="0"/>
              <a:t> </a:t>
            </a:r>
            <a:r>
              <a:rPr lang="en-US" sz="1800" dirty="0" err="1"/>
              <a:t>pateiktoje</a:t>
            </a:r>
            <a:r>
              <a:rPr lang="en-US" sz="1800" dirty="0"/>
              <a:t> </a:t>
            </a:r>
            <a:r>
              <a:rPr lang="en-US" sz="1800" dirty="0" err="1"/>
              <a:t>diagramoje</a:t>
            </a:r>
            <a:r>
              <a:rPr lang="en-US" sz="1800" dirty="0"/>
              <a:t> </a:t>
            </a:r>
            <a:r>
              <a:rPr lang="en-US" sz="1800" dirty="0" err="1"/>
              <a:t>apibendrinamas</a:t>
            </a:r>
            <a:r>
              <a:rPr lang="en-US" sz="1800" dirty="0"/>
              <a:t> </a:t>
            </a:r>
            <a:r>
              <a:rPr lang="en-US" sz="1800" dirty="0" err="1"/>
              <a:t>bendras</a:t>
            </a:r>
            <a:r>
              <a:rPr lang="en-US" sz="1800" dirty="0"/>
              <a:t> LCA </a:t>
            </a:r>
            <a:r>
              <a:rPr lang="en-US" sz="1800" dirty="0" err="1"/>
              <a:t>tyrimo</a:t>
            </a:r>
            <a:r>
              <a:rPr lang="en-US" sz="1800" dirty="0"/>
              <a:t> </a:t>
            </a:r>
            <a:r>
              <a:rPr lang="en-US" sz="1800" dirty="0" err="1"/>
              <a:t>metodas</a:t>
            </a:r>
            <a:r>
              <a:rPr lang="en-US" sz="1800" dirty="0"/>
              <a:t>,</a:t>
            </a:r>
            <a:endParaRPr sz="1800" dirty="0"/>
          </a:p>
          <a:p>
            <a:pPr marL="0" lvl="0" indent="0" algn="l" rtl="0">
              <a:lnSpc>
                <a:spcPct val="115000"/>
              </a:lnSpc>
              <a:spcBef>
                <a:spcPts val="0"/>
              </a:spcBef>
              <a:spcAft>
                <a:spcPts val="0"/>
              </a:spcAft>
              <a:buClr>
                <a:schemeClr val="dk1"/>
              </a:buClr>
              <a:buSzPts val="1100"/>
              <a:buFont typeface="Arial"/>
              <a:buNone/>
            </a:pPr>
            <a:r>
              <a:rPr lang="en-US" sz="1800" dirty="0"/>
              <a:t>per </a:t>
            </a:r>
            <a:r>
              <a:rPr lang="en-US" sz="1800" dirty="0" err="1"/>
              <a:t>dešimtmečius</a:t>
            </a:r>
            <a:r>
              <a:rPr lang="en-US" sz="1800" dirty="0"/>
              <a:t>, kai </a:t>
            </a:r>
            <a:r>
              <a:rPr lang="en-US" sz="1800" dirty="0" err="1"/>
              <a:t>buvo</a:t>
            </a:r>
            <a:r>
              <a:rPr lang="en-US" sz="1800" dirty="0"/>
              <a:t> </a:t>
            </a:r>
            <a:r>
              <a:rPr lang="en-US" sz="1800" dirty="0" err="1"/>
              <a:t>atliekami</a:t>
            </a:r>
            <a:r>
              <a:rPr lang="en-US" sz="1800" dirty="0"/>
              <a:t> </a:t>
            </a:r>
            <a:r>
              <a:rPr lang="en-US" sz="1800" dirty="0" err="1"/>
              <a:t>ir</a:t>
            </a:r>
            <a:r>
              <a:rPr lang="lt-LT" sz="1800" dirty="0"/>
              <a:t> </a:t>
            </a:r>
            <a:r>
              <a:rPr lang="en-US" sz="1800" dirty="0" err="1"/>
              <a:t>teik</a:t>
            </a:r>
            <a:r>
              <a:rPr lang="lt-LT" sz="1800" dirty="0"/>
              <a:t>iami</a:t>
            </a:r>
            <a:r>
              <a:rPr lang="en-US" sz="1800" dirty="0"/>
              <a:t> </a:t>
            </a:r>
            <a:r>
              <a:rPr lang="en-US" sz="1800" dirty="0" err="1"/>
              <a:t>kokybišk</a:t>
            </a:r>
            <a:r>
              <a:rPr lang="lt-LT" sz="1800" dirty="0"/>
              <a:t>i</a:t>
            </a:r>
            <a:r>
              <a:rPr lang="en-US" sz="1800" dirty="0"/>
              <a:t> LCA </a:t>
            </a:r>
            <a:r>
              <a:rPr lang="en-US" sz="1800" dirty="0" err="1"/>
              <a:t>tyrim</a:t>
            </a:r>
            <a:r>
              <a:rPr lang="lt-LT" sz="1800" dirty="0"/>
              <a:t>ai</a:t>
            </a:r>
            <a:r>
              <a:rPr lang="en-US" sz="1800" dirty="0"/>
              <a:t>. </a:t>
            </a:r>
            <a:r>
              <a:rPr lang="en-US" sz="1800" dirty="0" err="1"/>
              <a:t>Jis</a:t>
            </a:r>
            <a:r>
              <a:rPr lang="en-US" sz="1800" dirty="0"/>
              <a:t> </a:t>
            </a:r>
            <a:r>
              <a:rPr lang="en-US" sz="1800" dirty="0" err="1"/>
              <a:t>klientams</a:t>
            </a:r>
            <a:r>
              <a:rPr lang="en-US" sz="1800" dirty="0"/>
              <a:t> </a:t>
            </a:r>
            <a:r>
              <a:rPr lang="en-US" sz="1800" dirty="0" err="1"/>
              <a:t>teikia</a:t>
            </a:r>
            <a:r>
              <a:rPr lang="en-US" sz="1800" dirty="0"/>
              <a:t> </a:t>
            </a:r>
            <a:r>
              <a:rPr lang="en-US" sz="1800" dirty="0" err="1"/>
              <a:t>daugybę</a:t>
            </a:r>
            <a:r>
              <a:rPr lang="en-US" sz="1800" dirty="0"/>
              <a:t> </a:t>
            </a:r>
            <a:r>
              <a:rPr lang="en-US" sz="1800" dirty="0" err="1"/>
              <a:t>rezultatų</a:t>
            </a:r>
            <a:r>
              <a:rPr lang="lt-LT" sz="1800" dirty="0"/>
              <a:t> </a:t>
            </a:r>
            <a:r>
              <a:rPr lang="en-US" sz="1800" dirty="0" err="1"/>
              <a:t>skirtinguose</a:t>
            </a:r>
            <a:r>
              <a:rPr lang="en-US" sz="1800" dirty="0"/>
              <a:t> </a:t>
            </a:r>
            <a:r>
              <a:rPr lang="en-US" sz="1800" dirty="0" err="1"/>
              <a:t>sektoriuose</a:t>
            </a:r>
            <a:r>
              <a:rPr lang="en-US" sz="1800" dirty="0"/>
              <a:t>.</a:t>
            </a:r>
            <a:endParaRPr sz="1800" dirty="0"/>
          </a:p>
          <a:p>
            <a:pPr marL="457200" lvl="0" indent="0" algn="l" rtl="0">
              <a:lnSpc>
                <a:spcPct val="100000"/>
              </a:lnSpc>
              <a:spcBef>
                <a:spcPts val="0"/>
              </a:spcBef>
              <a:spcAft>
                <a:spcPts val="0"/>
              </a:spcAft>
              <a:buSzPts val="1800"/>
              <a:buNone/>
            </a:pPr>
            <a:endParaRPr sz="1800" dirty="0"/>
          </a:p>
          <a:p>
            <a:pPr marL="0" lvl="0" indent="0" algn="l" rtl="0">
              <a:lnSpc>
                <a:spcPct val="90000"/>
              </a:lnSpc>
              <a:spcBef>
                <a:spcPts val="1000"/>
              </a:spcBef>
              <a:spcAft>
                <a:spcPts val="0"/>
              </a:spcAft>
              <a:buSzPts val="1800"/>
              <a:buNone/>
            </a:pPr>
            <a:endParaRPr dirty="0"/>
          </a:p>
        </p:txBody>
      </p:sp>
      <p:sp>
        <p:nvSpPr>
          <p:cNvPr id="190" name="Google Shape;190;p23"/>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91" name="Google Shape;191;p23"/>
          <p:cNvGrpSpPr/>
          <p:nvPr/>
        </p:nvGrpSpPr>
        <p:grpSpPr>
          <a:xfrm>
            <a:off x="441960" y="561256"/>
            <a:ext cx="1128381" cy="847206"/>
            <a:chOff x="7393391" y="1075612"/>
            <a:chExt cx="1128381" cy="847206"/>
          </a:xfrm>
        </p:grpSpPr>
        <p:sp>
          <p:nvSpPr>
            <p:cNvPr id="192" name="Google Shape;192;p2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p23"/>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1111</Words>
  <Application>Microsoft Office PowerPoint</Application>
  <PresentationFormat>Widescreen</PresentationFormat>
  <Paragraphs>85</Paragraphs>
  <Slides>15</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Tema de Office</vt:lpstr>
      <vt:lpstr>Tema de Office</vt:lpstr>
      <vt:lpstr>Gyvavimo ciklas Analizė  </vt:lpstr>
      <vt:lpstr>    Santrauka </vt:lpstr>
      <vt:lpstr>Įvadas  Gyvavimo ciklo analizė Gyvavimo ciklo analizė (GCA) - tai metodas, kuriuo kiekybiškai įvertinamas tam tikro gaminio poveikis aplinkai. Atliekant LCA, sudaromas aprašas, kuris parodo naudojamus išteklius, susidarančius teršalus ir gaminio naudingumą. Remiantis tuo, kas išdėstyta pirmiau, reikėtų atlikti vertinimą, kad būtų galima nustatyti su gaminiu susijusią įtaką žmonių sveikatai, ekosistemų funkcijoms ir gamtos išteklių išeikvojimui. Todėl ši analizė padeda verslininkams, kai jie ketina pateikti naudingos informacijos aplinkai palankiems sprendimams priimti. </vt:lpstr>
      <vt:lpstr>Gyvavimo ciklo vertinimas (GCA)  Gyvavimo ciklo vertinimas (GCA) apibrėžiamas kaip sisteminga produktų ar paslaugų galimo poveikio aplinkai per visą jų gyvavimo laikotarpį analizė. </vt:lpstr>
      <vt:lpstr>Atliekant gyvavimo ciklo vertinimą (gyvavimo ciklo analizę), vertinamas visas gaminio (įskaitant galiojimo laikotarpį ir gyvavimo pabaigos etapus) arba paslaugos gyvavimo ciklas. Jis taip pat apima, bet neapsiriboja gamybos sudedamosiomis dalimis (žaliavomis, pagalbinėmis ir eksploatacinėmis medžiagomis); prieš platinimą (pvz., tiekėjus), po jos (pvz, atliekų tvarkymo) procesai ir šalinimas (pvz., atliekų deginimas).  Poveikio gyvavimo ciklo metu vertinimas (LCIA) apima visus svarbius duomenis iš aplinkos (pvz., rūdos ir žalia nafta, vanduo, žemės naudojimas), taip pat išmetami teršalai į orą, vandenį ir dirvožemį (pvz., anglies dioksidas ir azoto oksidai). </vt:lpstr>
      <vt:lpstr>Pagrindiniai gyvavimo ciklo vertinimo etapai  Tikslo ir taikymo srities apibrėžimas Turėtų būti apibrėžtas funkcinio palyginimo pagrindas ir reikalaujamas I išsamumo lygis. Tuomet reikėtų nustatyti apimties tikslą, įskaitant tikslus, taikymus ir auditorijas. Po to reikia nustatyti kritinę tikslo apžvalgą.   Atsargų analizė Atliekant inventorinę analizę pateikiamas visų sąnaudų ir rezultatų, susijusių su jūsų produkto ar paslaugos gyvavimo ciklu, sąrašas.   </vt:lpstr>
      <vt:lpstr>PowerPoint Presentation</vt:lpstr>
      <vt:lpstr>Kaip renkami gyvavimo ciklo vertinimo duomenys?</vt:lpstr>
      <vt:lpstr>PowerPoint Presentation</vt:lpstr>
      <vt:lpstr>  Gyvavimo ciklo vertinimo terminologija  Sistemos riba Tai yra produkto gyvavimo ciklo etapų veiklos, į kurią atsižvelgiama ir į kurią neatsižvelgiama, aprašymas.  Produkto sistema Visos sistemos ribose esančios veiklos, susijusios su funkciniu vienetu, visuma.  </vt:lpstr>
      <vt:lpstr>PowerPoint Presentation</vt:lpstr>
      <vt:lpstr>PowerPoint Presentation</vt:lpstr>
      <vt:lpstr>Poveikio kategorijos</vt:lpstr>
      <vt:lpstr>Išvada</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Gyvavimo ciklas Analizė  </dc:title>
  <cp:keywords>, docId:E5D50CB2CE0E51207D4C597C5D858093</cp:keywords>
  <cp:lastModifiedBy>Viktorija Paplauskaitė</cp:lastModifiedBy>
  <cp:revision>3</cp:revision>
  <dcterms:modified xsi:type="dcterms:W3CDTF">2023-01-24T09:23:23Z</dcterms:modified>
</cp:coreProperties>
</file>