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hySzkZB2MtfyxEwR6RekDBuxE9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5" name="Google Shape;21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3" name="Google Shape;153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59c182958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g159c182958c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0" name="Google Shape;190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medium.com/outcrowd/brand-book-guideline-a1eafcd4f706" TargetMode="External"/><Relationship Id="rId4" Type="http://schemas.openxmlformats.org/officeDocument/2006/relationships/hyperlink" Target="https://www.forbes.com/sites/propointgraphics/2016/07/24/brand-style-guides/?sh=7493cd3d61a5" TargetMode="External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0"/>
            <a:ext cx="9415165" cy="6858000"/>
          </a:xfrm>
          <a:custGeom>
            <a:rect b="b" l="l" r="r" t="t"/>
            <a:pathLst>
              <a:path extrusionOk="0" h="6858000" w="9415165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99" name="Google Shape;99;p1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 rot="-5400000">
              <a:off x="6902139" y="-425197"/>
              <a:ext cx="4114800" cy="5413248"/>
            </a:xfrm>
            <a:custGeom>
              <a:rect b="b" l="l" r="r" t="t"/>
              <a:pathLst>
                <a:path extrusionOk="0" h="5581001" w="4278755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 txBox="1"/>
          <p:nvPr>
            <p:ph type="title"/>
          </p:nvPr>
        </p:nvSpPr>
        <p:spPr>
          <a:xfrm>
            <a:off x="6569715" y="1812202"/>
            <a:ext cx="4779647" cy="28219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4000">
                <a:solidFill>
                  <a:schemeClr val="lt1"/>
                </a:solidFill>
              </a:rPr>
              <a:t>Repositório de Lições Masterclass</a:t>
            </a:r>
            <a:br>
              <a:rPr lang="en-US" sz="4000">
                <a:solidFill>
                  <a:schemeClr val="lt1"/>
                </a:solidFill>
              </a:rPr>
            </a:br>
            <a:br>
              <a:rPr lang="en-US" sz="4000">
                <a:solidFill>
                  <a:schemeClr val="lt1"/>
                </a:solidFill>
              </a:rPr>
            </a:br>
            <a:r>
              <a:rPr b="1" lang="en-US" sz="4000">
                <a:solidFill>
                  <a:srgbClr val="FF0000"/>
                </a:solidFill>
              </a:rPr>
              <a:t>Brand book: guidelines</a:t>
            </a:r>
            <a:endParaRPr b="1" sz="4000">
              <a:solidFill>
                <a:srgbClr val="FF0000"/>
              </a:solidFill>
            </a:endParaRPr>
          </a:p>
        </p:txBody>
      </p:sp>
      <p:pic>
        <p:nvPicPr>
          <p:cNvPr descr="Logotipo&#10;&#10;Descripción generada automáticamente" id="102" name="Google Shape;102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72505"/>
            <a:ext cx="2953443" cy="10396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z de usuario gráfica, Texto&#10;&#10;Descripción generada automáticamente" id="103" name="Google Shape;10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05122" y="235318"/>
            <a:ext cx="1864311" cy="50569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341413" y="5932268"/>
            <a:ext cx="6525600" cy="6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 resultado deste projeto foi financiado com o apoio da Comissão Europeia. Esta comunicação reflete apenas as opiniões do autor, e a Comissão não pode ser responsabilizada por qualquer uso que possa ser feito das informações nela contidas. Número de submissão: 2021-1-ES02-KA220-YOU-000028609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6"/>
          <p:cNvSpPr/>
          <p:nvPr/>
        </p:nvSpPr>
        <p:spPr>
          <a:xfrm>
            <a:off x="-169682" y="-50721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6"/>
          <p:cNvSpPr/>
          <p:nvPr>
            <p:ph type="title"/>
          </p:nvPr>
        </p:nvSpPr>
        <p:spPr>
          <a:xfrm>
            <a:off x="169682" y="-31867"/>
            <a:ext cx="10260831" cy="6296744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3"/>
              <a:buFont typeface="Calibri"/>
              <a:buNone/>
            </a:pPr>
            <a:r>
              <a:rPr b="1" lang="en-US" sz="2520"/>
              <a:t>Bibliografia</a:t>
            </a:r>
            <a:r>
              <a:rPr b="1" lang="en-US" sz="1862"/>
              <a:t>:</a:t>
            </a: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3"/>
              <a:buFont typeface="Calibri"/>
              <a:buNone/>
            </a:pPr>
            <a:r>
              <a:t/>
            </a:r>
            <a:endParaRPr sz="1863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2"/>
              <a:buFont typeface="Calibri"/>
              <a:buNone/>
            </a:pPr>
            <a:r>
              <a:rPr lang="en-US" sz="1999"/>
              <a:t>Messaki E. (2020), Brand Book and guideline. How to create a brilliant identity and improve the brand image (</a:t>
            </a:r>
            <a:r>
              <a:rPr lang="en-US" sz="1999" u="sng">
                <a:solidFill>
                  <a:schemeClr val="hlink"/>
                </a:solidFill>
                <a:hlinkClick r:id="rId3"/>
              </a:rPr>
              <a:t>https://medium.com/outcrowd/brand-book-guideline-a1eafcd4f706</a:t>
            </a:r>
            <a:r>
              <a:rPr lang="en-US" sz="1999"/>
              <a:t>)</a:t>
            </a:r>
            <a:endParaRPr sz="19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2"/>
              <a:buFont typeface="Calibri"/>
              <a:buNone/>
            </a:pPr>
            <a:r>
              <a:t/>
            </a:r>
            <a:endParaRPr sz="19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2"/>
              <a:buFont typeface="Calibri"/>
              <a:buNone/>
            </a:pPr>
            <a:br>
              <a:rPr lang="en-US" sz="1999">
                <a:latin typeface="Calibri"/>
                <a:ea typeface="Calibri"/>
                <a:cs typeface="Calibri"/>
                <a:sym typeface="Calibri"/>
              </a:rPr>
            </a:br>
            <a:r>
              <a:rPr lang="en-US" sz="1999">
                <a:latin typeface="Calibri"/>
                <a:ea typeface="Calibri"/>
                <a:cs typeface="Calibri"/>
                <a:sym typeface="Calibri"/>
              </a:rPr>
              <a:t>Forbes (2016)</a:t>
            </a:r>
            <a:r>
              <a:rPr lang="en-US" sz="1999"/>
              <a:t>, Why your brand needs a real style guide?</a:t>
            </a:r>
            <a:endParaRPr sz="1999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2"/>
              <a:buFont typeface="Calibri"/>
              <a:buNone/>
            </a:pPr>
            <a:r>
              <a:rPr lang="en-US" sz="1999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999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https://www.forbes.com/sites/propointgraphics/2016/07/24/brand-style-guides/?sh=7493cd3d61a5</a:t>
            </a:r>
            <a:r>
              <a:rPr lang="en-US" sz="1999"/>
              <a:t>)</a:t>
            </a:r>
            <a:endParaRPr sz="1999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3"/>
              <a:buFont typeface="Calibri"/>
              <a:buNone/>
            </a:pPr>
            <a:br>
              <a:rPr lang="en-US" sz="1944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21" name="Google Shape;221;p6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3" name="Google Shape;223;p6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224" name="Google Shape;224;p6"/>
          <p:cNvPicPr preferRelativeResize="0"/>
          <p:nvPr>
            <p:ph idx="1" type="body"/>
          </p:nvPr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>
            <p:ph type="title"/>
          </p:nvPr>
        </p:nvSpPr>
        <p:spPr>
          <a:xfrm>
            <a:off x="874454" y="599504"/>
            <a:ext cx="2743200" cy="2743200"/>
          </a:xfrm>
          <a:prstGeom prst="ellipse">
            <a:avLst/>
          </a:prstGeom>
          <a:solidFill>
            <a:srgbClr val="262626"/>
          </a:solidFill>
          <a:ln cap="flat" cmpd="thinThick" w="174625">
            <a:solidFill>
              <a:srgbClr val="26262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b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200">
                <a:solidFill>
                  <a:schemeClr val="lt1"/>
                </a:solidFill>
              </a:rPr>
              <a:t>Sumário</a:t>
            </a:r>
            <a:endParaRPr b="1"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11" name="Google Shape;111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50920" y="5992047"/>
            <a:ext cx="1587680" cy="53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13" name="Google Shape;11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319183" y="5919434"/>
            <a:ext cx="2532506" cy="68694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4509856" y="736847"/>
            <a:ext cx="7188300" cy="34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Características do </a:t>
            </a: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Brand Book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Relevância e usos do Brand Book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Dicas de como realizá-lo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Conclusões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b="1" lang="en-US" sz="22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Modelo editável</a:t>
            </a:r>
            <a:endParaRPr b="1" sz="22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>
            <p:ph type="title"/>
          </p:nvPr>
        </p:nvSpPr>
        <p:spPr>
          <a:xfrm>
            <a:off x="441959" y="-101896"/>
            <a:ext cx="10084511" cy="577365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999"/>
              <a:buFont typeface="Calibri"/>
              <a:buNone/>
            </a:pPr>
            <a: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268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Introd</a:t>
            </a:r>
            <a:r>
              <a:rPr b="1" lang="en-US" sz="2268">
                <a:solidFill>
                  <a:srgbClr val="222222"/>
                </a:solidFill>
              </a:rPr>
              <a:t>ução</a:t>
            </a:r>
            <a:endParaRPr b="1" sz="2268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142"/>
              <a:buFont typeface="Calibri"/>
              <a:buNone/>
            </a:pPr>
            <a:r>
              <a:t/>
            </a:r>
            <a:endParaRPr b="1" sz="2268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>
                <a:solidFill>
                  <a:srgbClr val="222222"/>
                </a:solidFill>
              </a:rPr>
              <a:t>Branding consistente está diretamente relacionado a um negócio florescente, por isso é importante dedicar algum tempo para pensar e desenvolver um Brand Book.</a:t>
            </a:r>
            <a:endParaRPr sz="2199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>
                <a:solidFill>
                  <a:srgbClr val="222222"/>
                </a:solidFill>
              </a:rPr>
              <a:t>Um manual de marca define as regras para tudo o que você cria, desde quais fontes usar até que tipo de cor funciona melhor no logotipo. Um guia de estilo é essencial para garantir a identidade da marca, seja criando um cartão de visita, postando um comentário nas redes sociais ou desenvolvendo um anúncio de campanha.</a:t>
            </a:r>
            <a:endParaRPr sz="2199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>
                <a:solidFill>
                  <a:srgbClr val="222222"/>
                </a:solidFill>
              </a:rPr>
              <a:t>Um brand book é a ferramenta que permite criar trabalhos consistentes que as pessoas possam reconhecer facilmente. Elementos visuais, estilos e mensagens comuns são a chave para desenvolver uma imagem e reputação de marca coerentes.</a:t>
            </a:r>
            <a:endParaRPr sz="2199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833"/>
              <a:buFont typeface="Calibri"/>
              <a:buNone/>
            </a:pPr>
            <a:r>
              <a:t/>
            </a:r>
            <a:endParaRPr sz="1944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833"/>
              <a:buFont typeface="Calibri"/>
              <a:buNone/>
            </a:pPr>
            <a:br>
              <a:rPr lang="en-US" sz="1944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944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3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3" name="Google Shape;123;p3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125;p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26" name="Google Shape;126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/>
          <p:nvPr>
            <p:ph type="title"/>
          </p:nvPr>
        </p:nvSpPr>
        <p:spPr>
          <a:xfrm>
            <a:off x="535529" y="-76001"/>
            <a:ext cx="10201601" cy="6372745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520">
                <a:solidFill>
                  <a:srgbClr val="222222"/>
                </a:solidFill>
              </a:rPr>
              <a:t>Características de um</a:t>
            </a:r>
            <a:r>
              <a:rPr b="1" lang="en-US" sz="2520">
                <a:solidFill>
                  <a:srgbClr val="222222"/>
                </a:solidFill>
              </a:rPr>
              <a:t> Brand Book</a:t>
            </a:r>
            <a:endParaRPr b="1" sz="216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833"/>
              <a:buFont typeface="Calibri"/>
              <a:buNone/>
            </a:pPr>
            <a:r>
              <a:t/>
            </a:r>
            <a:endParaRPr sz="2160"/>
          </a:p>
          <a:p>
            <a:pPr indent="-354307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2199"/>
              <a:t>Um Brand Book estabelece orientações específicas para conteúdos e comunicações coerentes com a identidade da marca;</a:t>
            </a:r>
            <a:endParaRPr sz="2199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99"/>
          </a:p>
          <a:p>
            <a:pPr indent="-354307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2199"/>
              <a:t>Inclui informação específica sobre os objetivos e a missão da marca, a utilização do logótipo, a utilização das cores, tipografia, imagens e estilo de comunicação;</a:t>
            </a:r>
            <a:endParaRPr sz="2199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99"/>
          </a:p>
          <a:p>
            <a:pPr indent="-354307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2199"/>
              <a:t>Aumenta a eficácia das atividades de marketing;</a:t>
            </a:r>
            <a:endParaRPr sz="2199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99"/>
          </a:p>
          <a:p>
            <a:pPr indent="-354307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2199"/>
              <a:t>Ajuda o seu negócio a aumentar a notoriedade, reconhecimento e fidelização da marca;</a:t>
            </a:r>
            <a:endParaRPr sz="2199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99"/>
          </a:p>
          <a:p>
            <a:pPr indent="-354307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-US" sz="2199"/>
              <a:t>Apresenta o seu negócio a parceiros criativos.</a:t>
            </a:r>
            <a:endParaRPr sz="2199"/>
          </a:p>
        </p:txBody>
      </p:sp>
      <p:grpSp>
        <p:nvGrpSpPr>
          <p:cNvPr id="134" name="Google Shape;134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5" name="Google Shape;135;p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7" name="Google Shape;137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38" name="Google Shape;138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>
            <p:ph type="title"/>
          </p:nvPr>
        </p:nvSpPr>
        <p:spPr>
          <a:xfrm>
            <a:off x="636743" y="-79384"/>
            <a:ext cx="10379700" cy="57759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6774"/>
              <a:buFont typeface="Calibri"/>
              <a:buNone/>
            </a:pPr>
            <a:r>
              <a:rPr b="1" lang="en-US" sz="3100"/>
              <a:t>Relevância e usos do Brand Book</a:t>
            </a: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endParaRPr sz="252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Um brand book é importante para manter uma aparência visual consistente e uma sensação consistente em todas as comunicações e para se diferenciar dos concorrentes.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Um guia de estilo de marca claro é a chave para desenvolver uma identidade de marca estável e reconhecível e as pessoas estarão mais inclinadas a confiar em sua marca. Também garantirá que seus funcionários e parceiros desenvolvam um conhecimento sólido dos elementos da marca e sejam capazes de representar a marca e o produto da maneira correta.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Dar voz a novas ideias ou explorar novos campos tem sempre de respeitar o estilo e a forma de comunicação de forma a garantir a estabilidade, reconhecimento e continuidade da marca.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65"/>
              <a:buFont typeface="Calibri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545"/>
              <a:buFont typeface="Calibri"/>
              <a:buNone/>
            </a:pPr>
            <a:r>
              <a:t/>
            </a:r>
            <a:endParaRPr sz="197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545"/>
              <a:buFont typeface="Calibri"/>
              <a:buNone/>
            </a:pPr>
            <a:r>
              <a:t/>
            </a:r>
            <a:endParaRPr sz="197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833"/>
              <a:buFont typeface="Calibri"/>
              <a:buNone/>
            </a:pPr>
            <a:r>
              <a:t/>
            </a:r>
            <a:endParaRPr sz="216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833"/>
              <a:buFont typeface="Calibri"/>
              <a:buNone/>
            </a:pP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207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207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48" name="Google Shape;148;p5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50" name="Google Shape;150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4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4"/>
          <p:cNvSpPr/>
          <p:nvPr>
            <p:ph type="title"/>
          </p:nvPr>
        </p:nvSpPr>
        <p:spPr>
          <a:xfrm>
            <a:off x="0" y="-205500"/>
            <a:ext cx="12822600" cy="5969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9999"/>
              <a:buFont typeface="Calibri"/>
              <a:buNone/>
            </a:pPr>
            <a: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520">
                <a:solidFill>
                  <a:srgbClr val="222222"/>
                </a:solidFill>
              </a:rPr>
              <a:t>Dicas de como criar um brand book</a:t>
            </a:r>
            <a:endParaRPr b="1" sz="252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3928"/>
              <a:buFont typeface="Calibri"/>
              <a:buNone/>
            </a:pPr>
            <a:br>
              <a:rPr lang="en-US" sz="252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199"/>
              <a:t>Criar um Brand Book nem sempre é fácil, mas existem alguns passos simples que você pode seguir para desenvolvê-lo.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- A parte introdutória do Brand Book refere-se à </a:t>
            </a:r>
            <a:r>
              <a:rPr b="1" lang="en-US" sz="2199"/>
              <a:t>missão</a:t>
            </a:r>
            <a:r>
              <a:rPr lang="en-US" sz="2199"/>
              <a:t> e aos </a:t>
            </a:r>
            <a:r>
              <a:rPr b="1" lang="en-US" sz="2199"/>
              <a:t>valores</a:t>
            </a:r>
            <a:r>
              <a:rPr lang="en-US" sz="2199"/>
              <a:t> da sua marca: quais são os valores centrais da marca? Como a marca se diferencia de seus concorrentes? Descreva seus clientes, seu público-alvo.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- A segunda parte do Livro refere-se aos elementos visuais: o l</a:t>
            </a:r>
            <a:r>
              <a:rPr b="1" lang="en-US" sz="2199"/>
              <a:t>ogotipo, as cores e as imagens</a:t>
            </a:r>
            <a:r>
              <a:rPr lang="en-US" sz="2199"/>
              <a:t>. Para cada elemento especifique os detalhes e as diferentes versões, adicione exemplos concretos.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0009"/>
              <a:buFont typeface="Arial"/>
              <a:buNone/>
            </a:pPr>
            <a:r>
              <a:rPr lang="en-US" sz="2199"/>
              <a:t>- A terceira e última parte refere-se à </a:t>
            </a:r>
            <a:r>
              <a:rPr b="1" lang="en-US" sz="2199"/>
              <a:t>comunicação</a:t>
            </a:r>
            <a:r>
              <a:rPr lang="en-US" sz="2199"/>
              <a:t>. Qual é o tipo de linguagem que se adequa ao seu público-alvo? Que tipo de mensagens gostaria de comunicar? Escolha o estilo e o tom de voz que melhor representam a sua marca e seja consistente na comunicação em todos os canais.</a:t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89"/>
              <a:buFont typeface="Calibri"/>
              <a:buNone/>
            </a:pPr>
            <a:r>
              <a:t/>
            </a:r>
            <a:endParaRPr sz="197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42"/>
              <a:buFont typeface="Calibri"/>
              <a:buNone/>
            </a:pPr>
            <a:r>
              <a:rPr lang="en-US" sz="1979"/>
              <a:t> </a:t>
            </a:r>
            <a:br>
              <a:rPr lang="en-US" sz="1979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944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8" name="Google Shape;158;p2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59" name="Google Shape;159;p24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4"/>
            <p:cNvSpPr/>
            <p:nvPr/>
          </p:nvSpPr>
          <p:spPr>
            <a:xfrm>
              <a:off x="7971281" y="1075612"/>
              <a:ext cx="550492" cy="485306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2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62" name="Google Shape;162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59c182958c_0_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159c182958c_0_5"/>
          <p:cNvSpPr/>
          <p:nvPr/>
        </p:nvSpPr>
        <p:spPr>
          <a:xfrm>
            <a:off x="4715124" y="0"/>
            <a:ext cx="7476877" cy="6858000"/>
          </a:xfrm>
          <a:custGeom>
            <a:rect b="b" l="l" r="r" t="t"/>
            <a:pathLst>
              <a:path extrusionOk="0" h="6858000" w="7476877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11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159c182958c_0_5"/>
          <p:cNvSpPr/>
          <p:nvPr>
            <p:ph type="title"/>
          </p:nvPr>
        </p:nvSpPr>
        <p:spPr>
          <a:xfrm>
            <a:off x="279356" y="-33568"/>
            <a:ext cx="10521900" cy="5969100"/>
          </a:xfrm>
          <a:prstGeom prst="ellipse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3928"/>
              <a:buFont typeface="Calibri"/>
              <a:buNone/>
            </a:pPr>
            <a:r>
              <a:rPr b="1" lang="en-US" sz="2520"/>
              <a:t>Conclusão</a:t>
            </a:r>
            <a:endParaRPr b="1" sz="2520">
              <a:solidFill>
                <a:srgbClr val="222222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3928"/>
              <a:buFont typeface="Calibri"/>
              <a:buNone/>
            </a:pPr>
            <a:r>
              <a:t/>
            </a:r>
            <a:endParaRPr sz="2520"/>
          </a:p>
          <a:p>
            <a:pPr indent="-35446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0895"/>
              <a:buChar char="➔"/>
            </a:pPr>
            <a:r>
              <a:rPr lang="en-US" sz="2421"/>
              <a:t>O Brand Book é o guia de estilo da sua marca e é essencial para desenvolver e promover o seu negócio: contém toda a informação importante da sua marca, desde a descrição de valores e métodos, aos detalhes do logótipo e todos os elementos visuais que represente sua marca.</a:t>
            </a:r>
            <a:endParaRPr sz="242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21"/>
          </a:p>
          <a:p>
            <a:pPr indent="-354462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0895"/>
              <a:buChar char="➔"/>
            </a:pPr>
            <a:r>
              <a:rPr lang="en-US" sz="2421"/>
              <a:t>O Brand Book é uma ferramenta útil que permite sistematizar as informações da Marca em um único documento; informar a equipe interna e parceiros sobre os objetivos da marca; aumentar a eficácia das atividades de marketing; criar uma imagem e reputação de marca coerente</a:t>
            </a:r>
            <a:r>
              <a:rPr lang="en-US" sz="2421"/>
              <a:t>;</a:t>
            </a:r>
            <a:endParaRPr sz="242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9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89"/>
              <a:buFont typeface="Calibri"/>
              <a:buNone/>
            </a:pPr>
            <a:r>
              <a:t/>
            </a:r>
            <a:endParaRPr sz="197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89"/>
              <a:buFont typeface="Calibri"/>
              <a:buNone/>
            </a:pPr>
            <a:r>
              <a:t/>
            </a:r>
            <a:endParaRPr sz="1979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4042"/>
              <a:buFont typeface="Calibri"/>
              <a:buNone/>
            </a:pPr>
            <a:r>
              <a:rPr lang="en-US" sz="1979"/>
              <a:t> </a:t>
            </a:r>
            <a:br>
              <a:rPr lang="en-US" sz="1979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944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863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863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0" name="Google Shape;170;g159c182958c_0_5"/>
          <p:cNvGrpSpPr/>
          <p:nvPr/>
        </p:nvGrpSpPr>
        <p:grpSpPr>
          <a:xfrm>
            <a:off x="441960" y="561256"/>
            <a:ext cx="1128381" cy="847206"/>
            <a:chOff x="7393391" y="1075612"/>
            <a:chExt cx="1128381" cy="847206"/>
          </a:xfrm>
        </p:grpSpPr>
        <p:sp>
          <p:nvSpPr>
            <p:cNvPr id="171" name="Google Shape;171;g159c182958c_0_5"/>
            <p:cNvSpPr/>
            <p:nvPr/>
          </p:nvSpPr>
          <p:spPr>
            <a:xfrm>
              <a:off x="7393391" y="1327438"/>
              <a:ext cx="675351" cy="595380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g159c182958c_0_5"/>
            <p:cNvSpPr/>
            <p:nvPr/>
          </p:nvSpPr>
          <p:spPr>
            <a:xfrm>
              <a:off x="7971281" y="1075612"/>
              <a:ext cx="550491" cy="485307"/>
            </a:xfrm>
            <a:custGeom>
              <a:rect b="b" l="l" r="r" t="t"/>
              <a:pathLst>
                <a:path extrusionOk="0" h="692" w="785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Logotipo&#10;&#10;Descripción generada automáticamente" id="173" name="Google Shape;173;g159c182958c_0_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69310" y="6024685"/>
            <a:ext cx="1362900" cy="48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159c182958c_0_5"/>
          <p:cNvSpPr txBox="1"/>
          <p:nvPr/>
        </p:nvSpPr>
        <p:spPr>
          <a:xfrm>
            <a:off x="4038600" y="4884873"/>
            <a:ext cx="7188300" cy="12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7"/>
          <p:cNvSpPr/>
          <p:nvPr/>
        </p:nvSpPr>
        <p:spPr>
          <a:xfrm flipH="1" rot="10800000">
            <a:off x="1" y="0"/>
            <a:ext cx="7539895" cy="6858000"/>
          </a:xfrm>
          <a:custGeom>
            <a:rect b="b" l="l" r="r" t="t"/>
            <a:pathLst>
              <a:path extrusionOk="0" h="6858000" w="7539895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862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/>
          <p:nvPr/>
        </p:nvSpPr>
        <p:spPr>
          <a:xfrm flipH="1" rot="10800000">
            <a:off x="0" y="0"/>
            <a:ext cx="7092985" cy="6858000"/>
          </a:xfrm>
          <a:custGeom>
            <a:rect b="b" l="l" r="r" t="t"/>
            <a:pathLst>
              <a:path extrusionOk="0" h="6858000" w="7092985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/>
          <p:nvPr>
            <p:ph type="title"/>
          </p:nvPr>
        </p:nvSpPr>
        <p:spPr>
          <a:xfrm>
            <a:off x="838199" y="365125"/>
            <a:ext cx="5529943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br>
              <a:rPr b="1" lang="en-US" sz="1400"/>
            </a:br>
            <a:r>
              <a:rPr b="1" lang="en-US" sz="1400"/>
              <a:t> </a:t>
            </a:r>
            <a:br>
              <a:rPr b="1" lang="en-US" sz="1400"/>
            </a:br>
            <a:r>
              <a:rPr b="1" lang="en-US" sz="1400"/>
              <a:t> </a:t>
            </a:r>
            <a:br>
              <a:rPr b="1" lang="en-US" sz="1400"/>
            </a:br>
            <a:endParaRPr b="1" sz="1400"/>
          </a:p>
        </p:txBody>
      </p:sp>
      <p:sp>
        <p:nvSpPr>
          <p:cNvPr id="183" name="Google Shape;183;p7"/>
          <p:cNvSpPr txBox="1"/>
          <p:nvPr/>
        </p:nvSpPr>
        <p:spPr>
          <a:xfrm>
            <a:off x="6541478" y="3024256"/>
            <a:ext cx="5395516" cy="527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 editável</a:t>
            </a: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84" name="Google Shape;18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3683" y="5836096"/>
            <a:ext cx="2795945" cy="7618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tipo&#10;&#10;Descripción generada automáticamente" id="185" name="Google Shape;185;p7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29840" y="5889279"/>
            <a:ext cx="1663146" cy="655528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7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7"/>
          <p:cNvSpPr/>
          <p:nvPr/>
        </p:nvSpPr>
        <p:spPr>
          <a:xfrm rot="2164748">
            <a:off x="9564001" y="-232367"/>
            <a:ext cx="3728533" cy="2603228"/>
          </a:xfrm>
          <a:prstGeom prst="triangle">
            <a:avLst>
              <a:gd fmla="val 50000" name="adj"/>
            </a:avLst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"/>
          <p:cNvSpPr/>
          <p:nvPr/>
        </p:nvSpPr>
        <p:spPr>
          <a:xfrm>
            <a:off x="321564" y="320040"/>
            <a:ext cx="11548800" cy="6217800"/>
          </a:xfrm>
          <a:prstGeom prst="rect">
            <a:avLst/>
          </a:prstGeom>
          <a:solidFill>
            <a:schemeClr val="dk1">
              <a:alpha val="12549"/>
            </a:schemeClr>
          </a:solidFill>
          <a:ln cap="sq" cmpd="thinThick" w="127000">
            <a:solidFill>
              <a:srgbClr val="262626">
                <a:alpha val="13725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8"/>
          <p:cNvSpPr/>
          <p:nvPr>
            <p:ph type="title"/>
          </p:nvPr>
        </p:nvSpPr>
        <p:spPr>
          <a:xfrm>
            <a:off x="838200" y="631825"/>
            <a:ext cx="10515600" cy="132556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lang="en-US" sz="1100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b="1" lang="en-US" sz="1100">
                <a:latin typeface="Calibri"/>
                <a:ea typeface="Calibri"/>
                <a:cs typeface="Calibri"/>
                <a:sym typeface="Calibri"/>
              </a:rPr>
            </a:br>
            <a:endParaRPr b="1" sz="11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4" name="Google Shape;194;p8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cap="flat" cmpd="sng" w="222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5" name="Google Shape;195;p8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65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tipo&#10;&#10;Descripción generada automáticamente" id="196" name="Google Shape;196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8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10795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terfaz de usuario gráfica, Texto&#10;&#10;Descripción generada automáticamente" id="198" name="Google Shape;198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8"/>
          <p:cNvSpPr/>
          <p:nvPr/>
        </p:nvSpPr>
        <p:spPr>
          <a:xfrm>
            <a:off x="1967625" y="2326650"/>
            <a:ext cx="2167975" cy="2188975"/>
          </a:xfrm>
          <a:prstGeom prst="flowChartOffpageConnector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Objetivos e missão: </a:t>
            </a: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valores, missão e público-alvo</a:t>
            </a:r>
            <a:endParaRPr b="0" i="0" sz="15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0" name="Google Shape;200;p8"/>
          <p:cNvSpPr/>
          <p:nvPr/>
        </p:nvSpPr>
        <p:spPr>
          <a:xfrm flipH="1" rot="10800000">
            <a:off x="3471213" y="4087225"/>
            <a:ext cx="2167975" cy="2188975"/>
          </a:xfrm>
          <a:prstGeom prst="flowChartOffpageConnector">
            <a:avLst/>
          </a:prstGeom>
          <a:solidFill>
            <a:srgbClr val="AFEEF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8"/>
          <p:cNvSpPr/>
          <p:nvPr/>
        </p:nvSpPr>
        <p:spPr>
          <a:xfrm rot="10800000">
            <a:off x="6548713" y="4087225"/>
            <a:ext cx="2167975" cy="2188975"/>
          </a:xfrm>
          <a:prstGeom prst="flowChartOffpageConnector">
            <a:avLst/>
          </a:prstGeom>
          <a:solidFill>
            <a:srgbClr val="FFC88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8148775" y="2364675"/>
            <a:ext cx="2167975" cy="2188975"/>
          </a:xfrm>
          <a:prstGeom prst="flowChartOffpageConnector">
            <a:avLst/>
          </a:prstGeom>
          <a:solidFill>
            <a:srgbClr val="E5DA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-US" sz="1500">
                <a:latin typeface="Georgia"/>
                <a:ea typeface="Georgia"/>
                <a:cs typeface="Georgia"/>
                <a:sym typeface="Georgia"/>
              </a:rPr>
              <a:t>Cores: </a:t>
            </a:r>
            <a:r>
              <a:rPr lang="en-US" sz="1500">
                <a:latin typeface="Georgia"/>
                <a:ea typeface="Georgia"/>
                <a:cs typeface="Georgia"/>
                <a:sym typeface="Georgia"/>
              </a:rPr>
              <a:t>cores primárias e secundárias e versões monocromáticas</a:t>
            </a:r>
            <a:endParaRPr b="0" i="0" sz="15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3" name="Google Shape;203;p8"/>
          <p:cNvSpPr/>
          <p:nvPr/>
        </p:nvSpPr>
        <p:spPr>
          <a:xfrm>
            <a:off x="5012013" y="2326638"/>
            <a:ext cx="2167975" cy="2188975"/>
          </a:xfrm>
          <a:prstGeom prst="flowChartOffpageConnector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-US" sz="1500">
                <a:latin typeface="Georgia"/>
                <a:ea typeface="Georgia"/>
                <a:cs typeface="Georgia"/>
                <a:sym typeface="Georgia"/>
              </a:rPr>
              <a:t>Logotipo: </a:t>
            </a:r>
            <a:r>
              <a:rPr lang="en-US" sz="1500">
                <a:latin typeface="Georgia"/>
                <a:ea typeface="Georgia"/>
                <a:cs typeface="Georgia"/>
                <a:sym typeface="Georgia"/>
              </a:rPr>
              <a:t>cores, tamanho, proporções e variações para diferentes plataformas e canais</a:t>
            </a:r>
            <a:endParaRPr b="0" i="0" sz="15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4" name="Google Shape;204;p8"/>
          <p:cNvSpPr txBox="1"/>
          <p:nvPr/>
        </p:nvSpPr>
        <p:spPr>
          <a:xfrm>
            <a:off x="1375425" y="1146175"/>
            <a:ext cx="10965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Brand Book</a:t>
            </a:r>
            <a:endParaRPr b="0" i="0" sz="28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8"/>
          <p:cNvSpPr txBox="1"/>
          <p:nvPr/>
        </p:nvSpPr>
        <p:spPr>
          <a:xfrm>
            <a:off x="8921125" y="2827250"/>
            <a:ext cx="330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8"/>
          <p:cNvSpPr txBox="1"/>
          <p:nvPr/>
        </p:nvSpPr>
        <p:spPr>
          <a:xfrm>
            <a:off x="9207675" y="4565625"/>
            <a:ext cx="301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8"/>
          <p:cNvSpPr txBox="1"/>
          <p:nvPr/>
        </p:nvSpPr>
        <p:spPr>
          <a:xfrm>
            <a:off x="4317300" y="4355500"/>
            <a:ext cx="7908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8"/>
          <p:cNvSpPr txBox="1"/>
          <p:nvPr/>
        </p:nvSpPr>
        <p:spPr>
          <a:xfrm>
            <a:off x="-1566450" y="4412800"/>
            <a:ext cx="11003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5348850" y="5750025"/>
            <a:ext cx="687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3744200" y="6151175"/>
            <a:ext cx="848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8"/>
          <p:cNvSpPr txBox="1"/>
          <p:nvPr/>
        </p:nvSpPr>
        <p:spPr>
          <a:xfrm>
            <a:off x="6671813" y="4627625"/>
            <a:ext cx="19218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Comunicação: </a:t>
            </a:r>
            <a:r>
              <a:rPr lang="en-US" sz="15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linguagem oficial, estilo, tom de voz</a:t>
            </a:r>
            <a:endParaRPr b="0" i="0" sz="15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2" name="Google Shape;212;p8"/>
          <p:cNvSpPr txBox="1"/>
          <p:nvPr/>
        </p:nvSpPr>
        <p:spPr>
          <a:xfrm>
            <a:off x="3594300" y="4627613"/>
            <a:ext cx="1921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lang="en-US" sz="1500">
                <a:latin typeface="Georgia"/>
                <a:ea typeface="Georgia"/>
                <a:cs typeface="Georgia"/>
                <a:sym typeface="Georgia"/>
              </a:rPr>
              <a:t>Imagens: </a:t>
            </a:r>
            <a:r>
              <a:rPr lang="en-US" sz="1500">
                <a:latin typeface="Georgia"/>
                <a:ea typeface="Georgia"/>
                <a:cs typeface="Georgia"/>
                <a:sym typeface="Georgia"/>
              </a:rPr>
              <a:t>estilo e diretrizes para uma apresentação consistente</a:t>
            </a:r>
            <a:endParaRPr b="0" i="0" sz="15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2022-09-21T07:19:16Z</dcterms:created>
  <dc:creator>Dideas Group</dc:creator>
</cp:coreProperties>
</file>