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5143500" cx="9144000"/>
  <p:notesSz cx="6858000" cy="9144000"/>
  <p:embeddedFontLst>
    <p:embeddedFont>
      <p:font typeface="Cabin SemiBold"/>
      <p:regular r:id="rId17"/>
      <p:bold r:id="rId18"/>
      <p:italic r:id="rId19"/>
      <p:boldItalic r:id="rId20"/>
    </p:embeddedFont>
    <p:embeddedFont>
      <p:font typeface="Quicksand"/>
      <p:regular r:id="rId21"/>
      <p:bold r:id="rId22"/>
    </p:embeddedFont>
    <p:embeddedFont>
      <p:font typeface="Source Sans Pr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BED05A6-C6DF-4AB6-9CA2-8F3C614C09DC}">
  <a:tblStyle styleId="{ABED05A6-C6DF-4AB6-9CA2-8F3C614C09DC}" styleName="Table_0">
    <a:wholeTbl>
      <a:tcTxStyle b="off" i="off">
        <a:font>
          <a:latin typeface="Arial"/>
          <a:ea typeface="Arial"/>
          <a:cs typeface="Arial"/>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12700">
              <a:solidFill>
                <a:schemeClr val="dk1"/>
              </a:solidFill>
              <a:prstDash val="solid"/>
              <a:round/>
              <a:headEnd len="sm" w="sm" type="none"/>
              <a:tailEnd len="sm" w="sm" type="none"/>
            </a:ln>
          </a:insideV>
        </a:tcBdr>
        <a:fill>
          <a:solidFill>
            <a:srgbClr val="FFFFFF">
              <a:alpha val="0"/>
            </a:srgbClr>
          </a:solidFill>
        </a:fill>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abinSemiBold-boldItalic.fntdata"/><Relationship Id="rId22" Type="http://schemas.openxmlformats.org/officeDocument/2006/relationships/font" Target="fonts/Quicksand-bold.fntdata"/><Relationship Id="rId21" Type="http://schemas.openxmlformats.org/officeDocument/2006/relationships/font" Target="fonts/Quicksand-regular.fntdata"/><Relationship Id="rId24" Type="http://schemas.openxmlformats.org/officeDocument/2006/relationships/font" Target="fonts/SourceSansPro-bold.fntdata"/><Relationship Id="rId23" Type="http://schemas.openxmlformats.org/officeDocument/2006/relationships/font" Target="fonts/SourceSansPr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SourceSansPro-boldItalic.fntdata"/><Relationship Id="rId25" Type="http://schemas.openxmlformats.org/officeDocument/2006/relationships/font" Target="fonts/SourceSansPro-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CabinSemiBold-regular.fntdata"/><Relationship Id="rId16" Type="http://schemas.openxmlformats.org/officeDocument/2006/relationships/slide" Target="slides/slide10.xml"/><Relationship Id="rId19" Type="http://schemas.openxmlformats.org/officeDocument/2006/relationships/font" Target="fonts/CabinSemiBold-italic.fntdata"/><Relationship Id="rId18" Type="http://schemas.openxmlformats.org/officeDocument/2006/relationships/font" Target="fonts/CabinSemiBold-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c8cdce148f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8" name="Google Shape;58;g1c8cdce148f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1c8cdce148f_0_9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1" name="Google Shape;161;g1c8cdce148f_0_9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c8cdce148f_0_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1" name="Google Shape;71;g1c8cdce148f_0_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c8cdce148f_0_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1" name="Google Shape;81;g1c8cdce148f_0_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c8cdce148f_0_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3" name="Google Shape;93;g1c8cdce148f_0_3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1c8cdce148f_0_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4" name="Google Shape;104;g1c8cdce148f_0_4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c8cdce148f_0_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5" name="Google Shape;115;g1c8cdce148f_0_5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c8cdce148f_0_6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6" name="Google Shape;126;g1c8cdce148f_0_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c8cdce148f_0_7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6" name="Google Shape;136;g1c8cdce148f_0_7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1c8cdce148f_0_8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7" name="Google Shape;147;g1c8cdce148f_0_8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9" name="Shape 59"/>
        <p:cNvGrpSpPr/>
        <p:nvPr/>
      </p:nvGrpSpPr>
      <p:grpSpPr>
        <a:xfrm>
          <a:off x="0" y="0"/>
          <a:ext cx="0" cy="0"/>
          <a:chOff x="0" y="0"/>
          <a:chExt cx="0" cy="0"/>
        </a:xfrm>
      </p:grpSpPr>
      <p:sp>
        <p:nvSpPr>
          <p:cNvPr id="60" name="Google Shape;60;p1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61" name="Google Shape;61;p14"/>
          <p:cNvSpPr/>
          <p:nvPr/>
        </p:nvSpPr>
        <p:spPr>
          <a:xfrm>
            <a:off x="0" y="0"/>
            <a:ext cx="7061374" cy="5143500"/>
          </a:xfrm>
          <a:custGeom>
            <a:rect b="b" l="l" r="r" t="t"/>
            <a:pathLst>
              <a:path extrusionOk="0" h="6858000" w="9415165">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grpSp>
        <p:nvGrpSpPr>
          <p:cNvPr id="62" name="Google Shape;62;p14"/>
          <p:cNvGrpSpPr/>
          <p:nvPr/>
        </p:nvGrpSpPr>
        <p:grpSpPr>
          <a:xfrm>
            <a:off x="4641319" y="897946"/>
            <a:ext cx="4185751" cy="3209066"/>
            <a:chOff x="6169039" y="142050"/>
            <a:chExt cx="5581001" cy="4278755"/>
          </a:xfrm>
        </p:grpSpPr>
        <p:sp>
          <p:nvSpPr>
            <p:cNvPr id="63" name="Google Shape;63;p14"/>
            <p:cNvSpPr/>
            <p:nvPr/>
          </p:nvSpPr>
          <p:spPr>
            <a:xfrm rot="-5400000">
              <a:off x="6820162" y="-509073"/>
              <a:ext cx="4278755" cy="5581001"/>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64" name="Google Shape;64;p14"/>
            <p:cNvSpPr/>
            <p:nvPr/>
          </p:nvSpPr>
          <p:spPr>
            <a:xfrm rot="-5400000">
              <a:off x="6900550" y="-427109"/>
              <a:ext cx="4118302" cy="5413571"/>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cap="flat" cmpd="sng" w="19050">
              <a:solidFill>
                <a:schemeClr val="lt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grpSp>
      <p:sp>
        <p:nvSpPr>
          <p:cNvPr id="65" name="Google Shape;65;p14"/>
          <p:cNvSpPr txBox="1"/>
          <p:nvPr>
            <p:ph type="title"/>
          </p:nvPr>
        </p:nvSpPr>
        <p:spPr>
          <a:xfrm>
            <a:off x="4941845" y="1622011"/>
            <a:ext cx="3584700" cy="2116500"/>
          </a:xfrm>
          <a:prstGeom prst="rect">
            <a:avLst/>
          </a:prstGeom>
          <a:noFill/>
          <a:ln>
            <a:noFill/>
          </a:ln>
        </p:spPr>
        <p:txBody>
          <a:bodyPr anchorCtr="0" anchor="ctr" bIns="34275" lIns="68575" spcFirstLastPara="1" rIns="68575" wrap="square" tIns="34275">
            <a:normAutofit fontScale="90000"/>
          </a:bodyPr>
          <a:lstStyle/>
          <a:p>
            <a:pPr indent="0" lvl="0" marL="0" rtl="0" algn="ctr">
              <a:lnSpc>
                <a:spcPct val="90000"/>
              </a:lnSpc>
              <a:spcBef>
                <a:spcPts val="0"/>
              </a:spcBef>
              <a:spcAft>
                <a:spcPts val="0"/>
              </a:spcAft>
              <a:buClr>
                <a:schemeClr val="lt1"/>
              </a:buClr>
              <a:buSzPct val="103125"/>
              <a:buFont typeface="Calibri"/>
              <a:buNone/>
            </a:pPr>
            <a:r>
              <a:t/>
            </a:r>
            <a:endParaRPr b="1" sz="3200">
              <a:solidFill>
                <a:schemeClr val="lt1"/>
              </a:solidFill>
            </a:endParaRPr>
          </a:p>
          <a:p>
            <a:pPr indent="0" lvl="0" marL="0" rtl="0" algn="ctr">
              <a:lnSpc>
                <a:spcPct val="90000"/>
              </a:lnSpc>
              <a:spcBef>
                <a:spcPts val="0"/>
              </a:spcBef>
              <a:spcAft>
                <a:spcPts val="0"/>
              </a:spcAft>
              <a:buClr>
                <a:schemeClr val="lt1"/>
              </a:buClr>
              <a:buSzPct val="110000"/>
              <a:buNone/>
            </a:pPr>
            <a:r>
              <a:rPr b="1" lang="it" sz="3000">
                <a:solidFill>
                  <a:schemeClr val="lt1"/>
                </a:solidFill>
              </a:rPr>
              <a:t>Repository delle lezioni apprese della Masterclass </a:t>
            </a:r>
            <a:br>
              <a:rPr b="1" lang="it" sz="3300">
                <a:solidFill>
                  <a:schemeClr val="lt1"/>
                </a:solidFill>
              </a:rPr>
            </a:br>
            <a:br>
              <a:rPr b="1" lang="it" sz="3300">
                <a:solidFill>
                  <a:schemeClr val="lt1"/>
                </a:solidFill>
              </a:rPr>
            </a:br>
            <a:r>
              <a:rPr b="1" lang="it" sz="3000">
                <a:solidFill>
                  <a:srgbClr val="FF0000"/>
                </a:solidFill>
              </a:rPr>
              <a:t>Modello di fattura</a:t>
            </a:r>
            <a:br>
              <a:rPr b="1" lang="it" sz="3000">
                <a:solidFill>
                  <a:srgbClr val="FF0000"/>
                </a:solidFill>
              </a:rPr>
            </a:br>
            <a:br>
              <a:rPr lang="it" sz="3000">
                <a:solidFill>
                  <a:schemeClr val="lt1"/>
                </a:solidFill>
              </a:rPr>
            </a:br>
            <a:endParaRPr b="1" sz="3000">
              <a:solidFill>
                <a:srgbClr val="FF0000"/>
              </a:solidFill>
            </a:endParaRPr>
          </a:p>
        </p:txBody>
      </p:sp>
      <p:pic>
        <p:nvPicPr>
          <p:cNvPr descr="Logotipo&#10;&#10;Descripción generada automáticamente" id="66" name="Google Shape;66;p14"/>
          <p:cNvPicPr preferRelativeResize="0"/>
          <p:nvPr>
            <p:ph idx="1" type="body"/>
          </p:nvPr>
        </p:nvPicPr>
        <p:blipFill rotWithShape="1">
          <a:blip r:embed="rId3">
            <a:alphaModFix/>
          </a:blip>
          <a:srcRect b="0" l="0" r="0" t="0"/>
          <a:stretch/>
        </p:blipFill>
        <p:spPr>
          <a:xfrm>
            <a:off x="0" y="579379"/>
            <a:ext cx="2215200" cy="780000"/>
          </a:xfrm>
          <a:prstGeom prst="rect">
            <a:avLst/>
          </a:prstGeom>
          <a:noFill/>
          <a:ln>
            <a:noFill/>
          </a:ln>
        </p:spPr>
      </p:pic>
      <p:pic>
        <p:nvPicPr>
          <p:cNvPr descr="Interfaz de usuario gráfica, Texto&#10;&#10;Descripción generada automáticamente" id="67" name="Google Shape;67;p14"/>
          <p:cNvPicPr preferRelativeResize="0"/>
          <p:nvPr/>
        </p:nvPicPr>
        <p:blipFill rotWithShape="1">
          <a:blip r:embed="rId4">
            <a:alphaModFix/>
          </a:blip>
          <a:srcRect b="0" l="0" r="0" t="0"/>
          <a:stretch/>
        </p:blipFill>
        <p:spPr>
          <a:xfrm>
            <a:off x="7428841" y="176488"/>
            <a:ext cx="1398234" cy="379270"/>
          </a:xfrm>
          <a:prstGeom prst="rect">
            <a:avLst/>
          </a:prstGeom>
          <a:noFill/>
          <a:ln>
            <a:noFill/>
          </a:ln>
        </p:spPr>
      </p:pic>
      <p:sp>
        <p:nvSpPr>
          <p:cNvPr id="68" name="Google Shape;68;p14"/>
          <p:cNvSpPr txBox="1"/>
          <p:nvPr/>
        </p:nvSpPr>
        <p:spPr>
          <a:xfrm>
            <a:off x="1756060" y="4449201"/>
            <a:ext cx="4894200" cy="611700"/>
          </a:xfrm>
          <a:prstGeom prst="rect">
            <a:avLst/>
          </a:prstGeom>
          <a:noFill/>
          <a:ln>
            <a:noFill/>
          </a:ln>
        </p:spPr>
        <p:txBody>
          <a:bodyPr anchorCtr="0" anchor="t" bIns="34275" lIns="68575" spcFirstLastPara="1" rIns="68575" wrap="square" tIns="34275">
            <a:spAutoFit/>
          </a:bodyPr>
          <a:lstStyle/>
          <a:p>
            <a:pPr indent="0" lvl="0" marL="0" marR="0" rtl="0" algn="just">
              <a:lnSpc>
                <a:spcPct val="97916"/>
              </a:lnSpc>
              <a:spcBef>
                <a:spcPts val="0"/>
              </a:spcBef>
              <a:spcAft>
                <a:spcPts val="0"/>
              </a:spcAft>
              <a:buClr>
                <a:srgbClr val="000000"/>
              </a:buClr>
              <a:buSzPts val="900"/>
              <a:buFont typeface="Arial"/>
              <a:buNone/>
            </a:pPr>
            <a:r>
              <a:rPr b="0" i="0" lang="it" sz="900" u="none" cap="none" strike="noStrike">
                <a:solidFill>
                  <a:srgbClr val="222222"/>
                </a:solidFill>
                <a:latin typeface="Calibri"/>
                <a:ea typeface="Calibri"/>
                <a:cs typeface="Calibri"/>
                <a:sym typeface="Calibri"/>
              </a:rPr>
              <a:t>Questo progetto è stato finanziato con il sostegno della Commissione europea. L'autore è il solo responsabile di questa comunicazione e la Commissione declina ogni responsabilità sull'uso che potrà essere fatto delle informazioni in essa contenute. Numero di presentazione: 2021-1-ES02-KA220-YOU-000028609</a:t>
            </a:r>
            <a:endParaRPr b="0" i="0" sz="9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62" name="Shape 162"/>
        <p:cNvGrpSpPr/>
        <p:nvPr/>
      </p:nvGrpSpPr>
      <p:grpSpPr>
        <a:xfrm>
          <a:off x="0" y="0"/>
          <a:ext cx="0" cy="0"/>
          <a:chOff x="0" y="0"/>
          <a:chExt cx="0" cy="0"/>
        </a:xfrm>
      </p:grpSpPr>
      <p:sp>
        <p:nvSpPr>
          <p:cNvPr id="163" name="Google Shape;163;p23"/>
          <p:cNvSpPr/>
          <p:nvPr/>
        </p:nvSpPr>
        <p:spPr>
          <a:xfrm>
            <a:off x="2286" y="0"/>
            <a:ext cx="91419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64" name="Google Shape;164;p23"/>
          <p:cNvSpPr/>
          <p:nvPr/>
        </p:nvSpPr>
        <p:spPr>
          <a:xfrm flipH="1" rot="10800000">
            <a:off x="1" y="0"/>
            <a:ext cx="5654921" cy="5143500"/>
          </a:xfrm>
          <a:custGeom>
            <a:rect b="b" l="l" r="r" t="t"/>
            <a:pathLst>
              <a:path extrusionOk="0" h="6858000" w="7539895">
                <a:moveTo>
                  <a:pt x="7539895" y="6858000"/>
                </a:moveTo>
                <a:lnTo>
                  <a:pt x="0" y="6858000"/>
                </a:lnTo>
                <a:lnTo>
                  <a:pt x="0" y="0"/>
                </a:lnTo>
                <a:lnTo>
                  <a:pt x="4363741" y="0"/>
                </a:lnTo>
                <a:close/>
              </a:path>
            </a:pathLst>
          </a:custGeom>
          <a:solidFill>
            <a:srgbClr val="262626">
              <a:alpha val="6902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65" name="Google Shape;165;p23"/>
          <p:cNvSpPr/>
          <p:nvPr/>
        </p:nvSpPr>
        <p:spPr>
          <a:xfrm flipH="1" rot="10800000">
            <a:off x="0" y="0"/>
            <a:ext cx="5319739" cy="5143500"/>
          </a:xfrm>
          <a:custGeom>
            <a:rect b="b" l="l" r="r" t="t"/>
            <a:pathLst>
              <a:path extrusionOk="0" h="6858000" w="7092985">
                <a:moveTo>
                  <a:pt x="7092985" y="6858000"/>
                </a:moveTo>
                <a:lnTo>
                  <a:pt x="0" y="6858000"/>
                </a:lnTo>
                <a:lnTo>
                  <a:pt x="0" y="0"/>
                </a:lnTo>
                <a:lnTo>
                  <a:pt x="3916831" y="0"/>
                </a:lnTo>
                <a:close/>
              </a:path>
            </a:pathLst>
          </a:custGeom>
          <a:solidFill>
            <a:srgbClr val="262626"/>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66" name="Google Shape;166;p23"/>
          <p:cNvSpPr/>
          <p:nvPr>
            <p:ph type="title"/>
          </p:nvPr>
        </p:nvSpPr>
        <p:spPr>
          <a:xfrm>
            <a:off x="628649" y="273844"/>
            <a:ext cx="4147500" cy="994200"/>
          </a:xfrm>
          <a:prstGeom prst="ellipse">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lt1"/>
              </a:buClr>
              <a:buSzPts val="1100"/>
              <a:buFont typeface="Calibri"/>
              <a:buNone/>
            </a:pPr>
            <a:br>
              <a:rPr b="1" lang="it" sz="1100"/>
            </a:br>
            <a:r>
              <a:rPr b="1" lang="it" sz="1100"/>
              <a:t> </a:t>
            </a:r>
            <a:br>
              <a:rPr b="1" lang="it" sz="1100"/>
            </a:br>
            <a:r>
              <a:rPr b="1" lang="it" sz="1100"/>
              <a:t> </a:t>
            </a:r>
            <a:br>
              <a:rPr b="1" lang="it" sz="1100"/>
            </a:br>
            <a:endParaRPr b="1" sz="1100"/>
          </a:p>
        </p:txBody>
      </p:sp>
      <p:sp>
        <p:nvSpPr>
          <p:cNvPr id="167" name="Google Shape;167;p23"/>
          <p:cNvSpPr txBox="1"/>
          <p:nvPr/>
        </p:nvSpPr>
        <p:spPr>
          <a:xfrm>
            <a:off x="4906108" y="2268192"/>
            <a:ext cx="4046700" cy="395400"/>
          </a:xfrm>
          <a:prstGeom prst="rect">
            <a:avLst/>
          </a:prstGeom>
          <a:noFill/>
          <a:ln>
            <a:noFill/>
          </a:ln>
        </p:spPr>
        <p:txBody>
          <a:bodyPr anchorCtr="0" anchor="t" bIns="34275" lIns="68575" spcFirstLastPara="1" rIns="68575" wrap="square" tIns="34275">
            <a:noAutofit/>
          </a:bodyPr>
          <a:lstStyle/>
          <a:p>
            <a:pPr indent="0" lvl="0" marL="88900" marR="0" rtl="0" algn="l">
              <a:lnSpc>
                <a:spcPct val="90000"/>
              </a:lnSpc>
              <a:spcBef>
                <a:spcPts val="0"/>
              </a:spcBef>
              <a:spcAft>
                <a:spcPts val="0"/>
              </a:spcAft>
              <a:buClr>
                <a:srgbClr val="000000"/>
              </a:buClr>
              <a:buSzPts val="2400"/>
              <a:buFont typeface="Arial"/>
              <a:buNone/>
            </a:pPr>
            <a:r>
              <a:rPr b="1" i="0" lang="it" sz="1800" u="none" cap="none" strike="noStrike">
                <a:solidFill>
                  <a:schemeClr val="dk1"/>
                </a:solidFill>
                <a:latin typeface="Calibri"/>
                <a:ea typeface="Calibri"/>
                <a:cs typeface="Calibri"/>
                <a:sym typeface="Calibri"/>
              </a:rPr>
              <a:t>Grazie!!!</a:t>
            </a:r>
            <a:endParaRPr b="1" i="0" sz="18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168" name="Google Shape;168;p23"/>
          <p:cNvPicPr preferRelativeResize="0"/>
          <p:nvPr/>
        </p:nvPicPr>
        <p:blipFill rotWithShape="1">
          <a:blip r:embed="rId3">
            <a:alphaModFix/>
          </a:blip>
          <a:srcRect b="0" l="0" r="0" t="0"/>
          <a:stretch/>
        </p:blipFill>
        <p:spPr>
          <a:xfrm>
            <a:off x="6662762" y="4377072"/>
            <a:ext cx="2096960" cy="571421"/>
          </a:xfrm>
          <a:prstGeom prst="rect">
            <a:avLst/>
          </a:prstGeom>
          <a:noFill/>
          <a:ln>
            <a:noFill/>
          </a:ln>
        </p:spPr>
      </p:pic>
      <p:pic>
        <p:nvPicPr>
          <p:cNvPr descr="Logotipo&#10;&#10;Descripción generada automáticamente" id="169" name="Google Shape;169;p23"/>
          <p:cNvPicPr preferRelativeResize="0"/>
          <p:nvPr>
            <p:ph idx="1" type="body"/>
          </p:nvPr>
        </p:nvPicPr>
        <p:blipFill rotWithShape="1">
          <a:blip r:embed="rId4">
            <a:alphaModFix/>
          </a:blip>
          <a:srcRect b="0" l="0" r="0" t="0"/>
          <a:stretch/>
        </p:blipFill>
        <p:spPr>
          <a:xfrm>
            <a:off x="4072380" y="4416959"/>
            <a:ext cx="1247400" cy="491700"/>
          </a:xfrm>
          <a:prstGeom prst="rect">
            <a:avLst/>
          </a:prstGeom>
          <a:noFill/>
          <a:ln>
            <a:noFill/>
          </a:ln>
        </p:spPr>
      </p:pic>
      <p:sp>
        <p:nvSpPr>
          <p:cNvPr id="170" name="Google Shape;170;p23"/>
          <p:cNvSpPr txBox="1"/>
          <p:nvPr/>
        </p:nvSpPr>
        <p:spPr>
          <a:xfrm>
            <a:off x="3028950" y="3663655"/>
            <a:ext cx="5391300" cy="969000"/>
          </a:xfrm>
          <a:prstGeom prst="rect">
            <a:avLst/>
          </a:prstGeom>
          <a:noFill/>
          <a:ln>
            <a:noFill/>
          </a:ln>
        </p:spPr>
        <p:txBody>
          <a:bodyPr anchorCtr="0" anchor="t" bIns="34275" lIns="68575" spcFirstLastPara="1" rIns="68575" wrap="square" tIns="34275">
            <a:normAutofit/>
          </a:bodyPr>
          <a:lstStyle/>
          <a:p>
            <a:pPr indent="76200" lvl="0" marL="0" marR="0" rtl="0" algn="l">
              <a:lnSpc>
                <a:spcPct val="90000"/>
              </a:lnSpc>
              <a:spcBef>
                <a:spcPts val="0"/>
              </a:spcBef>
              <a:spcAft>
                <a:spcPts val="0"/>
              </a:spcAft>
              <a:buClr>
                <a:schemeClr val="lt1"/>
              </a:buClr>
              <a:buSzPts val="1300"/>
              <a:buFont typeface="Arial"/>
              <a:buNone/>
            </a:pPr>
            <a:r>
              <a:t/>
            </a:r>
            <a:endParaRPr b="0" i="0" sz="1300" u="none" cap="none" strike="noStrike">
              <a:solidFill>
                <a:schemeClr val="lt1"/>
              </a:solidFill>
              <a:latin typeface="Calibri"/>
              <a:ea typeface="Calibri"/>
              <a:cs typeface="Calibri"/>
              <a:sym typeface="Calibri"/>
            </a:endParaRPr>
          </a:p>
        </p:txBody>
      </p:sp>
      <p:sp>
        <p:nvSpPr>
          <p:cNvPr id="171" name="Google Shape;171;p23"/>
          <p:cNvSpPr/>
          <p:nvPr/>
        </p:nvSpPr>
        <p:spPr>
          <a:xfrm rot="2164544">
            <a:off x="7173124" y="-174279"/>
            <a:ext cx="2796449" cy="1952348"/>
          </a:xfrm>
          <a:prstGeom prst="triangle">
            <a:avLst>
              <a:gd fmla="val 50000" name="adj"/>
            </a:avLst>
          </a:prstGeom>
          <a:solidFill>
            <a:srgbClr val="FF0000"/>
          </a:solidFill>
          <a:ln cap="flat" cmpd="sng" w="12700">
            <a:solidFill>
              <a:srgbClr val="FF0000"/>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2" name="Shape 72"/>
        <p:cNvGrpSpPr/>
        <p:nvPr/>
      </p:nvGrpSpPr>
      <p:grpSpPr>
        <a:xfrm>
          <a:off x="0" y="0"/>
          <a:ext cx="0" cy="0"/>
          <a:chOff x="0" y="0"/>
          <a:chExt cx="0" cy="0"/>
        </a:xfrm>
      </p:grpSpPr>
      <p:sp>
        <p:nvSpPr>
          <p:cNvPr id="73" name="Google Shape;73;p15"/>
          <p:cNvSpPr/>
          <p:nvPr/>
        </p:nvSpPr>
        <p:spPr>
          <a:xfrm>
            <a:off x="0" y="0"/>
            <a:ext cx="1510200" cy="5143500"/>
          </a:xfrm>
          <a:prstGeom prst="rect">
            <a:avLst/>
          </a:prstGeom>
          <a:solidFill>
            <a:srgbClr val="7F7F7F"/>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sp>
        <p:nvSpPr>
          <p:cNvPr id="74" name="Google Shape;74;p15"/>
          <p:cNvSpPr/>
          <p:nvPr>
            <p:ph type="title"/>
          </p:nvPr>
        </p:nvSpPr>
        <p:spPr>
          <a:xfrm>
            <a:off x="655840" y="449628"/>
            <a:ext cx="2057400" cy="2057400"/>
          </a:xfrm>
          <a:prstGeom prst="ellipse">
            <a:avLst/>
          </a:prstGeom>
          <a:solidFill>
            <a:srgbClr val="262626"/>
          </a:solidFill>
          <a:ln cap="flat" cmpd="thinThick" w="174625">
            <a:solidFill>
              <a:srgbClr val="262626"/>
            </a:solidFill>
            <a:prstDash val="solid"/>
            <a:round/>
            <a:headEnd len="sm" w="sm" type="none"/>
            <a:tailEnd len="sm" w="sm" type="none"/>
          </a:ln>
        </p:spPr>
        <p:txBody>
          <a:bodyPr anchorCtr="0" anchor="ctr" bIns="34275" lIns="68575" spcFirstLastPara="1" rIns="68575" wrap="square" tIns="34275">
            <a:normAutofit/>
          </a:bodyPr>
          <a:lstStyle/>
          <a:p>
            <a:pPr indent="0" lvl="0" marL="0" rtl="0" algn="l">
              <a:lnSpc>
                <a:spcPct val="36718"/>
              </a:lnSpc>
              <a:spcBef>
                <a:spcPts val="0"/>
              </a:spcBef>
              <a:spcAft>
                <a:spcPts val="0"/>
              </a:spcAft>
              <a:buClr>
                <a:schemeClr val="lt1"/>
              </a:buClr>
              <a:buSzPts val="2400"/>
              <a:buFont typeface="Calibri"/>
              <a:buNone/>
            </a:pPr>
            <a:br>
              <a:rPr b="1" lang="it" sz="2400">
                <a:solidFill>
                  <a:schemeClr val="lt1"/>
                </a:solidFill>
                <a:latin typeface="Calibri"/>
                <a:ea typeface="Calibri"/>
                <a:cs typeface="Calibri"/>
                <a:sym typeface="Calibri"/>
              </a:rPr>
            </a:br>
            <a:r>
              <a:rPr b="1" lang="it" sz="2400">
                <a:solidFill>
                  <a:schemeClr val="lt1"/>
                </a:solidFill>
                <a:latin typeface="Calibri"/>
                <a:ea typeface="Calibri"/>
                <a:cs typeface="Calibri"/>
                <a:sym typeface="Calibri"/>
              </a:rPr>
              <a:t> </a:t>
            </a:r>
            <a:br>
              <a:rPr b="1" lang="it" sz="2400">
                <a:solidFill>
                  <a:schemeClr val="lt1"/>
                </a:solidFill>
                <a:latin typeface="Calibri"/>
                <a:ea typeface="Calibri"/>
                <a:cs typeface="Calibri"/>
                <a:sym typeface="Calibri"/>
              </a:rPr>
            </a:br>
            <a:r>
              <a:rPr b="1" lang="it" sz="2400">
                <a:solidFill>
                  <a:schemeClr val="lt1"/>
                </a:solidFill>
                <a:latin typeface="Calibri"/>
                <a:ea typeface="Calibri"/>
                <a:cs typeface="Calibri"/>
                <a:sym typeface="Calibri"/>
              </a:rPr>
              <a:t> </a:t>
            </a:r>
            <a:r>
              <a:rPr b="1" lang="it" sz="2400">
                <a:solidFill>
                  <a:schemeClr val="lt1"/>
                </a:solidFill>
              </a:rPr>
              <a:t>Indice</a:t>
            </a:r>
            <a:br>
              <a:rPr b="1" lang="it" sz="2400">
                <a:solidFill>
                  <a:schemeClr val="lt1"/>
                </a:solidFill>
                <a:latin typeface="Calibri"/>
                <a:ea typeface="Calibri"/>
                <a:cs typeface="Calibri"/>
                <a:sym typeface="Calibri"/>
              </a:rPr>
            </a:br>
            <a:endParaRPr b="1" sz="2400">
              <a:solidFill>
                <a:schemeClr val="lt1"/>
              </a:solidFill>
              <a:latin typeface="Calibri"/>
              <a:ea typeface="Calibri"/>
              <a:cs typeface="Calibri"/>
              <a:sym typeface="Calibri"/>
            </a:endParaRPr>
          </a:p>
        </p:txBody>
      </p:sp>
      <p:pic>
        <p:nvPicPr>
          <p:cNvPr descr="Logotipo&#10;&#10;Descripción generada automáticamente" id="75" name="Google Shape;75;p15"/>
          <p:cNvPicPr preferRelativeResize="0"/>
          <p:nvPr>
            <p:ph idx="1" type="body"/>
          </p:nvPr>
        </p:nvPicPr>
        <p:blipFill rotWithShape="1">
          <a:blip r:embed="rId3">
            <a:alphaModFix/>
          </a:blip>
          <a:srcRect b="0" l="0" r="0" t="0"/>
          <a:stretch/>
        </p:blipFill>
        <p:spPr>
          <a:xfrm>
            <a:off x="1838190" y="4494035"/>
            <a:ext cx="1190700" cy="399600"/>
          </a:xfrm>
          <a:prstGeom prst="rect">
            <a:avLst/>
          </a:prstGeom>
          <a:noFill/>
          <a:ln>
            <a:noFill/>
          </a:ln>
        </p:spPr>
      </p:pic>
      <p:sp>
        <p:nvSpPr>
          <p:cNvPr id="76" name="Google Shape;76;p15"/>
          <p:cNvSpPr txBox="1"/>
          <p:nvPr/>
        </p:nvSpPr>
        <p:spPr>
          <a:xfrm>
            <a:off x="3028950" y="3663655"/>
            <a:ext cx="5391300" cy="969000"/>
          </a:xfrm>
          <a:prstGeom prst="rect">
            <a:avLst/>
          </a:prstGeom>
          <a:noFill/>
          <a:ln>
            <a:noFill/>
          </a:ln>
        </p:spPr>
        <p:txBody>
          <a:bodyPr anchorCtr="0" anchor="t" bIns="34275" lIns="68575" spcFirstLastPara="1" rIns="68575" wrap="square" tIns="34275">
            <a:normAutofit/>
          </a:bodyPr>
          <a:lstStyle/>
          <a:p>
            <a:pPr indent="76200" lvl="0" marL="0" marR="0" rtl="0" algn="l">
              <a:lnSpc>
                <a:spcPct val="90000"/>
              </a:lnSpc>
              <a:spcBef>
                <a:spcPts val="0"/>
              </a:spcBef>
              <a:spcAft>
                <a:spcPts val="0"/>
              </a:spcAft>
              <a:buClr>
                <a:schemeClr val="dk1"/>
              </a:buClr>
              <a:buSzPts val="1300"/>
              <a:buFont typeface="Arial"/>
              <a:buNone/>
            </a:pPr>
            <a:r>
              <a:t/>
            </a:r>
            <a:endParaRPr b="0" i="0" sz="13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77" name="Google Shape;77;p15"/>
          <p:cNvPicPr preferRelativeResize="0"/>
          <p:nvPr/>
        </p:nvPicPr>
        <p:blipFill rotWithShape="1">
          <a:blip r:embed="rId4">
            <a:alphaModFix/>
          </a:blip>
          <a:srcRect b="0" l="0" r="0" t="0"/>
          <a:stretch/>
        </p:blipFill>
        <p:spPr>
          <a:xfrm>
            <a:off x="6989387" y="4439576"/>
            <a:ext cx="1899380" cy="515207"/>
          </a:xfrm>
          <a:prstGeom prst="rect">
            <a:avLst/>
          </a:prstGeom>
          <a:noFill/>
          <a:ln>
            <a:noFill/>
          </a:ln>
        </p:spPr>
      </p:pic>
      <p:sp>
        <p:nvSpPr>
          <p:cNvPr id="78" name="Google Shape;78;p15"/>
          <p:cNvSpPr txBox="1"/>
          <p:nvPr/>
        </p:nvSpPr>
        <p:spPr>
          <a:xfrm>
            <a:off x="3382392" y="552635"/>
            <a:ext cx="5391300" cy="3147600"/>
          </a:xfrm>
          <a:prstGeom prst="rect">
            <a:avLst/>
          </a:prstGeom>
          <a:noFill/>
          <a:ln>
            <a:noFill/>
          </a:ln>
        </p:spPr>
        <p:txBody>
          <a:bodyPr anchorCtr="0" anchor="t" bIns="34275" lIns="68575" spcFirstLastPara="1" rIns="68575" wrap="square" tIns="34275">
            <a:spAutoFit/>
          </a:bodyPr>
          <a:lstStyle/>
          <a:p>
            <a:pPr indent="-254000" lvl="0" marL="254000" marR="0" rtl="0" algn="l">
              <a:lnSpc>
                <a:spcPct val="150000"/>
              </a:lnSpc>
              <a:spcBef>
                <a:spcPts val="0"/>
              </a:spcBef>
              <a:spcAft>
                <a:spcPts val="0"/>
              </a:spcAft>
              <a:buClr>
                <a:srgbClr val="222222"/>
              </a:buClr>
              <a:buSzPts val="1400"/>
              <a:buFont typeface="Calibri"/>
              <a:buAutoNum type="arabicPeriod"/>
            </a:pPr>
            <a:r>
              <a:rPr b="1" i="0" lang="it" sz="1700" u="none" cap="none" strike="noStrike">
                <a:solidFill>
                  <a:srgbClr val="222222"/>
                </a:solidFill>
                <a:latin typeface="Calibri"/>
                <a:ea typeface="Calibri"/>
                <a:cs typeface="Calibri"/>
                <a:sym typeface="Calibri"/>
              </a:rPr>
              <a:t>Introduzione</a:t>
            </a:r>
            <a:endParaRPr b="1" i="0" sz="1700" u="none" cap="none" strike="noStrike">
              <a:solidFill>
                <a:schemeClr val="dk1"/>
              </a:solidFill>
              <a:latin typeface="Calibri"/>
              <a:ea typeface="Calibri"/>
              <a:cs typeface="Calibri"/>
              <a:sym typeface="Calibri"/>
            </a:endParaRPr>
          </a:p>
          <a:p>
            <a:pPr indent="-254000" lvl="0" marL="254000" marR="0" rtl="0" algn="l">
              <a:lnSpc>
                <a:spcPct val="150000"/>
              </a:lnSpc>
              <a:spcBef>
                <a:spcPts val="600"/>
              </a:spcBef>
              <a:spcAft>
                <a:spcPts val="0"/>
              </a:spcAft>
              <a:buClr>
                <a:srgbClr val="222222"/>
              </a:buClr>
              <a:buSzPts val="1400"/>
              <a:buFont typeface="Calibri"/>
              <a:buAutoNum type="arabicPeriod"/>
            </a:pPr>
            <a:r>
              <a:rPr b="1" i="0" lang="it" sz="1700" u="none" cap="none" strike="noStrike">
                <a:solidFill>
                  <a:srgbClr val="222222"/>
                </a:solidFill>
                <a:latin typeface="Calibri"/>
                <a:ea typeface="Calibri"/>
                <a:cs typeface="Calibri"/>
                <a:sym typeface="Calibri"/>
              </a:rPr>
              <a:t>Caratteristiche</a:t>
            </a:r>
            <a:endParaRPr b="0" i="0" sz="1100" u="none" cap="none" strike="noStrike">
              <a:solidFill>
                <a:srgbClr val="000000"/>
              </a:solidFill>
              <a:latin typeface="Arial"/>
              <a:ea typeface="Arial"/>
              <a:cs typeface="Arial"/>
              <a:sym typeface="Arial"/>
            </a:endParaRPr>
          </a:p>
          <a:p>
            <a:pPr indent="-254000" lvl="0" marL="254000" marR="0" rtl="0" algn="l">
              <a:lnSpc>
                <a:spcPct val="150000"/>
              </a:lnSpc>
              <a:spcBef>
                <a:spcPts val="600"/>
              </a:spcBef>
              <a:spcAft>
                <a:spcPts val="0"/>
              </a:spcAft>
              <a:buClr>
                <a:srgbClr val="222222"/>
              </a:buClr>
              <a:buSzPts val="1400"/>
              <a:buFont typeface="Calibri"/>
              <a:buAutoNum type="arabicPeriod"/>
            </a:pPr>
            <a:r>
              <a:rPr b="1" i="0" lang="it" sz="1700" u="none" cap="none" strike="noStrike">
                <a:solidFill>
                  <a:srgbClr val="222222"/>
                </a:solidFill>
                <a:latin typeface="Calibri"/>
                <a:ea typeface="Calibri"/>
                <a:cs typeface="Calibri"/>
                <a:sym typeface="Calibri"/>
              </a:rPr>
              <a:t>L'importanza della data di fatturazione</a:t>
            </a:r>
            <a:endParaRPr b="0" i="0" sz="1100" u="none" cap="none" strike="noStrike">
              <a:solidFill>
                <a:srgbClr val="000000"/>
              </a:solidFill>
              <a:latin typeface="Arial"/>
              <a:ea typeface="Arial"/>
              <a:cs typeface="Arial"/>
              <a:sym typeface="Arial"/>
            </a:endParaRPr>
          </a:p>
          <a:p>
            <a:pPr indent="-254000" lvl="0" marL="254000" marR="0" rtl="0" algn="l">
              <a:lnSpc>
                <a:spcPct val="150000"/>
              </a:lnSpc>
              <a:spcBef>
                <a:spcPts val="600"/>
              </a:spcBef>
              <a:spcAft>
                <a:spcPts val="0"/>
              </a:spcAft>
              <a:buClr>
                <a:srgbClr val="222222"/>
              </a:buClr>
              <a:buSzPts val="1400"/>
              <a:buFont typeface="Calibri"/>
              <a:buAutoNum type="arabicPeriod"/>
            </a:pPr>
            <a:r>
              <a:rPr b="1" i="0" lang="it" sz="1700" u="none" cap="none" strike="noStrike">
                <a:solidFill>
                  <a:srgbClr val="222222"/>
                </a:solidFill>
                <a:latin typeface="Calibri"/>
                <a:ea typeface="Calibri"/>
                <a:cs typeface="Calibri"/>
                <a:sym typeface="Calibri"/>
              </a:rPr>
              <a:t>Fatturazione elettronica</a:t>
            </a:r>
            <a:endParaRPr b="0" i="0" sz="1100" u="none" cap="none" strike="noStrike">
              <a:solidFill>
                <a:srgbClr val="000000"/>
              </a:solidFill>
              <a:latin typeface="Arial"/>
              <a:ea typeface="Arial"/>
              <a:cs typeface="Arial"/>
              <a:sym typeface="Arial"/>
            </a:endParaRPr>
          </a:p>
          <a:p>
            <a:pPr indent="-254000" lvl="0" marL="254000" marR="0" rtl="0" algn="l">
              <a:lnSpc>
                <a:spcPct val="150000"/>
              </a:lnSpc>
              <a:spcBef>
                <a:spcPts val="600"/>
              </a:spcBef>
              <a:spcAft>
                <a:spcPts val="0"/>
              </a:spcAft>
              <a:buClr>
                <a:srgbClr val="222222"/>
              </a:buClr>
              <a:buSzPts val="1400"/>
              <a:buFont typeface="Calibri"/>
              <a:buAutoNum type="arabicPeriod"/>
            </a:pPr>
            <a:r>
              <a:rPr b="1" i="0" lang="it" sz="1700" u="none" cap="none" strike="noStrike">
                <a:solidFill>
                  <a:srgbClr val="222222"/>
                </a:solidFill>
                <a:latin typeface="Calibri"/>
                <a:ea typeface="Calibri"/>
                <a:cs typeface="Calibri"/>
                <a:sym typeface="Calibri"/>
              </a:rPr>
              <a:t>Informazioni che la fattura deve contenere</a:t>
            </a:r>
            <a:endParaRPr b="1" i="0" sz="1700" u="none" cap="none" strike="noStrike">
              <a:solidFill>
                <a:srgbClr val="222222"/>
              </a:solidFill>
              <a:latin typeface="Calibri"/>
              <a:ea typeface="Calibri"/>
              <a:cs typeface="Calibri"/>
              <a:sym typeface="Calibri"/>
            </a:endParaRPr>
          </a:p>
          <a:p>
            <a:pPr indent="-254000" lvl="0" marL="254000" marR="0" rtl="0" algn="l">
              <a:lnSpc>
                <a:spcPct val="150000"/>
              </a:lnSpc>
              <a:spcBef>
                <a:spcPts val="600"/>
              </a:spcBef>
              <a:spcAft>
                <a:spcPts val="0"/>
              </a:spcAft>
              <a:buClr>
                <a:srgbClr val="222222"/>
              </a:buClr>
              <a:buSzPts val="1400"/>
              <a:buFont typeface="Calibri"/>
              <a:buAutoNum type="arabicPeriod"/>
            </a:pPr>
            <a:r>
              <a:rPr b="1" i="0" lang="it" sz="1700" u="none" cap="none" strike="noStrike">
                <a:solidFill>
                  <a:srgbClr val="222222"/>
                </a:solidFill>
                <a:latin typeface="Calibri"/>
                <a:ea typeface="Calibri"/>
                <a:cs typeface="Calibri"/>
                <a:sym typeface="Calibri"/>
              </a:rPr>
              <a:t>Conclusione</a:t>
            </a:r>
            <a:endParaRPr b="1" i="0" sz="1700" u="none" cap="none" strike="noStrike">
              <a:solidFill>
                <a:srgbClr val="222222"/>
              </a:solidFill>
              <a:latin typeface="Calibri"/>
              <a:ea typeface="Calibri"/>
              <a:cs typeface="Calibri"/>
              <a:sym typeface="Calibri"/>
            </a:endParaRPr>
          </a:p>
          <a:p>
            <a:pPr indent="-254000" lvl="0" marL="254000" marR="0" rtl="0" algn="l">
              <a:lnSpc>
                <a:spcPct val="150000"/>
              </a:lnSpc>
              <a:spcBef>
                <a:spcPts val="600"/>
              </a:spcBef>
              <a:spcAft>
                <a:spcPts val="0"/>
              </a:spcAft>
              <a:buClr>
                <a:srgbClr val="222222"/>
              </a:buClr>
              <a:buSzPts val="1400"/>
              <a:buFont typeface="Calibri"/>
              <a:buAutoNum type="arabicPeriod"/>
            </a:pPr>
            <a:r>
              <a:rPr b="1" i="0" lang="it" sz="1700" u="none" cap="none" strike="noStrike">
                <a:solidFill>
                  <a:srgbClr val="222222"/>
                </a:solidFill>
                <a:latin typeface="Calibri"/>
                <a:ea typeface="Calibri"/>
                <a:cs typeface="Calibri"/>
                <a:sym typeface="Calibri"/>
              </a:rPr>
              <a:t>Modello di Canva per aziende</a:t>
            </a:r>
            <a:endParaRPr b="1" i="0" sz="1700" u="none" cap="none" strike="noStrike">
              <a:solidFill>
                <a:srgbClr val="222222"/>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2" name="Shape 82"/>
        <p:cNvGrpSpPr/>
        <p:nvPr/>
      </p:nvGrpSpPr>
      <p:grpSpPr>
        <a:xfrm>
          <a:off x="0" y="0"/>
          <a:ext cx="0" cy="0"/>
          <a:chOff x="0" y="0"/>
          <a:chExt cx="0" cy="0"/>
        </a:xfrm>
      </p:grpSpPr>
      <p:sp>
        <p:nvSpPr>
          <p:cNvPr id="83" name="Google Shape;83;p1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84" name="Google Shape;84;p16"/>
          <p:cNvSpPr/>
          <p:nvPr/>
        </p:nvSpPr>
        <p:spPr>
          <a:xfrm>
            <a:off x="3536343"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2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85" name="Google Shape;85;p16"/>
          <p:cNvSpPr/>
          <p:nvPr>
            <p:ph type="title"/>
          </p:nvPr>
        </p:nvSpPr>
        <p:spPr>
          <a:xfrm>
            <a:off x="-1" y="168845"/>
            <a:ext cx="9674700" cy="4444800"/>
          </a:xfrm>
          <a:prstGeom prst="ellipse">
            <a:avLst/>
          </a:prstGeom>
          <a:noFill/>
          <a:ln>
            <a:noFill/>
          </a:ln>
        </p:spPr>
        <p:txBody>
          <a:bodyPr anchorCtr="0" anchor="t" bIns="34275" lIns="68575" spcFirstLastPara="1" rIns="68575" wrap="square" tIns="34275">
            <a:noAutofit/>
          </a:bodyPr>
          <a:lstStyle/>
          <a:p>
            <a:pPr indent="0" lvl="0" marL="0" rtl="0" algn="l">
              <a:lnSpc>
                <a:spcPct val="150000"/>
              </a:lnSpc>
              <a:spcBef>
                <a:spcPts val="0"/>
              </a:spcBef>
              <a:spcAft>
                <a:spcPts val="0"/>
              </a:spcAft>
              <a:buClr>
                <a:schemeClr val="dk1"/>
              </a:buClr>
              <a:buSzPts val="1500"/>
              <a:buFont typeface="Calibri"/>
              <a:buNone/>
            </a:pPr>
            <a:r>
              <a:rPr b="1" lang="it" sz="1900">
                <a:solidFill>
                  <a:srgbClr val="222222"/>
                </a:solidFill>
                <a:latin typeface="Calibri"/>
                <a:ea typeface="Calibri"/>
                <a:cs typeface="Calibri"/>
                <a:sym typeface="Calibri"/>
              </a:rPr>
              <a:t>Introduzione</a:t>
            </a:r>
            <a:endParaRPr b="1" sz="1900">
              <a:solidFill>
                <a:srgbClr val="222222"/>
              </a:solidFill>
            </a:endParaRPr>
          </a:p>
          <a:p>
            <a:pPr indent="0" lvl="0" marL="0" rtl="0" algn="l">
              <a:lnSpc>
                <a:spcPct val="100000"/>
              </a:lnSpc>
              <a:spcBef>
                <a:spcPts val="0"/>
              </a:spcBef>
              <a:spcAft>
                <a:spcPts val="0"/>
              </a:spcAft>
              <a:buSzPts val="1500"/>
              <a:buNone/>
            </a:pPr>
            <a:r>
              <a:rPr b="1" lang="it" sz="1900"/>
              <a:t>Fatture</a:t>
            </a:r>
            <a:br>
              <a:rPr b="1" lang="it" sz="1900"/>
            </a:br>
            <a:endParaRPr b="1" sz="1900"/>
          </a:p>
          <a:p>
            <a:pPr indent="0" lvl="0" marL="0" rtl="0" algn="l">
              <a:lnSpc>
                <a:spcPct val="90000"/>
              </a:lnSpc>
              <a:spcBef>
                <a:spcPts val="0"/>
              </a:spcBef>
              <a:spcAft>
                <a:spcPts val="0"/>
              </a:spcAft>
              <a:buSzPts val="1100"/>
              <a:buNone/>
            </a:pPr>
            <a:r>
              <a:rPr b="0" i="0" lang="it" sz="1400">
                <a:solidFill>
                  <a:srgbClr val="202124"/>
                </a:solidFill>
                <a:latin typeface="Calibri"/>
                <a:ea typeface="Calibri"/>
                <a:cs typeface="Calibri"/>
                <a:sym typeface="Calibri"/>
              </a:rPr>
              <a:t>Le aziende devono creare fatture </a:t>
            </a:r>
            <a:r>
              <a:rPr b="1" i="0" lang="it" sz="1400">
                <a:solidFill>
                  <a:srgbClr val="202124"/>
                </a:solidFill>
                <a:latin typeface="Calibri"/>
                <a:ea typeface="Calibri"/>
                <a:cs typeface="Calibri"/>
                <a:sym typeface="Calibri"/>
              </a:rPr>
              <a:t>per essere sicure di essere pagate dai loro clienti</a:t>
            </a:r>
            <a:r>
              <a:rPr b="0" i="0" lang="it" sz="1400">
                <a:solidFill>
                  <a:srgbClr val="202124"/>
                </a:solidFill>
                <a:latin typeface="Calibri"/>
                <a:ea typeface="Calibri"/>
                <a:cs typeface="Calibri"/>
                <a:sym typeface="Calibri"/>
              </a:rPr>
              <a:t>. Le fatture fungono da accordi legalmente vincolanti tra un'azienda e i suoi clienti, in quanto forniscono la documentazione dei servizi resi e dei pagamenti dovuti. Le fatture aiutano inoltre le aziende a tenere traccia delle vendite e a gestire le proprie finanze.</a:t>
            </a:r>
            <a:br>
              <a:rPr b="0" i="0" lang="it" sz="1400">
                <a:solidFill>
                  <a:srgbClr val="202124"/>
                </a:solidFill>
                <a:latin typeface="Calibri"/>
                <a:ea typeface="Calibri"/>
                <a:cs typeface="Calibri"/>
                <a:sym typeface="Calibri"/>
              </a:rPr>
            </a:br>
            <a:br>
              <a:rPr b="0" i="0" lang="it" sz="1400">
                <a:solidFill>
                  <a:srgbClr val="202124"/>
                </a:solidFill>
                <a:latin typeface="Calibri"/>
                <a:ea typeface="Calibri"/>
                <a:cs typeface="Calibri"/>
                <a:sym typeface="Calibri"/>
              </a:rPr>
            </a:br>
            <a:r>
              <a:rPr lang="it" sz="1400">
                <a:solidFill>
                  <a:srgbClr val="202124"/>
                </a:solidFill>
                <a:latin typeface="Calibri"/>
                <a:ea typeface="Calibri"/>
                <a:cs typeface="Calibri"/>
                <a:sym typeface="Calibri"/>
              </a:rPr>
              <a:t>FATTI CHIAVE</a:t>
            </a:r>
            <a:br>
              <a:rPr lang="it" sz="1400">
                <a:solidFill>
                  <a:srgbClr val="202124"/>
                </a:solidFill>
                <a:latin typeface="Calibri"/>
                <a:ea typeface="Calibri"/>
                <a:cs typeface="Calibri"/>
                <a:sym typeface="Calibri"/>
              </a:rPr>
            </a:br>
            <a:r>
              <a:rPr lang="it" sz="1400">
                <a:solidFill>
                  <a:srgbClr val="202124"/>
                </a:solidFill>
                <a:latin typeface="Calibri"/>
                <a:ea typeface="Calibri"/>
                <a:cs typeface="Calibri"/>
                <a:sym typeface="Calibri"/>
              </a:rPr>
              <a:t>- La fattura è un documento che registra la transazione tra un acquirente e un venditore, come la ricevuta cartacea di un negozio o la registrazione online di un e-tailer.</a:t>
            </a:r>
            <a:br>
              <a:rPr lang="it" sz="1400">
                <a:solidFill>
                  <a:srgbClr val="202124"/>
                </a:solidFill>
                <a:latin typeface="Calibri"/>
                <a:ea typeface="Calibri"/>
                <a:cs typeface="Calibri"/>
                <a:sym typeface="Calibri"/>
              </a:rPr>
            </a:br>
            <a:r>
              <a:rPr lang="it" sz="1400">
                <a:solidFill>
                  <a:srgbClr val="202124"/>
                </a:solidFill>
                <a:latin typeface="Calibri"/>
                <a:ea typeface="Calibri"/>
                <a:cs typeface="Calibri"/>
                <a:sym typeface="Calibri"/>
              </a:rPr>
              <a:t>- Le fatture sono un elemento critico dei controlli interni e delle verifiche contabili.</a:t>
            </a:r>
            <a:br>
              <a:rPr lang="it" sz="1400">
                <a:solidFill>
                  <a:srgbClr val="202124"/>
                </a:solidFill>
                <a:latin typeface="Calibri"/>
                <a:ea typeface="Calibri"/>
                <a:cs typeface="Calibri"/>
                <a:sym typeface="Calibri"/>
              </a:rPr>
            </a:br>
            <a:r>
              <a:rPr lang="it" sz="1400">
                <a:solidFill>
                  <a:srgbClr val="202124"/>
                </a:solidFill>
                <a:latin typeface="Calibri"/>
                <a:ea typeface="Calibri"/>
                <a:cs typeface="Calibri"/>
                <a:sym typeface="Calibri"/>
              </a:rPr>
              <a:t>- Gli addebiti riportati su una fattura devono essere approvati dal personale direttivo responsabile.</a:t>
            </a:r>
            <a:br>
              <a:rPr lang="it" sz="1400">
                <a:solidFill>
                  <a:srgbClr val="202124"/>
                </a:solidFill>
                <a:latin typeface="Calibri"/>
                <a:ea typeface="Calibri"/>
                <a:cs typeface="Calibri"/>
                <a:sym typeface="Calibri"/>
              </a:rPr>
            </a:br>
            <a:r>
              <a:rPr lang="it" sz="1400">
                <a:solidFill>
                  <a:srgbClr val="202124"/>
                </a:solidFill>
                <a:latin typeface="Calibri"/>
                <a:ea typeface="Calibri"/>
                <a:cs typeface="Calibri"/>
                <a:sym typeface="Calibri"/>
              </a:rPr>
              <a:t>- In genere, le fatture indicano i termini di pagamento, i costi unitari, le spese di spedizione e di movimentazione e qualsiasi altro termine definito durante la transazione.</a:t>
            </a:r>
            <a:br>
              <a:rPr lang="it" sz="1400">
                <a:solidFill>
                  <a:srgbClr val="202124"/>
                </a:solidFill>
                <a:latin typeface="Calibri"/>
                <a:ea typeface="Calibri"/>
                <a:cs typeface="Calibri"/>
                <a:sym typeface="Calibri"/>
              </a:rPr>
            </a:br>
            <a:endParaRPr sz="1400">
              <a:solidFill>
                <a:srgbClr val="202124"/>
              </a:solidFill>
              <a:latin typeface="Calibri"/>
              <a:ea typeface="Calibri"/>
              <a:cs typeface="Calibri"/>
              <a:sym typeface="Calibri"/>
            </a:endParaRPr>
          </a:p>
        </p:txBody>
      </p:sp>
      <p:grpSp>
        <p:nvGrpSpPr>
          <p:cNvPr id="86" name="Google Shape;86;p16"/>
          <p:cNvGrpSpPr/>
          <p:nvPr/>
        </p:nvGrpSpPr>
        <p:grpSpPr>
          <a:xfrm>
            <a:off x="331470" y="420942"/>
            <a:ext cx="846286" cy="635404"/>
            <a:chOff x="7393391" y="1075612"/>
            <a:chExt cx="1128381" cy="847205"/>
          </a:xfrm>
        </p:grpSpPr>
        <p:sp>
          <p:nvSpPr>
            <p:cNvPr id="87" name="Google Shape;87;p16"/>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88" name="Google Shape;88;p16"/>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sp>
        <p:nvSpPr>
          <p:cNvPr id="89" name="Google Shape;89;p16"/>
          <p:cNvSpPr txBox="1"/>
          <p:nvPr/>
        </p:nvSpPr>
        <p:spPr>
          <a:xfrm>
            <a:off x="3735702" y="68589"/>
            <a:ext cx="4957500" cy="1145100"/>
          </a:xfrm>
          <a:prstGeom prst="rect">
            <a:avLst/>
          </a:prstGeom>
          <a:noFill/>
          <a:ln>
            <a:noFill/>
          </a:ln>
        </p:spPr>
        <p:txBody>
          <a:bodyPr anchorCtr="0" anchor="ctr" bIns="34275" lIns="68575" spcFirstLastPara="1" rIns="68575" wrap="square" tIns="34275">
            <a:normAutofit/>
          </a:bodyPr>
          <a:lstStyle/>
          <a:p>
            <a:pPr indent="-114300" lvl="0" marL="254000" marR="0" rtl="0" algn="l">
              <a:lnSpc>
                <a:spcPct val="90000"/>
              </a:lnSpc>
              <a:spcBef>
                <a:spcPts val="0"/>
              </a:spcBef>
              <a:spcAft>
                <a:spcPts val="0"/>
              </a:spcAft>
              <a:buClr>
                <a:schemeClr val="dk1"/>
              </a:buClr>
              <a:buSzPts val="800"/>
              <a:buFont typeface="Arial"/>
              <a:buNone/>
            </a:pPr>
            <a:r>
              <a:t/>
            </a:r>
            <a:endParaRPr b="0" i="0" sz="800" u="none" cap="none" strike="noStrike">
              <a:solidFill>
                <a:schemeClr val="lt1"/>
              </a:solidFill>
              <a:latin typeface="Calibri"/>
              <a:ea typeface="Calibri"/>
              <a:cs typeface="Calibri"/>
              <a:sym typeface="Calibri"/>
            </a:endParaRPr>
          </a:p>
        </p:txBody>
      </p:sp>
      <p:pic>
        <p:nvPicPr>
          <p:cNvPr descr="Logotipo&#10;&#10;Descripción generada automáticamente" id="90" name="Google Shape;90;p16"/>
          <p:cNvPicPr preferRelativeResize="0"/>
          <p:nvPr>
            <p:ph idx="1" type="body"/>
          </p:nvPr>
        </p:nvPicPr>
        <p:blipFill rotWithShape="1">
          <a:blip r:embed="rId3">
            <a:alphaModFix/>
          </a:blip>
          <a:srcRect b="0" l="0" r="0" t="0"/>
          <a:stretch/>
        </p:blipFill>
        <p:spPr>
          <a:xfrm>
            <a:off x="7851983" y="4518514"/>
            <a:ext cx="1022100" cy="3603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4" name="Shape 94"/>
        <p:cNvGrpSpPr/>
        <p:nvPr/>
      </p:nvGrpSpPr>
      <p:grpSpPr>
        <a:xfrm>
          <a:off x="0" y="0"/>
          <a:ext cx="0" cy="0"/>
          <a:chOff x="0" y="0"/>
          <a:chExt cx="0" cy="0"/>
        </a:xfrm>
      </p:grpSpPr>
      <p:sp>
        <p:nvSpPr>
          <p:cNvPr id="95" name="Google Shape;95;p17"/>
          <p:cNvSpPr/>
          <p:nvPr/>
        </p:nvSpPr>
        <p:spPr>
          <a:xfrm>
            <a:off x="0" y="171919"/>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96" name="Google Shape;96;p17"/>
          <p:cNvSpPr/>
          <p:nvPr/>
        </p:nvSpPr>
        <p:spPr>
          <a:xfrm>
            <a:off x="3536343"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2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97" name="Google Shape;97;p17"/>
          <p:cNvSpPr/>
          <p:nvPr>
            <p:ph type="title"/>
          </p:nvPr>
        </p:nvSpPr>
        <p:spPr>
          <a:xfrm>
            <a:off x="138793" y="-90991"/>
            <a:ext cx="10079700" cy="5669400"/>
          </a:xfrm>
          <a:prstGeom prst="ellipse">
            <a:avLst/>
          </a:prstGeom>
          <a:noFill/>
          <a:ln>
            <a:noFill/>
          </a:ln>
        </p:spPr>
        <p:txBody>
          <a:bodyPr anchorCtr="0" anchor="t" bIns="34275" lIns="68575" spcFirstLastPara="1" rIns="68575" wrap="square" tIns="34275">
            <a:normAutofit fontScale="90000"/>
          </a:bodyPr>
          <a:lstStyle/>
          <a:p>
            <a:pPr indent="0" lvl="0" marL="0" rtl="0" algn="l">
              <a:lnSpc>
                <a:spcPct val="115000"/>
              </a:lnSpc>
              <a:spcBef>
                <a:spcPts val="0"/>
              </a:spcBef>
              <a:spcAft>
                <a:spcPts val="0"/>
              </a:spcAft>
              <a:buSzPct val="80952"/>
              <a:buNone/>
            </a:pPr>
            <a:r>
              <a:rPr b="1" lang="it" sz="2100">
                <a:solidFill>
                  <a:srgbClr val="222222"/>
                </a:solidFill>
                <a:latin typeface="Calibri"/>
                <a:ea typeface="Calibri"/>
                <a:cs typeface="Calibri"/>
                <a:sym typeface="Calibri"/>
              </a:rPr>
              <a:t>Caratteristiche </a:t>
            </a:r>
            <a:r>
              <a:rPr b="1" lang="it" sz="2200">
                <a:solidFill>
                  <a:srgbClr val="111111"/>
                </a:solidFill>
                <a:latin typeface="Calibri"/>
                <a:ea typeface="Calibri"/>
                <a:cs typeface="Calibri"/>
                <a:sym typeface="Calibri"/>
              </a:rPr>
              <a:t>di una fattura</a:t>
            </a:r>
            <a:endParaRPr b="1" sz="1600">
              <a:latin typeface="Calibri"/>
              <a:ea typeface="Calibri"/>
              <a:cs typeface="Calibri"/>
              <a:sym typeface="Calibri"/>
            </a:endParaRPr>
          </a:p>
          <a:p>
            <a:pPr indent="0" lvl="0" marL="0" rtl="0" algn="l">
              <a:lnSpc>
                <a:spcPct val="90000"/>
              </a:lnSpc>
              <a:spcBef>
                <a:spcPts val="0"/>
              </a:spcBef>
              <a:spcAft>
                <a:spcPts val="0"/>
              </a:spcAft>
              <a:buSzPct val="70588"/>
              <a:buNone/>
            </a:pPr>
            <a:br>
              <a:rPr b="1" i="0" lang="it" sz="1700">
                <a:solidFill>
                  <a:srgbClr val="111111"/>
                </a:solidFill>
                <a:latin typeface="Calibri"/>
                <a:ea typeface="Calibri"/>
                <a:cs typeface="Calibri"/>
                <a:sym typeface="Calibri"/>
              </a:rPr>
            </a:br>
            <a:r>
              <a:rPr b="0" i="0" lang="it" sz="1700">
                <a:solidFill>
                  <a:srgbClr val="111111"/>
                </a:solidFill>
                <a:latin typeface="Calibri"/>
                <a:ea typeface="Calibri"/>
                <a:cs typeface="Calibri"/>
                <a:sym typeface="Calibri"/>
              </a:rPr>
              <a:t>Una fattura deve indicare che si tratta di una fattura sulla facciata della stessa. In genere ha un identificativo unico chiamato </a:t>
            </a:r>
            <a:r>
              <a:rPr b="1" i="0" lang="it" sz="1700">
                <a:solidFill>
                  <a:srgbClr val="111111"/>
                </a:solidFill>
                <a:latin typeface="Calibri"/>
                <a:ea typeface="Calibri"/>
                <a:cs typeface="Calibri"/>
                <a:sym typeface="Calibri"/>
              </a:rPr>
              <a:t>numero di fattura</a:t>
            </a:r>
            <a:r>
              <a:rPr b="0" i="0" lang="it" sz="1700">
                <a:solidFill>
                  <a:srgbClr val="111111"/>
                </a:solidFill>
                <a:latin typeface="Calibri"/>
                <a:ea typeface="Calibri"/>
                <a:cs typeface="Calibri"/>
                <a:sym typeface="Calibri"/>
              </a:rPr>
              <a:t>, utile per i riferimenti interni ed esterni. Una fattura contiene in genere </a:t>
            </a:r>
            <a:r>
              <a:rPr b="1" i="0" lang="it" sz="1700">
                <a:solidFill>
                  <a:srgbClr val="111111"/>
                </a:solidFill>
                <a:latin typeface="Calibri"/>
                <a:ea typeface="Calibri"/>
                <a:cs typeface="Calibri"/>
                <a:sym typeface="Calibri"/>
              </a:rPr>
              <a:t>le informazioni di contatto </a:t>
            </a:r>
            <a:r>
              <a:rPr b="0" i="0" lang="it" sz="1700">
                <a:solidFill>
                  <a:srgbClr val="111111"/>
                </a:solidFill>
                <a:latin typeface="Calibri"/>
                <a:ea typeface="Calibri"/>
                <a:cs typeface="Calibri"/>
                <a:sym typeface="Calibri"/>
              </a:rPr>
              <a:t>per il venditore o il fornitore di servizi in caso di errore nella fatturazione.</a:t>
            </a:r>
            <a:br>
              <a:rPr b="0" i="0" lang="it" sz="1700">
                <a:solidFill>
                  <a:srgbClr val="111111"/>
                </a:solidFill>
                <a:latin typeface="Calibri"/>
                <a:ea typeface="Calibri"/>
                <a:cs typeface="Calibri"/>
                <a:sym typeface="Calibri"/>
              </a:rPr>
            </a:br>
            <a:br>
              <a:rPr b="0" i="0" lang="it" sz="1700">
                <a:solidFill>
                  <a:srgbClr val="111111"/>
                </a:solidFill>
                <a:latin typeface="Calibri"/>
                <a:ea typeface="Calibri"/>
                <a:cs typeface="Calibri"/>
                <a:sym typeface="Calibri"/>
              </a:rPr>
            </a:br>
            <a:r>
              <a:rPr b="1" i="0" lang="it" sz="1700">
                <a:solidFill>
                  <a:srgbClr val="111111"/>
                </a:solidFill>
                <a:latin typeface="Calibri"/>
                <a:ea typeface="Calibri"/>
                <a:cs typeface="Calibri"/>
                <a:sym typeface="Calibri"/>
              </a:rPr>
              <a:t>I termini di pagamento </a:t>
            </a:r>
            <a:r>
              <a:rPr b="0" i="0" lang="it" sz="1700">
                <a:solidFill>
                  <a:srgbClr val="111111"/>
                </a:solidFill>
                <a:latin typeface="Calibri"/>
                <a:ea typeface="Calibri"/>
                <a:cs typeface="Calibri"/>
                <a:sym typeface="Calibri"/>
              </a:rPr>
              <a:t>possono essere delineati sulla fattura, così come le informazioni relative a eventuali sconti, dettagli sul pagamento anticipato o oneri finanziari previsti per i pagamenti in ritardo. La fattura presenta anche il </a:t>
            </a:r>
            <a:r>
              <a:rPr b="1" i="0" lang="it" sz="1700">
                <a:solidFill>
                  <a:srgbClr val="111111"/>
                </a:solidFill>
                <a:latin typeface="Calibri"/>
                <a:ea typeface="Calibri"/>
                <a:cs typeface="Calibri"/>
                <a:sym typeface="Calibri"/>
              </a:rPr>
              <a:t>costo unitario </a:t>
            </a:r>
            <a:r>
              <a:rPr b="0" i="0" lang="it" sz="1700">
                <a:solidFill>
                  <a:srgbClr val="111111"/>
                </a:solidFill>
                <a:latin typeface="Calibri"/>
                <a:ea typeface="Calibri"/>
                <a:cs typeface="Calibri"/>
                <a:sym typeface="Calibri"/>
              </a:rPr>
              <a:t>di un articolo, le </a:t>
            </a:r>
            <a:r>
              <a:rPr b="1" i="0" lang="it" sz="1700">
                <a:solidFill>
                  <a:srgbClr val="111111"/>
                </a:solidFill>
                <a:latin typeface="Calibri"/>
                <a:ea typeface="Calibri"/>
                <a:cs typeface="Calibri"/>
                <a:sym typeface="Calibri"/>
              </a:rPr>
              <a:t>unità </a:t>
            </a:r>
            <a:r>
              <a:rPr b="0" i="0" lang="it" sz="1700">
                <a:solidFill>
                  <a:srgbClr val="111111"/>
                </a:solidFill>
                <a:latin typeface="Calibri"/>
                <a:ea typeface="Calibri"/>
                <a:cs typeface="Calibri"/>
                <a:sym typeface="Calibri"/>
              </a:rPr>
              <a:t>totali </a:t>
            </a:r>
            <a:r>
              <a:rPr b="1" i="0" lang="it" sz="1700">
                <a:solidFill>
                  <a:srgbClr val="111111"/>
                </a:solidFill>
                <a:latin typeface="Calibri"/>
                <a:ea typeface="Calibri"/>
                <a:cs typeface="Calibri"/>
                <a:sym typeface="Calibri"/>
              </a:rPr>
              <a:t>acquistate, il trasporto, la movimentazione, la spedizione e gli oneri fiscali associati</a:t>
            </a:r>
            <a:r>
              <a:rPr b="0" i="0" lang="it" sz="1700">
                <a:solidFill>
                  <a:srgbClr val="111111"/>
                </a:solidFill>
                <a:latin typeface="Calibri"/>
                <a:ea typeface="Calibri"/>
                <a:cs typeface="Calibri"/>
                <a:sym typeface="Calibri"/>
              </a:rPr>
              <a:t>, oltre a indicare l'</a:t>
            </a:r>
            <a:r>
              <a:rPr b="1" i="0" lang="it" sz="1700">
                <a:solidFill>
                  <a:srgbClr val="111111"/>
                </a:solidFill>
                <a:latin typeface="Calibri"/>
                <a:ea typeface="Calibri"/>
                <a:cs typeface="Calibri"/>
                <a:sym typeface="Calibri"/>
              </a:rPr>
              <a:t>importo totale </a:t>
            </a:r>
            <a:r>
              <a:rPr b="0" i="0" lang="it" sz="1700">
                <a:solidFill>
                  <a:srgbClr val="111111"/>
                </a:solidFill>
                <a:latin typeface="Calibri"/>
                <a:ea typeface="Calibri"/>
                <a:cs typeface="Calibri"/>
                <a:sym typeface="Calibri"/>
              </a:rPr>
              <a:t>dovuto.</a:t>
            </a:r>
            <a:br>
              <a:rPr lang="it" sz="1700">
                <a:solidFill>
                  <a:srgbClr val="0000EE"/>
                </a:solidFill>
                <a:latin typeface="Calibri"/>
                <a:ea typeface="Calibri"/>
                <a:cs typeface="Calibri"/>
                <a:sym typeface="Calibri"/>
              </a:rPr>
            </a:br>
            <a:br>
              <a:rPr b="0" i="0" lang="it" sz="1700" u="none" strike="noStrike">
                <a:solidFill>
                  <a:srgbClr val="0000EE"/>
                </a:solidFill>
                <a:latin typeface="Calibri"/>
                <a:ea typeface="Calibri"/>
                <a:cs typeface="Calibri"/>
                <a:sym typeface="Calibri"/>
              </a:rPr>
            </a:br>
            <a:r>
              <a:rPr b="0" i="0" lang="it" sz="1700">
                <a:solidFill>
                  <a:srgbClr val="111111"/>
                </a:solidFill>
                <a:latin typeface="Calibri"/>
                <a:ea typeface="Calibri"/>
                <a:cs typeface="Calibri"/>
                <a:sym typeface="Calibri"/>
              </a:rPr>
              <a:t>Attualmente le fatture generate al computer sono piuttosto comuni. Possono essere stampate su carta su richiesta o inviate via e-mail alle parti di una transazione. I documenti elettronici consentono inoltre una ricerca e un ordinamento più semplice di transazioni particolari o di date specifiche.</a:t>
            </a:r>
            <a:endParaRPr sz="1600">
              <a:solidFill>
                <a:srgbClr val="3D3D3D"/>
              </a:solidFill>
              <a:latin typeface="Calibri"/>
              <a:ea typeface="Calibri"/>
              <a:cs typeface="Calibri"/>
              <a:sym typeface="Calibri"/>
            </a:endParaRPr>
          </a:p>
          <a:p>
            <a:pPr indent="0" lvl="0" marL="0" rtl="0" algn="l">
              <a:lnSpc>
                <a:spcPct val="115000"/>
              </a:lnSpc>
              <a:spcBef>
                <a:spcPts val="0"/>
              </a:spcBef>
              <a:spcAft>
                <a:spcPts val="0"/>
              </a:spcAft>
              <a:buClr>
                <a:schemeClr val="dk1"/>
              </a:buClr>
              <a:buSzPct val="58333"/>
              <a:buFont typeface="Arial"/>
              <a:buNone/>
            </a:pPr>
            <a:r>
              <a:t/>
            </a:r>
            <a:endParaRPr b="1" sz="1200"/>
          </a:p>
          <a:p>
            <a:pPr indent="0" lvl="0" marL="0" rtl="0" algn="l">
              <a:lnSpc>
                <a:spcPct val="90000"/>
              </a:lnSpc>
              <a:spcBef>
                <a:spcPts val="0"/>
              </a:spcBef>
              <a:spcAft>
                <a:spcPts val="0"/>
              </a:spcAft>
              <a:buClr>
                <a:schemeClr val="dk1"/>
              </a:buClr>
              <a:buSzPct val="100000"/>
              <a:buFont typeface="Calibri"/>
              <a:buNone/>
            </a:pPr>
            <a:r>
              <a:t/>
            </a:r>
            <a:endParaRPr b="1" sz="1400"/>
          </a:p>
        </p:txBody>
      </p:sp>
      <p:grpSp>
        <p:nvGrpSpPr>
          <p:cNvPr id="98" name="Google Shape;98;p17"/>
          <p:cNvGrpSpPr/>
          <p:nvPr/>
        </p:nvGrpSpPr>
        <p:grpSpPr>
          <a:xfrm>
            <a:off x="331470" y="420942"/>
            <a:ext cx="846286" cy="635404"/>
            <a:chOff x="7393391" y="1075612"/>
            <a:chExt cx="1128381" cy="847205"/>
          </a:xfrm>
        </p:grpSpPr>
        <p:sp>
          <p:nvSpPr>
            <p:cNvPr id="99" name="Google Shape;99;p17"/>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00" name="Google Shape;100;p17"/>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pic>
        <p:nvPicPr>
          <p:cNvPr descr="Logotipo&#10;&#10;Descripción generada automáticamente" id="101" name="Google Shape;101;p17"/>
          <p:cNvPicPr preferRelativeResize="0"/>
          <p:nvPr>
            <p:ph idx="1" type="body"/>
          </p:nvPr>
        </p:nvPicPr>
        <p:blipFill rotWithShape="1">
          <a:blip r:embed="rId3">
            <a:alphaModFix/>
          </a:blip>
          <a:srcRect b="0" l="0" r="0" t="0"/>
          <a:stretch/>
        </p:blipFill>
        <p:spPr>
          <a:xfrm>
            <a:off x="7851983" y="4518514"/>
            <a:ext cx="1022100" cy="3603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5" name="Shape 105"/>
        <p:cNvGrpSpPr/>
        <p:nvPr/>
      </p:nvGrpSpPr>
      <p:grpSpPr>
        <a:xfrm>
          <a:off x="0" y="0"/>
          <a:ext cx="0" cy="0"/>
          <a:chOff x="0" y="0"/>
          <a:chExt cx="0" cy="0"/>
        </a:xfrm>
      </p:grpSpPr>
      <p:sp>
        <p:nvSpPr>
          <p:cNvPr id="106" name="Google Shape;106;p18"/>
          <p:cNvSpPr/>
          <p:nvPr/>
        </p:nvSpPr>
        <p:spPr>
          <a:xfrm>
            <a:off x="3536343"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2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07" name="Google Shape;107;p18"/>
          <p:cNvSpPr/>
          <p:nvPr>
            <p:ph type="title"/>
          </p:nvPr>
        </p:nvSpPr>
        <p:spPr>
          <a:xfrm>
            <a:off x="9249728" y="-85725"/>
            <a:ext cx="497400" cy="428700"/>
          </a:xfrm>
          <a:prstGeom prst="ellipse">
            <a:avLst/>
          </a:prstGeom>
          <a:noFill/>
          <a:ln>
            <a:noFill/>
          </a:ln>
        </p:spPr>
        <p:txBody>
          <a:bodyPr anchorCtr="0" anchor="t" bIns="34275" lIns="68575" spcFirstLastPara="1" rIns="68575" wrap="square" tIns="34275">
            <a:normAutofit fontScale="90000"/>
          </a:bodyPr>
          <a:lstStyle/>
          <a:p>
            <a:pPr indent="0" lvl="0" marL="0" rtl="0" algn="l">
              <a:lnSpc>
                <a:spcPct val="90000"/>
              </a:lnSpc>
              <a:spcBef>
                <a:spcPts val="0"/>
              </a:spcBef>
              <a:spcAft>
                <a:spcPts val="0"/>
              </a:spcAft>
              <a:buSzPct val="200000"/>
              <a:buNone/>
            </a:pPr>
            <a:br>
              <a:rPr b="0" i="0" lang="it" sz="600">
                <a:solidFill>
                  <a:srgbClr val="3D3D3D"/>
                </a:solidFill>
                <a:latin typeface="Quicksand"/>
                <a:ea typeface="Quicksand"/>
                <a:cs typeface="Quicksand"/>
                <a:sym typeface="Quicksand"/>
              </a:rPr>
            </a:br>
            <a:endParaRPr sz="1500">
              <a:latin typeface="Calibri"/>
              <a:ea typeface="Calibri"/>
              <a:cs typeface="Calibri"/>
              <a:sym typeface="Calibri"/>
            </a:endParaRPr>
          </a:p>
          <a:p>
            <a:pPr indent="0" lvl="0" marL="0" rtl="0" algn="l">
              <a:lnSpc>
                <a:spcPct val="115000"/>
              </a:lnSpc>
              <a:spcBef>
                <a:spcPts val="0"/>
              </a:spcBef>
              <a:spcAft>
                <a:spcPts val="0"/>
              </a:spcAft>
              <a:buSzPct val="109090"/>
              <a:buNone/>
            </a:pPr>
            <a:r>
              <a:t/>
            </a:r>
            <a:endParaRPr sz="1100"/>
          </a:p>
          <a:p>
            <a:pPr indent="0" lvl="0" marL="342900" rtl="0" algn="l">
              <a:lnSpc>
                <a:spcPct val="115000"/>
              </a:lnSpc>
              <a:spcBef>
                <a:spcPts val="0"/>
              </a:spcBef>
              <a:spcAft>
                <a:spcPts val="0"/>
              </a:spcAft>
              <a:buSzPct val="109090"/>
              <a:buNone/>
            </a:pPr>
            <a:r>
              <a:t/>
            </a:r>
            <a:endParaRPr sz="1100"/>
          </a:p>
          <a:p>
            <a:pPr indent="0" lvl="0" marL="0" rtl="0" algn="l">
              <a:lnSpc>
                <a:spcPct val="115000"/>
              </a:lnSpc>
              <a:spcBef>
                <a:spcPts val="0"/>
              </a:spcBef>
              <a:spcAft>
                <a:spcPts val="0"/>
              </a:spcAft>
              <a:buSzPct val="109090"/>
              <a:buNone/>
            </a:pPr>
            <a:r>
              <a:t/>
            </a:r>
            <a:endParaRPr sz="1100"/>
          </a:p>
          <a:p>
            <a:pPr indent="0" lvl="0" marL="0" rtl="0" algn="l">
              <a:lnSpc>
                <a:spcPct val="115000"/>
              </a:lnSpc>
              <a:spcBef>
                <a:spcPts val="0"/>
              </a:spcBef>
              <a:spcAft>
                <a:spcPts val="0"/>
              </a:spcAft>
              <a:buSzPct val="109090"/>
              <a:buNone/>
            </a:pPr>
            <a:r>
              <a:t/>
            </a:r>
            <a:endParaRPr sz="1100"/>
          </a:p>
          <a:p>
            <a:pPr indent="0" lvl="0" marL="0" rtl="0" algn="l">
              <a:lnSpc>
                <a:spcPct val="115000"/>
              </a:lnSpc>
              <a:spcBef>
                <a:spcPts val="0"/>
              </a:spcBef>
              <a:spcAft>
                <a:spcPts val="0"/>
              </a:spcAft>
              <a:buClr>
                <a:schemeClr val="dk1"/>
              </a:buClr>
              <a:buSzPct val="63636"/>
              <a:buFont typeface="Arial"/>
              <a:buNone/>
            </a:pPr>
            <a:r>
              <a:t/>
            </a:r>
            <a:endParaRPr sz="1100"/>
          </a:p>
        </p:txBody>
      </p:sp>
      <p:grpSp>
        <p:nvGrpSpPr>
          <p:cNvPr id="108" name="Google Shape;108;p18"/>
          <p:cNvGrpSpPr/>
          <p:nvPr/>
        </p:nvGrpSpPr>
        <p:grpSpPr>
          <a:xfrm>
            <a:off x="331470" y="420942"/>
            <a:ext cx="846286" cy="635404"/>
            <a:chOff x="7393391" y="1075612"/>
            <a:chExt cx="1128381" cy="847205"/>
          </a:xfrm>
        </p:grpSpPr>
        <p:sp>
          <p:nvSpPr>
            <p:cNvPr id="109" name="Google Shape;109;p18"/>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10" name="Google Shape;110;p18"/>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pic>
        <p:nvPicPr>
          <p:cNvPr descr="Logotipo&#10;&#10;Descripción generada automáticamente" id="111" name="Google Shape;111;p18"/>
          <p:cNvPicPr preferRelativeResize="0"/>
          <p:nvPr>
            <p:ph idx="1" type="body"/>
          </p:nvPr>
        </p:nvPicPr>
        <p:blipFill rotWithShape="1">
          <a:blip r:embed="rId3">
            <a:alphaModFix/>
          </a:blip>
          <a:srcRect b="0" l="0" r="0" t="0"/>
          <a:stretch/>
        </p:blipFill>
        <p:spPr>
          <a:xfrm>
            <a:off x="7851983" y="4518514"/>
            <a:ext cx="1022100" cy="360300"/>
          </a:xfrm>
          <a:prstGeom prst="rect">
            <a:avLst/>
          </a:prstGeom>
          <a:noFill/>
          <a:ln>
            <a:noFill/>
          </a:ln>
        </p:spPr>
      </p:pic>
      <p:sp>
        <p:nvSpPr>
          <p:cNvPr id="112" name="Google Shape;112;p18"/>
          <p:cNvSpPr txBox="1"/>
          <p:nvPr/>
        </p:nvSpPr>
        <p:spPr>
          <a:xfrm>
            <a:off x="1239788" y="264698"/>
            <a:ext cx="7107900" cy="4686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500"/>
              <a:buFont typeface="Arial"/>
              <a:buNone/>
            </a:pPr>
            <a:r>
              <a:t/>
            </a:r>
            <a:endParaRPr b="1" i="0" sz="1500" u="none" cap="none" strike="noStrike">
              <a:solidFill>
                <a:srgbClr val="11111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500"/>
              <a:buFont typeface="Arial"/>
              <a:buNone/>
            </a:pPr>
            <a:r>
              <a:rPr b="1" i="0" lang="it" sz="1500" u="none" cap="none" strike="noStrike">
                <a:solidFill>
                  <a:srgbClr val="111111"/>
                </a:solidFill>
                <a:latin typeface="Cabin SemiBold"/>
                <a:ea typeface="Cabin SemiBold"/>
                <a:cs typeface="Cabin SemiBold"/>
                <a:sym typeface="Cabin SemiBold"/>
              </a:rPr>
              <a:t>L'importanza della data di fatturazione</a:t>
            </a:r>
            <a:endParaRPr b="0" i="0" sz="1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500"/>
              <a:buFont typeface="Arial"/>
              <a:buNone/>
            </a:pPr>
            <a:r>
              <a:rPr b="0" i="0" lang="it" sz="1500" u="none" cap="none" strike="noStrike">
                <a:solidFill>
                  <a:srgbClr val="111111"/>
                </a:solidFill>
                <a:latin typeface="Source Sans Pro"/>
                <a:ea typeface="Source Sans Pro"/>
                <a:cs typeface="Source Sans Pro"/>
                <a:sym typeface="Source Sans Pro"/>
              </a:rPr>
              <a:t>La data della fattura rappresenta l'ora e la data in cui la merce è stata fatturata e la transazione è stata ufficialmente registrata. Pertanto, la data della fattura contiene informazioni essenziali per il pagamento, in quanto determina la durata del credito e la data di scadenza della fattura. La data di scadenza effettiva della fattura è solitamente 30 giorni dopo la data della fattura. Allo stesso modo, le aziende che offrono ai clienti la possibilità di restituire gli articoli hanno in genere una scadenza basata su un certo numero di giorni dalla prova d'acquisto, come indicato sulla fattura.</a:t>
            </a:r>
            <a:endParaRPr b="0" i="0" sz="1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rgbClr val="111111"/>
              </a:solidFill>
              <a:latin typeface="Source Sans Pro"/>
              <a:ea typeface="Source Sans Pro"/>
              <a:cs typeface="Source Sans Pro"/>
              <a:sym typeface="Source Sans Pro"/>
            </a:endParaRPr>
          </a:p>
          <a:p>
            <a:pPr indent="0" lvl="0" marL="0" marR="0" rtl="0" algn="l">
              <a:lnSpc>
                <a:spcPct val="100000"/>
              </a:lnSpc>
              <a:spcBef>
                <a:spcPts val="0"/>
              </a:spcBef>
              <a:spcAft>
                <a:spcPts val="0"/>
              </a:spcAft>
              <a:buClr>
                <a:srgbClr val="000000"/>
              </a:buClr>
              <a:buSzPts val="1500"/>
              <a:buFont typeface="Arial"/>
              <a:buNone/>
            </a:pPr>
            <a:r>
              <a:rPr b="1" i="0" lang="it" sz="1500" u="none" cap="none" strike="noStrike">
                <a:solidFill>
                  <a:srgbClr val="111111"/>
                </a:solidFill>
                <a:latin typeface="Cabin SemiBold"/>
                <a:ea typeface="Cabin SemiBold"/>
                <a:cs typeface="Cabin SemiBold"/>
                <a:sym typeface="Cabin SemiBold"/>
              </a:rPr>
              <a:t>Fatture e contabilità</a:t>
            </a:r>
            <a:endParaRPr b="0" i="0" sz="1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500"/>
              <a:buFont typeface="Arial"/>
              <a:buNone/>
            </a:pPr>
            <a:r>
              <a:rPr b="0" i="0" lang="it" sz="1500" u="none" cap="none" strike="noStrike">
                <a:solidFill>
                  <a:srgbClr val="111111"/>
                </a:solidFill>
                <a:latin typeface="Source Sans Pro"/>
                <a:ea typeface="Source Sans Pro"/>
                <a:cs typeface="Source Sans Pro"/>
                <a:sym typeface="Source Sans Pro"/>
              </a:rPr>
              <a:t>Le fatture tracciano la vendita di un prodotto ai fini del controllo dell'inventario, della contabilità e delle imposte, e aiutano a tenere traccia dei debiti e degli obblighi analoghi dovuti.  </a:t>
            </a:r>
            <a:endParaRPr b="0" i="0" sz="1500" u="none" cap="none" strike="noStrike">
              <a:solidFill>
                <a:srgbClr val="111111"/>
              </a:solidFill>
              <a:latin typeface="Source Sans Pro"/>
              <a:ea typeface="Source Sans Pro"/>
              <a:cs typeface="Source Sans Pro"/>
              <a:sym typeface="Source Sans Pro"/>
            </a:endParaRPr>
          </a:p>
          <a:p>
            <a:pPr indent="0" lvl="0" marL="0" marR="0" rtl="0" algn="l">
              <a:lnSpc>
                <a:spcPct val="100000"/>
              </a:lnSpc>
              <a:spcBef>
                <a:spcPts val="0"/>
              </a:spcBef>
              <a:spcAft>
                <a:spcPts val="0"/>
              </a:spcAft>
              <a:buClr>
                <a:srgbClr val="000000"/>
              </a:buClr>
              <a:buSzPts val="1500"/>
              <a:buFont typeface="Arial"/>
              <a:buNone/>
            </a:pPr>
            <a:r>
              <a:rPr b="0" i="0" lang="it" sz="1500" u="none" cap="none" strike="noStrike">
                <a:solidFill>
                  <a:srgbClr val="111111"/>
                </a:solidFill>
                <a:latin typeface="Source Sans Pro"/>
                <a:ea typeface="Source Sans Pro"/>
                <a:cs typeface="Source Sans Pro"/>
                <a:sym typeface="Source Sans Pro"/>
              </a:rPr>
              <a:t>Le fatture dei giorni nostri vengono trasmesse in formato elettronico, anziché cartaceo. In caso di smarrimento della fattura, l'acquirente può richiederne una copia al venditore. L'uso della fattura rappresenta la presenza di un credito, in quanto il venditore ha inviato un prodotto o fornito un servizio senza ricevere denaro in anticipo.</a:t>
            </a:r>
            <a:endParaRPr b="0" i="0" sz="11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6" name="Shape 116"/>
        <p:cNvGrpSpPr/>
        <p:nvPr/>
      </p:nvGrpSpPr>
      <p:grpSpPr>
        <a:xfrm>
          <a:off x="0" y="0"/>
          <a:ext cx="0" cy="0"/>
          <a:chOff x="0" y="0"/>
          <a:chExt cx="0" cy="0"/>
        </a:xfrm>
      </p:grpSpPr>
      <p:sp>
        <p:nvSpPr>
          <p:cNvPr id="117" name="Google Shape;117;p1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18" name="Google Shape;118;p19"/>
          <p:cNvSpPr/>
          <p:nvPr/>
        </p:nvSpPr>
        <p:spPr>
          <a:xfrm>
            <a:off x="3536343"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2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19" name="Google Shape;119;p19"/>
          <p:cNvSpPr/>
          <p:nvPr>
            <p:ph type="title"/>
          </p:nvPr>
        </p:nvSpPr>
        <p:spPr>
          <a:xfrm>
            <a:off x="183832" y="4"/>
            <a:ext cx="8776200" cy="4902000"/>
          </a:xfrm>
          <a:prstGeom prst="ellipse">
            <a:avLst/>
          </a:prstGeom>
          <a:noFill/>
          <a:ln>
            <a:noFill/>
          </a:ln>
        </p:spPr>
        <p:txBody>
          <a:bodyPr anchorCtr="0" anchor="t" bIns="34275" lIns="68575" spcFirstLastPara="1" rIns="68575" wrap="square" tIns="34275">
            <a:normAutofit fontScale="90000"/>
          </a:bodyPr>
          <a:lstStyle/>
          <a:p>
            <a:pPr indent="0" lvl="0" marL="0" rtl="0" algn="l">
              <a:lnSpc>
                <a:spcPct val="90000"/>
              </a:lnSpc>
              <a:spcBef>
                <a:spcPts val="0"/>
              </a:spcBef>
              <a:spcAft>
                <a:spcPts val="0"/>
              </a:spcAft>
              <a:buClr>
                <a:schemeClr val="dk1"/>
              </a:buClr>
              <a:buSzPct val="63157"/>
              <a:buNone/>
            </a:pPr>
            <a:r>
              <a:rPr b="1" i="0" lang="it" sz="1900">
                <a:solidFill>
                  <a:srgbClr val="111111"/>
                </a:solidFill>
                <a:latin typeface="Calibri"/>
                <a:ea typeface="Calibri"/>
                <a:cs typeface="Calibri"/>
                <a:sym typeface="Calibri"/>
              </a:rPr>
              <a:t>Fatturazione elettronica</a:t>
            </a:r>
            <a:br>
              <a:rPr b="1" i="0" lang="it" sz="1300">
                <a:solidFill>
                  <a:srgbClr val="111111"/>
                </a:solidFill>
                <a:latin typeface="Calibri"/>
                <a:ea typeface="Calibri"/>
                <a:cs typeface="Calibri"/>
                <a:sym typeface="Calibri"/>
              </a:rPr>
            </a:br>
            <a:br>
              <a:rPr b="1" i="0" lang="it" sz="1300">
                <a:solidFill>
                  <a:srgbClr val="111111"/>
                </a:solidFill>
                <a:latin typeface="Calibri"/>
                <a:ea typeface="Calibri"/>
                <a:cs typeface="Calibri"/>
                <a:sym typeface="Calibri"/>
              </a:rPr>
            </a:br>
            <a:r>
              <a:rPr b="0" i="0" lang="it" sz="1700">
                <a:solidFill>
                  <a:srgbClr val="111111"/>
                </a:solidFill>
                <a:latin typeface="Calibri"/>
                <a:ea typeface="Calibri"/>
                <a:cs typeface="Calibri"/>
                <a:sym typeface="Calibri"/>
              </a:rPr>
              <a:t>Dall'avvento dell</a:t>
            </a:r>
            <a:r>
              <a:rPr lang="it" sz="1700">
                <a:solidFill>
                  <a:srgbClr val="111111"/>
                </a:solidFill>
                <a:latin typeface="Calibri"/>
                <a:ea typeface="Calibri"/>
                <a:cs typeface="Calibri"/>
                <a:sym typeface="Calibri"/>
              </a:rPr>
              <a:t>'era informatica, le persone e le aziende hanno trovato più facile affidarsi alla fatturazione elettronica come alternativa ai documenti cartacei. La fatturazione elettronica, o e-invoicing, è una forma di </a:t>
            </a:r>
            <a:r>
              <a:rPr b="0" i="0" lang="it" sz="1700">
                <a:solidFill>
                  <a:srgbClr val="111111"/>
                </a:solidFill>
                <a:latin typeface="Calibri"/>
                <a:ea typeface="Calibri"/>
                <a:cs typeface="Calibri"/>
                <a:sym typeface="Calibri"/>
              </a:rPr>
              <a:t>fatturazione </a:t>
            </a:r>
            <a:r>
              <a:rPr lang="it" sz="1700">
                <a:solidFill>
                  <a:srgbClr val="111111"/>
                </a:solidFill>
                <a:latin typeface="Calibri"/>
                <a:ea typeface="Calibri"/>
                <a:cs typeface="Calibri"/>
                <a:sym typeface="Calibri"/>
              </a:rPr>
              <a:t>elettronica </a:t>
            </a:r>
            <a:r>
              <a:rPr b="0" i="0" lang="it" sz="1700">
                <a:solidFill>
                  <a:srgbClr val="111111"/>
                </a:solidFill>
                <a:latin typeface="Calibri"/>
                <a:ea typeface="Calibri"/>
                <a:cs typeface="Calibri"/>
                <a:sym typeface="Calibri"/>
              </a:rPr>
              <a:t>per generare, archiviare e monitorare i documenti relativi alle transazioni tra le parti e garantire il rispetto dei termini degli accordi.</a:t>
            </a:r>
            <a:br>
              <a:rPr b="0" i="0" lang="it" sz="1700">
                <a:solidFill>
                  <a:srgbClr val="111111"/>
                </a:solidFill>
                <a:latin typeface="Calibri"/>
                <a:ea typeface="Calibri"/>
                <a:cs typeface="Calibri"/>
                <a:sym typeface="Calibri"/>
              </a:rPr>
            </a:br>
            <a:br>
              <a:rPr b="0" i="0" lang="it" sz="1700">
                <a:solidFill>
                  <a:srgbClr val="111111"/>
                </a:solidFill>
                <a:latin typeface="Calibri"/>
                <a:ea typeface="Calibri"/>
                <a:cs typeface="Calibri"/>
                <a:sym typeface="Calibri"/>
              </a:rPr>
            </a:br>
            <a:r>
              <a:rPr b="0" i="0" lang="it" sz="1700">
                <a:solidFill>
                  <a:srgbClr val="111111"/>
                </a:solidFill>
                <a:latin typeface="Calibri"/>
                <a:ea typeface="Calibri"/>
                <a:cs typeface="Calibri"/>
                <a:sym typeface="Calibri"/>
              </a:rPr>
              <a:t>Le fatture digitali vengono normalmente inviate via e-mail, pagina web o app. I vantaggi sono i seguenti:</a:t>
            </a:r>
            <a:br>
              <a:rPr b="0" i="0" lang="it" sz="1700">
                <a:solidFill>
                  <a:srgbClr val="111111"/>
                </a:solidFill>
                <a:latin typeface="Calibri"/>
                <a:ea typeface="Calibri"/>
                <a:cs typeface="Calibri"/>
                <a:sym typeface="Calibri"/>
              </a:rPr>
            </a:br>
            <a:r>
              <a:rPr b="0" i="0" lang="it" sz="1700">
                <a:solidFill>
                  <a:srgbClr val="111111"/>
                </a:solidFill>
                <a:latin typeface="Calibri"/>
                <a:ea typeface="Calibri"/>
                <a:cs typeface="Calibri"/>
                <a:sym typeface="Calibri"/>
              </a:rPr>
              <a:t>- Permanenza e resistenza ai danni fisici</a:t>
            </a:r>
            <a:br>
              <a:rPr b="0" i="0" lang="it" sz="1700">
                <a:solidFill>
                  <a:srgbClr val="111111"/>
                </a:solidFill>
                <a:latin typeface="Calibri"/>
                <a:ea typeface="Calibri"/>
                <a:cs typeface="Calibri"/>
                <a:sym typeface="Calibri"/>
              </a:rPr>
            </a:br>
            <a:r>
              <a:rPr b="0" i="0" lang="it" sz="1700">
                <a:solidFill>
                  <a:srgbClr val="111111"/>
                </a:solidFill>
                <a:latin typeface="Calibri"/>
                <a:ea typeface="Calibri"/>
                <a:cs typeface="Calibri"/>
                <a:sym typeface="Calibri"/>
              </a:rPr>
              <a:t>- Facilità di ricerca e ordinamento per nomi, termini o date specifiche</a:t>
            </a:r>
            <a:br>
              <a:rPr b="0" i="0" lang="it" sz="1700">
                <a:solidFill>
                  <a:srgbClr val="111111"/>
                </a:solidFill>
                <a:latin typeface="Calibri"/>
                <a:ea typeface="Calibri"/>
                <a:cs typeface="Calibri"/>
                <a:sym typeface="Calibri"/>
              </a:rPr>
            </a:br>
            <a:r>
              <a:rPr b="0" i="0" lang="it" sz="1700">
                <a:solidFill>
                  <a:srgbClr val="111111"/>
                </a:solidFill>
                <a:latin typeface="Calibri"/>
                <a:ea typeface="Calibri"/>
                <a:cs typeface="Calibri"/>
                <a:sym typeface="Calibri"/>
              </a:rPr>
              <a:t>- Maggiore verificabilità</a:t>
            </a:r>
            <a:br>
              <a:rPr b="0" i="0" lang="it" sz="1700">
                <a:solidFill>
                  <a:srgbClr val="111111"/>
                </a:solidFill>
                <a:latin typeface="Calibri"/>
                <a:ea typeface="Calibri"/>
                <a:cs typeface="Calibri"/>
                <a:sym typeface="Calibri"/>
              </a:rPr>
            </a:br>
            <a:r>
              <a:rPr b="0" i="0" lang="it" sz="1700">
                <a:solidFill>
                  <a:srgbClr val="111111"/>
                </a:solidFill>
                <a:latin typeface="Calibri"/>
                <a:ea typeface="Calibri"/>
                <a:cs typeface="Calibri"/>
                <a:sym typeface="Calibri"/>
              </a:rPr>
              <a:t>- Possibilità di stampare o riprodurre su richiesta</a:t>
            </a:r>
            <a:br>
              <a:rPr b="0" i="0" lang="it" sz="1700">
                <a:solidFill>
                  <a:srgbClr val="111111"/>
                </a:solidFill>
                <a:latin typeface="Calibri"/>
                <a:ea typeface="Calibri"/>
                <a:cs typeface="Calibri"/>
                <a:sym typeface="Calibri"/>
              </a:rPr>
            </a:br>
            <a:r>
              <a:rPr b="0" i="0" lang="it" sz="1700">
                <a:solidFill>
                  <a:srgbClr val="111111"/>
                </a:solidFill>
                <a:latin typeface="Calibri"/>
                <a:ea typeface="Calibri"/>
                <a:cs typeface="Calibri"/>
                <a:sym typeface="Calibri"/>
              </a:rPr>
              <a:t>- Capacità di raccolta dati e business intelligence</a:t>
            </a:r>
            <a:br>
              <a:rPr b="0" i="0" lang="it" sz="1700">
                <a:solidFill>
                  <a:srgbClr val="111111"/>
                </a:solidFill>
                <a:latin typeface="Calibri"/>
                <a:ea typeface="Calibri"/>
                <a:cs typeface="Calibri"/>
                <a:sym typeface="Calibri"/>
              </a:rPr>
            </a:br>
            <a:r>
              <a:rPr b="0" i="0" lang="it" sz="1700">
                <a:solidFill>
                  <a:srgbClr val="111111"/>
                </a:solidFill>
                <a:latin typeface="Calibri"/>
                <a:ea typeface="Calibri"/>
                <a:cs typeface="Calibri"/>
                <a:sym typeface="Calibri"/>
              </a:rPr>
              <a:t>- Riduzione dell'uso della carta</a:t>
            </a:r>
            <a:br>
              <a:rPr b="0" i="0" lang="it" sz="1700">
                <a:solidFill>
                  <a:srgbClr val="111111"/>
                </a:solidFill>
                <a:latin typeface="Calibri"/>
                <a:ea typeface="Calibri"/>
                <a:cs typeface="Calibri"/>
                <a:sym typeface="Calibri"/>
              </a:rPr>
            </a:br>
            <a:endParaRPr sz="1700">
              <a:solidFill>
                <a:srgbClr val="3D3D3D"/>
              </a:solidFill>
              <a:latin typeface="Calibri"/>
              <a:ea typeface="Calibri"/>
              <a:cs typeface="Calibri"/>
              <a:sym typeface="Calibri"/>
            </a:endParaRPr>
          </a:p>
        </p:txBody>
      </p:sp>
      <p:grpSp>
        <p:nvGrpSpPr>
          <p:cNvPr id="120" name="Google Shape;120;p19"/>
          <p:cNvGrpSpPr/>
          <p:nvPr/>
        </p:nvGrpSpPr>
        <p:grpSpPr>
          <a:xfrm>
            <a:off x="331470" y="420942"/>
            <a:ext cx="846286" cy="635404"/>
            <a:chOff x="7393391" y="1075612"/>
            <a:chExt cx="1128381" cy="847205"/>
          </a:xfrm>
        </p:grpSpPr>
        <p:sp>
          <p:nvSpPr>
            <p:cNvPr id="121" name="Google Shape;121;p19"/>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22" name="Google Shape;122;p19"/>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pic>
        <p:nvPicPr>
          <p:cNvPr descr="Logotipo&#10;&#10;Descripción generada automáticamente" id="123" name="Google Shape;123;p19"/>
          <p:cNvPicPr preferRelativeResize="0"/>
          <p:nvPr>
            <p:ph idx="1" type="body"/>
          </p:nvPr>
        </p:nvPicPr>
        <p:blipFill rotWithShape="1">
          <a:blip r:embed="rId3">
            <a:alphaModFix/>
          </a:blip>
          <a:srcRect b="0" l="0" r="0" t="0"/>
          <a:stretch/>
        </p:blipFill>
        <p:spPr>
          <a:xfrm>
            <a:off x="7851983" y="4518514"/>
            <a:ext cx="1022100" cy="3603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ph idx="1" type="body"/>
          </p:nvPr>
        </p:nvSpPr>
        <p:spPr>
          <a:xfrm>
            <a:off x="1305265" y="240797"/>
            <a:ext cx="6801900" cy="4461300"/>
          </a:xfrm>
          <a:prstGeom prst="rect">
            <a:avLst/>
          </a:prstGeom>
          <a:noFill/>
          <a:ln>
            <a:noFill/>
          </a:ln>
        </p:spPr>
        <p:txBody>
          <a:bodyPr anchorCtr="0" anchor="t" bIns="34275" lIns="68575" spcFirstLastPara="1" rIns="68575" wrap="square" tIns="34275">
            <a:noAutofit/>
          </a:bodyPr>
          <a:lstStyle/>
          <a:p>
            <a:pPr indent="0" lvl="0" marL="88900" rtl="0" algn="l">
              <a:lnSpc>
                <a:spcPct val="90000"/>
              </a:lnSpc>
              <a:spcBef>
                <a:spcPts val="800"/>
              </a:spcBef>
              <a:spcAft>
                <a:spcPts val="0"/>
              </a:spcAft>
              <a:buSzPts val="1400"/>
              <a:buNone/>
            </a:pPr>
            <a:r>
              <a:rPr b="1" i="0" lang="it">
                <a:solidFill>
                  <a:srgbClr val="000000"/>
                </a:solidFill>
                <a:latin typeface="Calibri"/>
                <a:ea typeface="Calibri"/>
                <a:cs typeface="Calibri"/>
                <a:sym typeface="Calibri"/>
              </a:rPr>
              <a:t>La fattura deve contenere:</a:t>
            </a:r>
            <a:endParaRPr/>
          </a:p>
          <a:p>
            <a:pPr indent="0" lvl="0" marL="88900" rtl="0" algn="l">
              <a:lnSpc>
                <a:spcPct val="90000"/>
              </a:lnSpc>
              <a:spcBef>
                <a:spcPts val="800"/>
              </a:spcBef>
              <a:spcAft>
                <a:spcPts val="0"/>
              </a:spcAft>
              <a:buSzPts val="1400"/>
              <a:buNone/>
            </a:pPr>
            <a:r>
              <a:t/>
            </a:r>
            <a:endParaRPr b="1" i="0" sz="900">
              <a:solidFill>
                <a:srgbClr val="000000"/>
              </a:solidFill>
              <a:latin typeface="Calibri"/>
              <a:ea typeface="Calibri"/>
              <a:cs typeface="Calibri"/>
              <a:sym typeface="Calibri"/>
            </a:endParaRPr>
          </a:p>
          <a:p>
            <a:pPr indent="0" lvl="0" marL="88900" rtl="0" algn="l">
              <a:lnSpc>
                <a:spcPct val="90000"/>
              </a:lnSpc>
              <a:spcBef>
                <a:spcPts val="800"/>
              </a:spcBef>
              <a:spcAft>
                <a:spcPts val="0"/>
              </a:spcAft>
              <a:buSzPts val="1400"/>
              <a:buNone/>
            </a:pPr>
            <a:r>
              <a:rPr i="0" lang="it" sz="1700">
                <a:solidFill>
                  <a:srgbClr val="000000"/>
                </a:solidFill>
                <a:latin typeface="Calibri"/>
                <a:ea typeface="Calibri"/>
                <a:cs typeface="Calibri"/>
                <a:sym typeface="Calibri"/>
              </a:rPr>
              <a:t>1. Titolo del documento, data di emissione e numero di identificazione della fattura.</a:t>
            </a:r>
            <a:endParaRPr/>
          </a:p>
          <a:p>
            <a:pPr indent="0" lvl="0" marL="88900" rtl="0" algn="l">
              <a:lnSpc>
                <a:spcPct val="90000"/>
              </a:lnSpc>
              <a:spcBef>
                <a:spcPts val="800"/>
              </a:spcBef>
              <a:spcAft>
                <a:spcPts val="0"/>
              </a:spcAft>
              <a:buSzPts val="1400"/>
              <a:buNone/>
            </a:pPr>
            <a:r>
              <a:rPr i="0" lang="it" sz="1700">
                <a:solidFill>
                  <a:srgbClr val="000000"/>
                </a:solidFill>
                <a:latin typeface="Calibri"/>
                <a:ea typeface="Calibri"/>
                <a:cs typeface="Calibri"/>
                <a:sym typeface="Calibri"/>
              </a:rPr>
              <a:t>2. Nome del venditore, numero di certificato di attività individuale, conto bancario.</a:t>
            </a:r>
            <a:endParaRPr/>
          </a:p>
          <a:p>
            <a:pPr indent="0" lvl="0" marL="88900" rtl="0" algn="l">
              <a:lnSpc>
                <a:spcPct val="90000"/>
              </a:lnSpc>
              <a:spcBef>
                <a:spcPts val="800"/>
              </a:spcBef>
              <a:spcAft>
                <a:spcPts val="0"/>
              </a:spcAft>
              <a:buSzPts val="1400"/>
              <a:buNone/>
            </a:pPr>
            <a:r>
              <a:rPr i="0" lang="it" sz="1700">
                <a:solidFill>
                  <a:srgbClr val="000000"/>
                </a:solidFill>
                <a:latin typeface="Calibri"/>
                <a:ea typeface="Calibri"/>
                <a:cs typeface="Calibri"/>
                <a:sym typeface="Calibri"/>
              </a:rPr>
              <a:t>3. Ragione sociale e numero di registrazione, partita IVA, indirizzo, numero di telefono e/o indirizzo e-mail dell'acquirente, se l'acquirente è una persona giuridica;</a:t>
            </a:r>
            <a:endParaRPr/>
          </a:p>
          <a:p>
            <a:pPr indent="0" lvl="0" marL="88900" rtl="0" algn="l">
              <a:lnSpc>
                <a:spcPct val="90000"/>
              </a:lnSpc>
              <a:spcBef>
                <a:spcPts val="800"/>
              </a:spcBef>
              <a:spcAft>
                <a:spcPts val="0"/>
              </a:spcAft>
              <a:buSzPts val="1400"/>
              <a:buNone/>
            </a:pPr>
            <a:r>
              <a:rPr i="0" lang="it" sz="1700">
                <a:solidFill>
                  <a:srgbClr val="000000"/>
                </a:solidFill>
                <a:latin typeface="Calibri"/>
                <a:ea typeface="Calibri"/>
                <a:cs typeface="Calibri"/>
                <a:sym typeface="Calibri"/>
              </a:rPr>
              <a:t>4. Se l'acquirente è una persona fisica: il suo nome, l'indirizzo registrato, il numero di telefono, l'indirizzo e-mail.</a:t>
            </a:r>
            <a:endParaRPr/>
          </a:p>
          <a:p>
            <a:pPr indent="0" lvl="0" marL="88900" rtl="0" algn="l">
              <a:lnSpc>
                <a:spcPct val="90000"/>
              </a:lnSpc>
              <a:spcBef>
                <a:spcPts val="800"/>
              </a:spcBef>
              <a:spcAft>
                <a:spcPts val="0"/>
              </a:spcAft>
              <a:buSzPts val="1400"/>
              <a:buNone/>
            </a:pPr>
            <a:r>
              <a:rPr i="0" lang="it" sz="1700">
                <a:solidFill>
                  <a:srgbClr val="000000"/>
                </a:solidFill>
                <a:latin typeface="Calibri"/>
                <a:ea typeface="Calibri"/>
                <a:cs typeface="Calibri"/>
                <a:sym typeface="Calibri"/>
              </a:rPr>
              <a:t>5. Se vengono venduti beni o servizi: nome, quantità, misura, prezzo dei beni/servizi, importo finale.</a:t>
            </a:r>
            <a:endParaRPr/>
          </a:p>
          <a:p>
            <a:pPr indent="0" lvl="0" marL="88900" rtl="0" algn="l">
              <a:lnSpc>
                <a:spcPct val="90000"/>
              </a:lnSpc>
              <a:spcBef>
                <a:spcPts val="800"/>
              </a:spcBef>
              <a:spcAft>
                <a:spcPts val="0"/>
              </a:spcAft>
              <a:buSzPts val="1400"/>
              <a:buNone/>
            </a:pPr>
            <a:r>
              <a:rPr i="0" lang="it" sz="1700">
                <a:solidFill>
                  <a:srgbClr val="000000"/>
                </a:solidFill>
                <a:latin typeface="Calibri"/>
                <a:ea typeface="Calibri"/>
                <a:cs typeface="Calibri"/>
                <a:sym typeface="Calibri"/>
              </a:rPr>
              <a:t>6. Termine entro il quale il cliente deve pagare la fattura</a:t>
            </a:r>
            <a:endParaRPr sz="1700"/>
          </a:p>
          <a:p>
            <a:pPr indent="0" lvl="0" marL="0" rtl="0" algn="l">
              <a:lnSpc>
                <a:spcPct val="90000"/>
              </a:lnSpc>
              <a:spcBef>
                <a:spcPts val="800"/>
              </a:spcBef>
              <a:spcAft>
                <a:spcPts val="0"/>
              </a:spcAft>
              <a:buSzPts val="1400"/>
              <a:buNone/>
            </a:pPr>
            <a:r>
              <a:rPr lang="it" sz="1700"/>
              <a:t>!!! Facoltativo, ma consigliato, includere il logo del vostro marchio/azienda, il numero di telefono, l'indirizzo e-mail, l'indirizzo del sito web, i dati della persona responsabile (se il venditore è una persona giuridica).</a:t>
            </a:r>
            <a:endParaRPr sz="1700"/>
          </a:p>
        </p:txBody>
      </p:sp>
      <p:sp>
        <p:nvSpPr>
          <p:cNvPr id="129" name="Google Shape;129;p20"/>
          <p:cNvSpPr/>
          <p:nvPr/>
        </p:nvSpPr>
        <p:spPr>
          <a:xfrm>
            <a:off x="3536342"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grpSp>
        <p:nvGrpSpPr>
          <p:cNvPr id="130" name="Google Shape;130;p20"/>
          <p:cNvGrpSpPr/>
          <p:nvPr/>
        </p:nvGrpSpPr>
        <p:grpSpPr>
          <a:xfrm>
            <a:off x="331470" y="420942"/>
            <a:ext cx="846286" cy="635404"/>
            <a:chOff x="7393391" y="1075612"/>
            <a:chExt cx="1128381" cy="847205"/>
          </a:xfrm>
        </p:grpSpPr>
        <p:sp>
          <p:nvSpPr>
            <p:cNvPr id="131" name="Google Shape;131;p20"/>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32" name="Google Shape;132;p20"/>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pic>
        <p:nvPicPr>
          <p:cNvPr descr="Logotipo&#10;&#10;Descripción generada automáticamente" id="133" name="Google Shape;133;p20"/>
          <p:cNvPicPr preferRelativeResize="0"/>
          <p:nvPr/>
        </p:nvPicPr>
        <p:blipFill rotWithShape="1">
          <a:blip r:embed="rId3">
            <a:alphaModFix/>
          </a:blip>
          <a:srcRect b="0" l="0" r="0" t="0"/>
          <a:stretch/>
        </p:blipFill>
        <p:spPr>
          <a:xfrm>
            <a:off x="7794969" y="4521954"/>
            <a:ext cx="1022094" cy="36028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1"/>
          <p:cNvSpPr txBox="1"/>
          <p:nvPr>
            <p:ph type="title"/>
          </p:nvPr>
        </p:nvSpPr>
        <p:spPr>
          <a:xfrm>
            <a:off x="1177755" y="772163"/>
            <a:ext cx="7720200" cy="9942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1400"/>
              <a:buNone/>
            </a:pPr>
            <a:r>
              <a:rPr b="1" lang="it" sz="2100"/>
              <a:t>Conclusione </a:t>
            </a:r>
            <a:endParaRPr sz="2100"/>
          </a:p>
        </p:txBody>
      </p:sp>
      <p:sp>
        <p:nvSpPr>
          <p:cNvPr id="139" name="Google Shape;139;p21"/>
          <p:cNvSpPr txBox="1"/>
          <p:nvPr>
            <p:ph idx="1" type="body"/>
          </p:nvPr>
        </p:nvSpPr>
        <p:spPr>
          <a:xfrm>
            <a:off x="1049167" y="1617565"/>
            <a:ext cx="7252800" cy="1711800"/>
          </a:xfrm>
          <a:prstGeom prst="rect">
            <a:avLst/>
          </a:prstGeom>
          <a:noFill/>
          <a:ln>
            <a:noFill/>
          </a:ln>
        </p:spPr>
        <p:txBody>
          <a:bodyPr anchorCtr="0" anchor="t" bIns="34275" lIns="68575" spcFirstLastPara="1" rIns="68575" wrap="square" tIns="34275">
            <a:noAutofit/>
          </a:bodyPr>
          <a:lstStyle/>
          <a:p>
            <a:pPr indent="0" lvl="0" marL="88900" rtl="0" algn="l">
              <a:lnSpc>
                <a:spcPct val="90000"/>
              </a:lnSpc>
              <a:spcBef>
                <a:spcPts val="800"/>
              </a:spcBef>
              <a:spcAft>
                <a:spcPts val="0"/>
              </a:spcAft>
              <a:buSzPts val="1400"/>
              <a:buNone/>
            </a:pPr>
            <a:r>
              <a:rPr b="0" i="0" lang="it" sz="1700">
                <a:solidFill>
                  <a:schemeClr val="dk1"/>
                </a:solidFill>
                <a:latin typeface="Calibri"/>
                <a:ea typeface="Calibri"/>
                <a:cs typeface="Calibri"/>
                <a:sym typeface="Calibri"/>
              </a:rPr>
              <a:t>Una buona fattura non è solo una ricevuta di vendita, ma un documento legale che protegge la vostra azienda </a:t>
            </a:r>
            <a:r>
              <a:rPr lang="it" sz="1700">
                <a:solidFill>
                  <a:schemeClr val="dk1"/>
                </a:solidFill>
                <a:latin typeface="Calibri"/>
                <a:ea typeface="Calibri"/>
                <a:cs typeface="Calibri"/>
                <a:sym typeface="Calibri"/>
              </a:rPr>
              <a:t>da errori e rischi</a:t>
            </a:r>
            <a:r>
              <a:rPr b="0" i="0" lang="it" sz="1700">
                <a:solidFill>
                  <a:schemeClr val="dk1"/>
                </a:solidFill>
                <a:latin typeface="Calibri"/>
                <a:ea typeface="Calibri"/>
                <a:cs typeface="Calibri"/>
                <a:sym typeface="Calibri"/>
              </a:rPr>
              <a:t>. Scrivendo fatture accurate, eviterete malintesi </a:t>
            </a:r>
            <a:r>
              <a:rPr lang="it" sz="1700">
                <a:solidFill>
                  <a:schemeClr val="dk1"/>
                </a:solidFill>
                <a:latin typeface="Calibri"/>
                <a:ea typeface="Calibri"/>
                <a:cs typeface="Calibri"/>
                <a:sym typeface="Calibri"/>
              </a:rPr>
              <a:t>e controversie </a:t>
            </a:r>
            <a:r>
              <a:rPr b="0" i="0" lang="it" sz="1700">
                <a:solidFill>
                  <a:schemeClr val="dk1"/>
                </a:solidFill>
                <a:latin typeface="Calibri"/>
                <a:ea typeface="Calibri"/>
                <a:cs typeface="Calibri"/>
                <a:sym typeface="Calibri"/>
              </a:rPr>
              <a:t>con i clienti e avrete un sistema contabile organizzato che vi aiuterà a modellare i processi aziendali e a calcolare correttamente le imposte. </a:t>
            </a:r>
            <a:endParaRPr/>
          </a:p>
        </p:txBody>
      </p:sp>
      <p:sp>
        <p:nvSpPr>
          <p:cNvPr id="140" name="Google Shape;140;p21"/>
          <p:cNvSpPr/>
          <p:nvPr/>
        </p:nvSpPr>
        <p:spPr>
          <a:xfrm>
            <a:off x="3536343"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grpSp>
        <p:nvGrpSpPr>
          <p:cNvPr id="141" name="Google Shape;141;p21"/>
          <p:cNvGrpSpPr/>
          <p:nvPr/>
        </p:nvGrpSpPr>
        <p:grpSpPr>
          <a:xfrm>
            <a:off x="331470" y="420942"/>
            <a:ext cx="846286" cy="635404"/>
            <a:chOff x="7393391" y="1075612"/>
            <a:chExt cx="1128381" cy="847205"/>
          </a:xfrm>
        </p:grpSpPr>
        <p:sp>
          <p:nvSpPr>
            <p:cNvPr id="142" name="Google Shape;142;p21"/>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43" name="Google Shape;143;p21"/>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pic>
        <p:nvPicPr>
          <p:cNvPr descr="Logotipo&#10;&#10;Descripción generada automáticamente" id="144" name="Google Shape;144;p21"/>
          <p:cNvPicPr preferRelativeResize="0"/>
          <p:nvPr/>
        </p:nvPicPr>
        <p:blipFill rotWithShape="1">
          <a:blip r:embed="rId3">
            <a:alphaModFix/>
          </a:blip>
          <a:srcRect b="0" l="0" r="0" t="0"/>
          <a:stretch/>
        </p:blipFill>
        <p:spPr>
          <a:xfrm>
            <a:off x="7790710" y="4371338"/>
            <a:ext cx="1022094" cy="360288"/>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2"/>
          <p:cNvSpPr txBox="1"/>
          <p:nvPr>
            <p:ph type="title"/>
          </p:nvPr>
        </p:nvSpPr>
        <p:spPr>
          <a:xfrm>
            <a:off x="1611173" y="4564"/>
            <a:ext cx="3195300" cy="9942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1400"/>
              <a:buNone/>
            </a:pPr>
            <a:r>
              <a:rPr b="1" lang="it" sz="2100"/>
              <a:t>Modello di fattura</a:t>
            </a:r>
            <a:endParaRPr b="1" sz="2100"/>
          </a:p>
        </p:txBody>
      </p:sp>
      <p:sp>
        <p:nvSpPr>
          <p:cNvPr id="150" name="Google Shape;150;p22"/>
          <p:cNvSpPr/>
          <p:nvPr/>
        </p:nvSpPr>
        <p:spPr>
          <a:xfrm>
            <a:off x="3536342"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grpSp>
        <p:nvGrpSpPr>
          <p:cNvPr id="151" name="Google Shape;151;p22"/>
          <p:cNvGrpSpPr/>
          <p:nvPr/>
        </p:nvGrpSpPr>
        <p:grpSpPr>
          <a:xfrm>
            <a:off x="331470" y="420942"/>
            <a:ext cx="846286" cy="635404"/>
            <a:chOff x="7393391" y="1075612"/>
            <a:chExt cx="1128381" cy="847205"/>
          </a:xfrm>
        </p:grpSpPr>
        <p:sp>
          <p:nvSpPr>
            <p:cNvPr id="152" name="Google Shape;152;p22"/>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53" name="Google Shape;153;p22"/>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pic>
        <p:nvPicPr>
          <p:cNvPr descr="Logotipo&#10;&#10;Descripción generada automáticamente" id="154" name="Google Shape;154;p22"/>
          <p:cNvPicPr preferRelativeResize="0"/>
          <p:nvPr/>
        </p:nvPicPr>
        <p:blipFill rotWithShape="1">
          <a:blip r:embed="rId3">
            <a:alphaModFix/>
          </a:blip>
          <a:srcRect b="0" l="0" r="0" t="0"/>
          <a:stretch/>
        </p:blipFill>
        <p:spPr>
          <a:xfrm>
            <a:off x="7726223" y="4492751"/>
            <a:ext cx="1022094" cy="360288"/>
          </a:xfrm>
          <a:prstGeom prst="rect">
            <a:avLst/>
          </a:prstGeom>
          <a:noFill/>
          <a:ln>
            <a:noFill/>
          </a:ln>
        </p:spPr>
      </p:pic>
      <p:sp>
        <p:nvSpPr>
          <p:cNvPr id="155" name="Google Shape;155;p22"/>
          <p:cNvSpPr txBox="1"/>
          <p:nvPr/>
        </p:nvSpPr>
        <p:spPr>
          <a:xfrm>
            <a:off x="5220891" y="9001125"/>
            <a:ext cx="4030200" cy="246300"/>
          </a:xfrm>
          <a:prstGeom prst="rect">
            <a:avLst/>
          </a:prstGeom>
          <a:solidFill>
            <a:srgbClr val="FFFFFF"/>
          </a:solidFill>
          <a:ln cap="flat" cmpd="sng" w="9525">
            <a:solidFill>
              <a:srgbClr val="FFFFFF"/>
            </a:solidFill>
            <a:prstDash val="solid"/>
            <a:miter lim="800000"/>
            <a:headEnd len="sm" w="sm" type="none"/>
            <a:tailEnd len="sm" w="sm" type="none"/>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900"/>
              <a:buFont typeface="Arial"/>
              <a:buNone/>
            </a:pPr>
            <a:r>
              <a:rPr b="0" i="0" lang="it" sz="900" u="none" cap="none" strike="noStrike">
                <a:solidFill>
                  <a:srgbClr val="000000"/>
                </a:solidFill>
                <a:latin typeface="Times New Roman"/>
                <a:ea typeface="Times New Roman"/>
                <a:cs typeface="Times New Roman"/>
                <a:sym typeface="Times New Roman"/>
              </a:rPr>
              <a:t> </a:t>
            </a:r>
            <a:endParaRPr b="0" i="0" sz="900" u="none" cap="none" strike="noStrike">
              <a:solidFill>
                <a:srgbClr val="000000"/>
              </a:solidFill>
              <a:latin typeface="Times New Roman"/>
              <a:ea typeface="Times New Roman"/>
              <a:cs typeface="Times New Roman"/>
              <a:sym typeface="Times New Roman"/>
            </a:endParaRPr>
          </a:p>
        </p:txBody>
      </p:sp>
      <p:sp>
        <p:nvSpPr>
          <p:cNvPr id="156" name="Google Shape;156;p22"/>
          <p:cNvSpPr/>
          <p:nvPr/>
        </p:nvSpPr>
        <p:spPr>
          <a:xfrm>
            <a:off x="3829050" y="2913460"/>
            <a:ext cx="9144000" cy="342900"/>
          </a:xfrm>
          <a:prstGeom prst="rect">
            <a:avLst/>
          </a:prstGeom>
          <a:noFill/>
          <a:ln>
            <a:noFill/>
          </a:ln>
        </p:spPr>
        <p:txBody>
          <a:bodyPr anchorCtr="0" anchor="ctr" bIns="34275" lIns="68575" spcFirstLastPara="1" rIns="68575" wrap="square" tIns="342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157" name="Google Shape;157;p22"/>
          <p:cNvSpPr/>
          <p:nvPr/>
        </p:nvSpPr>
        <p:spPr>
          <a:xfrm>
            <a:off x="3829050" y="3256360"/>
            <a:ext cx="9144000" cy="0"/>
          </a:xfrm>
          <a:prstGeom prst="rect">
            <a:avLst/>
          </a:prstGeom>
          <a:noFill/>
          <a:ln>
            <a:noFill/>
          </a:ln>
        </p:spPr>
        <p:txBody>
          <a:bodyPr anchorCtr="0" anchor="ctr" bIns="34275" lIns="68575" spcFirstLastPara="1" rIns="68575" wrap="square" tIns="342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graphicFrame>
        <p:nvGraphicFramePr>
          <p:cNvPr id="158" name="Google Shape;158;p22"/>
          <p:cNvGraphicFramePr/>
          <p:nvPr/>
        </p:nvGraphicFramePr>
        <p:xfrm>
          <a:off x="1361536" y="920797"/>
          <a:ext cx="3000000" cy="3000000"/>
        </p:xfrm>
        <a:graphic>
          <a:graphicData uri="http://schemas.openxmlformats.org/drawingml/2006/table">
            <a:tbl>
              <a:tblPr bandRow="1" firstCol="1" firstRow="1">
                <a:noFill/>
                <a:tableStyleId>{ABED05A6-C6DF-4AB6-9CA2-8F3C614C09DC}</a:tableStyleId>
              </a:tblPr>
              <a:tblGrid>
                <a:gridCol w="864475"/>
                <a:gridCol w="864475"/>
                <a:gridCol w="864475"/>
                <a:gridCol w="864475"/>
                <a:gridCol w="864475"/>
                <a:gridCol w="2098600"/>
              </a:tblGrid>
              <a:tr h="173600">
                <a:tc gridSpan="6">
                  <a:txBody>
                    <a:bodyPr/>
                    <a:lstStyle/>
                    <a:p>
                      <a:pPr indent="0" lvl="0" marL="0" marR="0" rtl="0" algn="ctr">
                        <a:lnSpc>
                          <a:spcPct val="100000"/>
                        </a:lnSpc>
                        <a:spcBef>
                          <a:spcPts val="0"/>
                        </a:spcBef>
                        <a:spcAft>
                          <a:spcPts val="0"/>
                        </a:spcAft>
                        <a:buClr>
                          <a:srgbClr val="000000"/>
                        </a:buClr>
                        <a:buSzPts val="1100"/>
                        <a:buFont typeface="Arial"/>
                        <a:buNone/>
                      </a:pPr>
                      <a:r>
                        <a:rPr b="1" lang="it" sz="1100" u="none" cap="none" strike="noStrike">
                          <a:latin typeface="Calibri"/>
                          <a:ea typeface="Calibri"/>
                          <a:cs typeface="Calibri"/>
                          <a:sym typeface="Calibri"/>
                        </a:rPr>
                        <a:t> Numero di fattura </a:t>
                      </a:r>
                      <a:endParaRPr b="1" i="0" sz="1100" u="none" cap="none" strike="noStrike">
                        <a:solidFill>
                          <a:srgbClr val="000000"/>
                        </a:solidFill>
                        <a:latin typeface="Calibri"/>
                        <a:ea typeface="Calibri"/>
                        <a:cs typeface="Calibri"/>
                        <a:sym typeface="Calibri"/>
                      </a:endParaRPr>
                    </a:p>
                  </a:txBody>
                  <a:tcPr marT="7150" marB="7150" marR="4775" marL="4775" anchor="ctr"/>
                </a:tc>
                <a:tc hMerge="1"/>
                <a:tc hMerge="1"/>
                <a:tc hMerge="1"/>
                <a:tc hMerge="1"/>
                <a:tc hMerge="1"/>
              </a:tr>
              <a:tr h="173600">
                <a:tc gridSpan="6">
                  <a:txBody>
                    <a:bodyPr/>
                    <a:lstStyle/>
                    <a:p>
                      <a:pPr indent="0" lvl="0" marL="0" marR="0" rtl="0" algn="ctr">
                        <a:lnSpc>
                          <a:spcPct val="100000"/>
                        </a:lnSpc>
                        <a:spcBef>
                          <a:spcPts val="0"/>
                        </a:spcBef>
                        <a:spcAft>
                          <a:spcPts val="0"/>
                        </a:spcAft>
                        <a:buClr>
                          <a:srgbClr val="000000"/>
                        </a:buClr>
                        <a:buSzPts val="1100"/>
                        <a:buFont typeface="Arial"/>
                        <a:buNone/>
                      </a:pPr>
                      <a:r>
                        <a:rPr lang="it" sz="1100" u="none" cap="none" strike="noStrike">
                          <a:latin typeface="Calibri"/>
                          <a:ea typeface="Calibri"/>
                          <a:cs typeface="Calibri"/>
                          <a:sym typeface="Calibri"/>
                        </a:rPr>
                        <a:t>(data di emissione)</a:t>
                      </a:r>
                      <a:endParaRPr b="0" i="0" sz="1100" u="none" cap="none" strike="noStrike">
                        <a:solidFill>
                          <a:srgbClr val="000000"/>
                        </a:solidFill>
                        <a:latin typeface="Calibri"/>
                        <a:ea typeface="Calibri"/>
                        <a:cs typeface="Calibri"/>
                        <a:sym typeface="Calibri"/>
                      </a:endParaRPr>
                    </a:p>
                  </a:txBody>
                  <a:tcPr marT="7150" marB="7150" marR="4775" marL="4775" anchor="ctr"/>
                </a:tc>
                <a:tc hMerge="1"/>
                <a:tc hMerge="1"/>
                <a:tc hMerge="1"/>
                <a:tc hMerge="1"/>
                <a:tc hMerge="1"/>
              </a:tr>
              <a:tr h="659350">
                <a:tc gridSpan="4">
                  <a:txBody>
                    <a:bodyPr/>
                    <a:lstStyle/>
                    <a:p>
                      <a:pPr indent="0" lvl="0" marL="0" marR="0" rtl="0" algn="l">
                        <a:lnSpc>
                          <a:spcPct val="100000"/>
                        </a:lnSpc>
                        <a:spcBef>
                          <a:spcPts val="0"/>
                        </a:spcBef>
                        <a:spcAft>
                          <a:spcPts val="0"/>
                        </a:spcAft>
                        <a:buClr>
                          <a:srgbClr val="000000"/>
                        </a:buClr>
                        <a:buSzPts val="1100"/>
                        <a:buFont typeface="Arial"/>
                        <a:buNone/>
                      </a:pPr>
                      <a:r>
                        <a:rPr lang="it" sz="1100" u="none" cap="none" strike="noStrike">
                          <a:latin typeface="Calibri"/>
                          <a:ea typeface="Calibri"/>
                          <a:cs typeface="Calibri"/>
                          <a:sym typeface="Calibri"/>
                        </a:rPr>
                        <a:t>Venditore:</a:t>
                      </a:r>
                      <a:br>
                        <a:rPr lang="it" sz="1100" u="none" cap="none" strike="noStrike">
                          <a:latin typeface="Calibri"/>
                          <a:ea typeface="Calibri"/>
                          <a:cs typeface="Calibri"/>
                          <a:sym typeface="Calibri"/>
                        </a:rPr>
                      </a:br>
                      <a:r>
                        <a:rPr lang="it" sz="1100" u="none" cap="none" strike="noStrike">
                          <a:latin typeface="Calibri"/>
                          <a:ea typeface="Calibri"/>
                          <a:cs typeface="Calibri"/>
                          <a:sym typeface="Calibri"/>
                        </a:rPr>
                        <a:t>Codice azienda:</a:t>
                      </a:r>
                      <a:br>
                        <a:rPr lang="it" sz="1100" u="none" cap="none" strike="noStrike">
                          <a:latin typeface="Calibri"/>
                          <a:ea typeface="Calibri"/>
                          <a:cs typeface="Calibri"/>
                          <a:sym typeface="Calibri"/>
                        </a:rPr>
                      </a:br>
                      <a:r>
                        <a:rPr lang="it" sz="1100" u="none" cap="none" strike="noStrike">
                          <a:latin typeface="Calibri"/>
                          <a:ea typeface="Calibri"/>
                          <a:cs typeface="Calibri"/>
                          <a:sym typeface="Calibri"/>
                        </a:rPr>
                        <a:t>Indirizzo:</a:t>
                      </a:r>
                      <a:br>
                        <a:rPr lang="it" sz="1100" u="none" cap="none" strike="noStrike">
                          <a:latin typeface="Calibri"/>
                          <a:ea typeface="Calibri"/>
                          <a:cs typeface="Calibri"/>
                          <a:sym typeface="Calibri"/>
                        </a:rPr>
                      </a:br>
                      <a:r>
                        <a:rPr lang="it" sz="1100" u="none" cap="none" strike="noStrike">
                          <a:latin typeface="Calibri"/>
                          <a:ea typeface="Calibri"/>
                          <a:cs typeface="Calibri"/>
                          <a:sym typeface="Calibri"/>
                        </a:rPr>
                        <a:t>Conto corrente</a:t>
                      </a:r>
                      <a:br>
                        <a:rPr lang="it" sz="1100" u="none" cap="none" strike="noStrike">
                          <a:latin typeface="Calibri"/>
                          <a:ea typeface="Calibri"/>
                          <a:cs typeface="Calibri"/>
                          <a:sym typeface="Calibri"/>
                        </a:rPr>
                      </a:br>
                      <a:r>
                        <a:rPr lang="it" sz="1100" u="none" cap="none" strike="noStrike">
                          <a:latin typeface="Calibri"/>
                          <a:ea typeface="Calibri"/>
                          <a:cs typeface="Calibri"/>
                          <a:sym typeface="Calibri"/>
                        </a:rPr>
                        <a:t>Partita IVA:</a:t>
                      </a:r>
                      <a:endParaRPr b="0" i="0" sz="1100" u="none" cap="none" strike="noStrike">
                        <a:solidFill>
                          <a:srgbClr val="000000"/>
                        </a:solidFill>
                        <a:latin typeface="Calibri"/>
                        <a:ea typeface="Calibri"/>
                        <a:cs typeface="Calibri"/>
                        <a:sym typeface="Calibri"/>
                      </a:endParaRPr>
                    </a:p>
                  </a:txBody>
                  <a:tcPr marT="7150" marB="7150" marR="4775" marL="4775" anchor="ctr"/>
                </a:tc>
                <a:tc hMerge="1"/>
                <a:tc hMerge="1"/>
                <a:tc hMerge="1"/>
                <a:tc>
                  <a:txBody>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Calibri"/>
                        <a:ea typeface="Calibri"/>
                        <a:cs typeface="Calibri"/>
                        <a:sym typeface="Calibri"/>
                      </a:endParaRPr>
                    </a:p>
                  </a:txBody>
                  <a:tcPr marT="7150" marB="7150" marR="4775" marL="4775" anchor="ctr"/>
                </a:tc>
                <a:tc>
                  <a:txBody>
                    <a:bodyPr/>
                    <a:lstStyle/>
                    <a:p>
                      <a:pPr indent="0" lvl="0" marL="0" marR="0" rtl="0" algn="l">
                        <a:lnSpc>
                          <a:spcPct val="100000"/>
                        </a:lnSpc>
                        <a:spcBef>
                          <a:spcPts val="0"/>
                        </a:spcBef>
                        <a:spcAft>
                          <a:spcPts val="0"/>
                        </a:spcAft>
                        <a:buClr>
                          <a:srgbClr val="000000"/>
                        </a:buClr>
                        <a:buSzPts val="1100"/>
                        <a:buFont typeface="Arial"/>
                        <a:buNone/>
                      </a:pPr>
                      <a:r>
                        <a:rPr lang="it" sz="1100" u="none" cap="none" strike="noStrike">
                          <a:latin typeface="Calibri"/>
                          <a:ea typeface="Calibri"/>
                          <a:cs typeface="Calibri"/>
                          <a:sym typeface="Calibri"/>
                        </a:rPr>
                        <a:t>Acquirente:</a:t>
                      </a:r>
                      <a:br>
                        <a:rPr lang="it" sz="1100" u="none" cap="none" strike="noStrike">
                          <a:latin typeface="Calibri"/>
                          <a:ea typeface="Calibri"/>
                          <a:cs typeface="Calibri"/>
                          <a:sym typeface="Calibri"/>
                        </a:rPr>
                      </a:br>
                      <a:r>
                        <a:rPr lang="it" sz="1100" u="none" cap="none" strike="noStrike">
                          <a:latin typeface="Calibri"/>
                          <a:ea typeface="Calibri"/>
                          <a:cs typeface="Calibri"/>
                          <a:sym typeface="Calibri"/>
                        </a:rPr>
                        <a:t>Indirizzo:</a:t>
                      </a:r>
                      <a:br>
                        <a:rPr lang="it" sz="1100" u="none" cap="none" strike="noStrike">
                          <a:latin typeface="Calibri"/>
                          <a:ea typeface="Calibri"/>
                          <a:cs typeface="Calibri"/>
                          <a:sym typeface="Calibri"/>
                        </a:rPr>
                      </a:br>
                      <a:r>
                        <a:rPr lang="it" sz="1100" u="none" cap="none" strike="noStrike">
                          <a:latin typeface="Calibri"/>
                          <a:ea typeface="Calibri"/>
                          <a:cs typeface="Calibri"/>
                          <a:sym typeface="Calibri"/>
                        </a:rPr>
                        <a:t>PARTITA IVA: </a:t>
                      </a:r>
                      <a:br>
                        <a:rPr lang="it" sz="1100" u="none" cap="none" strike="noStrike">
                          <a:latin typeface="Calibri"/>
                          <a:ea typeface="Calibri"/>
                          <a:cs typeface="Calibri"/>
                          <a:sym typeface="Calibri"/>
                        </a:rPr>
                      </a:br>
                      <a:endParaRPr b="0" i="0" sz="1100" u="none" cap="none" strike="noStrike">
                        <a:solidFill>
                          <a:srgbClr val="000000"/>
                        </a:solidFill>
                        <a:latin typeface="Calibri"/>
                        <a:ea typeface="Calibri"/>
                        <a:cs typeface="Calibri"/>
                        <a:sym typeface="Calibri"/>
                      </a:endParaRPr>
                    </a:p>
                  </a:txBody>
                  <a:tcPr marT="7150" marB="7150" marR="4775" marL="4775" anchor="ctr"/>
                </a:tc>
              </a:tr>
              <a:tr h="694400">
                <a:tc>
                  <a:txBody>
                    <a:bodyPr/>
                    <a:lstStyle/>
                    <a:p>
                      <a:pPr indent="0" lvl="0" marL="0" marR="0" rtl="0" algn="ctr">
                        <a:lnSpc>
                          <a:spcPct val="100000"/>
                        </a:lnSpc>
                        <a:spcBef>
                          <a:spcPts val="0"/>
                        </a:spcBef>
                        <a:spcAft>
                          <a:spcPts val="0"/>
                        </a:spcAft>
                        <a:buClr>
                          <a:srgbClr val="000000"/>
                        </a:buClr>
                        <a:buSzPts val="1100"/>
                        <a:buFont typeface="Arial"/>
                        <a:buNone/>
                      </a:pPr>
                      <a:r>
                        <a:rPr b="1" lang="it" sz="1100" u="none" cap="none" strike="noStrike">
                          <a:latin typeface="Calibri"/>
                          <a:ea typeface="Calibri"/>
                          <a:cs typeface="Calibri"/>
                          <a:sym typeface="Calibri"/>
                        </a:rPr>
                        <a:t>No</a:t>
                      </a:r>
                      <a:endParaRPr b="1" i="0" sz="1100" u="none" cap="none" strike="noStrike">
                        <a:solidFill>
                          <a:srgbClr val="000000"/>
                        </a:solidFill>
                        <a:latin typeface="Calibri"/>
                        <a:ea typeface="Calibri"/>
                        <a:cs typeface="Calibri"/>
                        <a:sym typeface="Calibri"/>
                      </a:endParaRPr>
                    </a:p>
                  </a:txBody>
                  <a:tcPr marT="7150" marB="7150" marR="4775" marL="4775" anchor="ctr"/>
                </a:tc>
                <a:tc>
                  <a:txBody>
                    <a:bodyPr/>
                    <a:lstStyle/>
                    <a:p>
                      <a:pPr indent="0" lvl="0" marL="0" marR="0" rtl="0" algn="ctr">
                        <a:lnSpc>
                          <a:spcPct val="100000"/>
                        </a:lnSpc>
                        <a:spcBef>
                          <a:spcPts val="0"/>
                        </a:spcBef>
                        <a:spcAft>
                          <a:spcPts val="0"/>
                        </a:spcAft>
                        <a:buClr>
                          <a:srgbClr val="000000"/>
                        </a:buClr>
                        <a:buSzPts val="1100"/>
                        <a:buFont typeface="Arial"/>
                        <a:buNone/>
                      </a:pPr>
                      <a:r>
                        <a:rPr b="1" lang="it" sz="1100" u="none" cap="none" strike="noStrike">
                          <a:latin typeface="Calibri"/>
                          <a:ea typeface="Calibri"/>
                          <a:cs typeface="Calibri"/>
                          <a:sym typeface="Calibri"/>
                        </a:rPr>
                        <a:t>Nome del prodotto/servizio</a:t>
                      </a:r>
                      <a:endParaRPr b="1" i="0" sz="1100" u="none" cap="none" strike="noStrike">
                        <a:solidFill>
                          <a:srgbClr val="000000"/>
                        </a:solidFill>
                        <a:latin typeface="Calibri"/>
                        <a:ea typeface="Calibri"/>
                        <a:cs typeface="Calibri"/>
                        <a:sym typeface="Calibri"/>
                      </a:endParaRPr>
                    </a:p>
                  </a:txBody>
                  <a:tcPr marT="4775" marB="0" marR="4775" marL="4775" anchor="ctr"/>
                </a:tc>
                <a:tc>
                  <a:txBody>
                    <a:bodyPr/>
                    <a:lstStyle/>
                    <a:p>
                      <a:pPr indent="0" lvl="0" marL="0" marR="0" rtl="0" algn="ctr">
                        <a:lnSpc>
                          <a:spcPct val="100000"/>
                        </a:lnSpc>
                        <a:spcBef>
                          <a:spcPts val="0"/>
                        </a:spcBef>
                        <a:spcAft>
                          <a:spcPts val="0"/>
                        </a:spcAft>
                        <a:buClr>
                          <a:srgbClr val="000000"/>
                        </a:buClr>
                        <a:buSzPts val="1100"/>
                        <a:buFont typeface="Arial"/>
                        <a:buNone/>
                      </a:pPr>
                      <a:r>
                        <a:rPr b="1" lang="it" sz="1100" u="none" cap="none" strike="noStrike">
                          <a:latin typeface="Calibri"/>
                          <a:ea typeface="Calibri"/>
                          <a:cs typeface="Calibri"/>
                          <a:sym typeface="Calibri"/>
                        </a:rPr>
                        <a:t>Unità di misura</a:t>
                      </a:r>
                      <a:endParaRPr b="1" i="0" sz="1100" u="none" cap="none" strike="noStrike">
                        <a:solidFill>
                          <a:srgbClr val="000000"/>
                        </a:solidFill>
                        <a:latin typeface="Calibri"/>
                        <a:ea typeface="Calibri"/>
                        <a:cs typeface="Calibri"/>
                        <a:sym typeface="Calibri"/>
                      </a:endParaRPr>
                    </a:p>
                  </a:txBody>
                  <a:tcPr marT="4775" marB="0" marR="4775" marL="4775" anchor="ctr"/>
                </a:tc>
                <a:tc>
                  <a:txBody>
                    <a:bodyPr/>
                    <a:lstStyle/>
                    <a:p>
                      <a:pPr indent="0" lvl="0" marL="0" marR="0" rtl="0" algn="ctr">
                        <a:lnSpc>
                          <a:spcPct val="100000"/>
                        </a:lnSpc>
                        <a:spcBef>
                          <a:spcPts val="0"/>
                        </a:spcBef>
                        <a:spcAft>
                          <a:spcPts val="0"/>
                        </a:spcAft>
                        <a:buClr>
                          <a:srgbClr val="000000"/>
                        </a:buClr>
                        <a:buSzPts val="1100"/>
                        <a:buFont typeface="Arial"/>
                        <a:buNone/>
                      </a:pPr>
                      <a:r>
                        <a:rPr b="1" lang="it" sz="1100" u="none" cap="none" strike="noStrike">
                          <a:latin typeface="Calibri"/>
                          <a:ea typeface="Calibri"/>
                          <a:cs typeface="Calibri"/>
                          <a:sym typeface="Calibri"/>
                        </a:rPr>
                        <a:t>Importo</a:t>
                      </a:r>
                      <a:endParaRPr b="1" i="0" sz="1100" u="none" cap="none" strike="noStrike">
                        <a:solidFill>
                          <a:srgbClr val="000000"/>
                        </a:solidFill>
                        <a:latin typeface="Calibri"/>
                        <a:ea typeface="Calibri"/>
                        <a:cs typeface="Calibri"/>
                        <a:sym typeface="Calibri"/>
                      </a:endParaRPr>
                    </a:p>
                  </a:txBody>
                  <a:tcPr marT="4775" marB="0" marR="4775" marL="4775" anchor="ctr"/>
                </a:tc>
                <a:tc>
                  <a:txBody>
                    <a:bodyPr/>
                    <a:lstStyle/>
                    <a:p>
                      <a:pPr indent="0" lvl="0" marL="0" marR="0" rtl="0" algn="ctr">
                        <a:lnSpc>
                          <a:spcPct val="100000"/>
                        </a:lnSpc>
                        <a:spcBef>
                          <a:spcPts val="0"/>
                        </a:spcBef>
                        <a:spcAft>
                          <a:spcPts val="0"/>
                        </a:spcAft>
                        <a:buClr>
                          <a:srgbClr val="000000"/>
                        </a:buClr>
                        <a:buSzPts val="900"/>
                        <a:buFont typeface="Arial"/>
                        <a:buNone/>
                      </a:pPr>
                      <a:r>
                        <a:rPr b="1" lang="it" sz="900" u="none" cap="none" strike="noStrike">
                          <a:latin typeface="Calibri"/>
                          <a:ea typeface="Calibri"/>
                          <a:cs typeface="Calibri"/>
                          <a:sym typeface="Calibri"/>
                        </a:rPr>
                        <a:t>Prezzo</a:t>
                      </a:r>
                      <a:endParaRPr b="1" i="0" sz="900" u="none" cap="none" strike="noStrike">
                        <a:solidFill>
                          <a:srgbClr val="000000"/>
                        </a:solidFill>
                        <a:latin typeface="Calibri"/>
                        <a:ea typeface="Calibri"/>
                        <a:cs typeface="Calibri"/>
                        <a:sym typeface="Calibri"/>
                      </a:endParaRPr>
                    </a:p>
                  </a:txBody>
                  <a:tcPr marT="4775" marB="0" marR="4775" marL="4775" anchor="ctr"/>
                </a:tc>
                <a:tc>
                  <a:txBody>
                    <a:bodyPr/>
                    <a:lstStyle/>
                    <a:p>
                      <a:pPr indent="0" lvl="0" marL="0" marR="0" rtl="0" algn="ctr">
                        <a:lnSpc>
                          <a:spcPct val="100000"/>
                        </a:lnSpc>
                        <a:spcBef>
                          <a:spcPts val="0"/>
                        </a:spcBef>
                        <a:spcAft>
                          <a:spcPts val="0"/>
                        </a:spcAft>
                        <a:buClr>
                          <a:srgbClr val="000000"/>
                        </a:buClr>
                        <a:buSzPts val="900"/>
                        <a:buFont typeface="Arial"/>
                        <a:buNone/>
                      </a:pPr>
                      <a:r>
                        <a:rPr b="1" lang="it" sz="900" u="none" cap="none" strike="noStrike">
                          <a:latin typeface="Calibri"/>
                          <a:ea typeface="Calibri"/>
                          <a:cs typeface="Calibri"/>
                          <a:sym typeface="Calibri"/>
                        </a:rPr>
                        <a:t>Totale</a:t>
                      </a:r>
                      <a:endParaRPr b="1" i="0" sz="900" u="none" cap="none" strike="noStrike">
                        <a:solidFill>
                          <a:srgbClr val="000000"/>
                        </a:solidFill>
                        <a:latin typeface="Calibri"/>
                        <a:ea typeface="Calibri"/>
                        <a:cs typeface="Calibri"/>
                        <a:sym typeface="Calibri"/>
                      </a:endParaRPr>
                    </a:p>
                  </a:txBody>
                  <a:tcPr marT="4775" marB="0" marR="4775" marL="4775" anchor="ctr"/>
                </a:tc>
              </a:tr>
              <a:tr h="199525">
                <a:tc>
                  <a:txBody>
                    <a:bodyPr/>
                    <a:lstStyle/>
                    <a:p>
                      <a:pPr indent="0" lvl="0" marL="0" marR="0" rtl="0" algn="ctr">
                        <a:lnSpc>
                          <a:spcPct val="100000"/>
                        </a:lnSpc>
                        <a:spcBef>
                          <a:spcPts val="0"/>
                        </a:spcBef>
                        <a:spcAft>
                          <a:spcPts val="0"/>
                        </a:spcAft>
                        <a:buClr>
                          <a:srgbClr val="000000"/>
                        </a:buClr>
                        <a:buSzPts val="1100"/>
                        <a:buFont typeface="Arial"/>
                        <a:buNone/>
                      </a:pPr>
                      <a:r>
                        <a:rPr lang="it" sz="1100" u="none" cap="none" strike="noStrike">
                          <a:latin typeface="Calibri"/>
                          <a:ea typeface="Calibri"/>
                          <a:cs typeface="Calibri"/>
                          <a:sym typeface="Calibri"/>
                        </a:rPr>
                        <a:t>1</a:t>
                      </a:r>
                      <a:endParaRPr b="0" i="0" sz="1100" u="none" cap="none" strike="noStrike">
                        <a:solidFill>
                          <a:srgbClr val="000000"/>
                        </a:solidFill>
                        <a:latin typeface="Calibri"/>
                        <a:ea typeface="Calibri"/>
                        <a:cs typeface="Calibri"/>
                        <a:sym typeface="Calibri"/>
                      </a:endParaRPr>
                    </a:p>
                  </a:txBody>
                  <a:tcPr marT="4775" marB="0" marR="4775" marL="4775" anchor="ctr"/>
                </a:tc>
                <a:tc>
                  <a:txBody>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Calibri"/>
                        <a:ea typeface="Calibri"/>
                        <a:cs typeface="Calibri"/>
                        <a:sym typeface="Calibri"/>
                      </a:endParaRPr>
                    </a:p>
                  </a:txBody>
                  <a:tcPr marT="4775" marB="0" marR="4775" marL="4775" anchor="ctr"/>
                </a:tc>
                <a:tc>
                  <a:txBody>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Calibri"/>
                        <a:ea typeface="Calibri"/>
                        <a:cs typeface="Calibri"/>
                        <a:sym typeface="Calibri"/>
                      </a:endParaRPr>
                    </a:p>
                  </a:txBody>
                  <a:tcPr marT="4775" marB="0" marR="4775" marL="4775" anchor="ctr"/>
                </a:tc>
                <a:tc>
                  <a:txBody>
                    <a:bodyPr/>
                    <a:lstStyle/>
                    <a:p>
                      <a:pPr indent="0" lvl="0" marL="0" marR="0" rtl="0" algn="r">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Calibri"/>
                        <a:ea typeface="Calibri"/>
                        <a:cs typeface="Calibri"/>
                        <a:sym typeface="Calibri"/>
                      </a:endParaRPr>
                    </a:p>
                  </a:txBody>
                  <a:tcPr marT="4775" marB="0" marR="4775" marL="4775" anchor="ctr"/>
                </a:tc>
                <a:tc>
                  <a:txBody>
                    <a:bodyPr/>
                    <a:lstStyle/>
                    <a:p>
                      <a:pPr indent="0" lvl="0" marL="0" marR="0" rtl="0" algn="r">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Calibri"/>
                        <a:ea typeface="Calibri"/>
                        <a:cs typeface="Calibri"/>
                        <a:sym typeface="Calibri"/>
                      </a:endParaRPr>
                    </a:p>
                  </a:txBody>
                  <a:tcPr marT="4775" marB="0" marR="4775" marL="4775" anchor="ctr"/>
                </a:tc>
                <a:tc>
                  <a:txBody>
                    <a:bodyPr/>
                    <a:lstStyle/>
                    <a:p>
                      <a:pPr indent="0" lvl="0" marL="0" marR="0" rtl="0" algn="r">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Calibri"/>
                        <a:ea typeface="Calibri"/>
                        <a:cs typeface="Calibri"/>
                        <a:sym typeface="Calibri"/>
                      </a:endParaRPr>
                    </a:p>
                  </a:txBody>
                  <a:tcPr marT="4775" marB="0" marR="4775" marL="4775" anchor="ctr"/>
                </a:tc>
              </a:tr>
              <a:tr h="173600">
                <a:tc>
                  <a:txBody>
                    <a:bodyPr/>
                    <a:lstStyle/>
                    <a:p>
                      <a:pPr indent="0" lvl="0" marL="0" marR="0" rtl="0" algn="ctr">
                        <a:lnSpc>
                          <a:spcPct val="100000"/>
                        </a:lnSpc>
                        <a:spcBef>
                          <a:spcPts val="0"/>
                        </a:spcBef>
                        <a:spcAft>
                          <a:spcPts val="0"/>
                        </a:spcAft>
                        <a:buClr>
                          <a:srgbClr val="000000"/>
                        </a:buClr>
                        <a:buSzPts val="1100"/>
                        <a:buFont typeface="Arial"/>
                        <a:buNone/>
                      </a:pPr>
                      <a:r>
                        <a:rPr lang="it" sz="1100" u="none" cap="none" strike="noStrike">
                          <a:latin typeface="Calibri"/>
                          <a:ea typeface="Calibri"/>
                          <a:cs typeface="Calibri"/>
                          <a:sym typeface="Calibri"/>
                        </a:rPr>
                        <a:t>2</a:t>
                      </a:r>
                      <a:endParaRPr b="0" i="0" sz="1100" u="none" cap="none" strike="noStrike">
                        <a:solidFill>
                          <a:srgbClr val="000000"/>
                        </a:solidFill>
                        <a:latin typeface="Calibri"/>
                        <a:ea typeface="Calibri"/>
                        <a:cs typeface="Calibri"/>
                        <a:sym typeface="Calibri"/>
                      </a:endParaRPr>
                    </a:p>
                  </a:txBody>
                  <a:tcPr marT="4775" marB="0" marR="4775" marL="4775" anchor="ctr"/>
                </a:tc>
                <a:tc>
                  <a:txBody>
                    <a:bodyPr/>
                    <a:lstStyle/>
                    <a:p>
                      <a:pPr indent="0" lvl="0" marL="0" marR="0" rtl="0" algn="l">
                        <a:lnSpc>
                          <a:spcPct val="100000"/>
                        </a:lnSpc>
                        <a:spcBef>
                          <a:spcPts val="0"/>
                        </a:spcBef>
                        <a:spcAft>
                          <a:spcPts val="0"/>
                        </a:spcAft>
                        <a:buClr>
                          <a:srgbClr val="000000"/>
                        </a:buClr>
                        <a:buSzPts val="1100"/>
                        <a:buFont typeface="Arial"/>
                        <a:buNone/>
                      </a:pPr>
                      <a:r>
                        <a:rPr lang="it" sz="1100" u="none" cap="none" strike="noStrike">
                          <a:latin typeface="Calibri"/>
                          <a:ea typeface="Calibri"/>
                          <a:cs typeface="Calibri"/>
                          <a:sym typeface="Calibri"/>
                        </a:rPr>
                        <a:t> </a:t>
                      </a:r>
                      <a:endParaRPr b="0" i="0" sz="1100" u="none" cap="none" strike="noStrike">
                        <a:solidFill>
                          <a:srgbClr val="000000"/>
                        </a:solidFill>
                        <a:latin typeface="Calibri"/>
                        <a:ea typeface="Calibri"/>
                        <a:cs typeface="Calibri"/>
                        <a:sym typeface="Calibri"/>
                      </a:endParaRPr>
                    </a:p>
                  </a:txBody>
                  <a:tcPr marT="4775" marB="0" marR="4775" marL="4775" anchor="ctr"/>
                </a:tc>
                <a:tc>
                  <a:txBody>
                    <a:bodyPr/>
                    <a:lstStyle/>
                    <a:p>
                      <a:pPr indent="0" lvl="0" marL="0" marR="0" rtl="0" algn="l">
                        <a:lnSpc>
                          <a:spcPct val="100000"/>
                        </a:lnSpc>
                        <a:spcBef>
                          <a:spcPts val="0"/>
                        </a:spcBef>
                        <a:spcAft>
                          <a:spcPts val="0"/>
                        </a:spcAft>
                        <a:buClr>
                          <a:srgbClr val="000000"/>
                        </a:buClr>
                        <a:buSzPts val="1100"/>
                        <a:buFont typeface="Arial"/>
                        <a:buNone/>
                      </a:pPr>
                      <a:r>
                        <a:rPr lang="it" sz="1100" u="none" cap="none" strike="noStrike">
                          <a:latin typeface="Calibri"/>
                          <a:ea typeface="Calibri"/>
                          <a:cs typeface="Calibri"/>
                          <a:sym typeface="Calibri"/>
                        </a:rPr>
                        <a:t> </a:t>
                      </a:r>
                      <a:endParaRPr b="0" i="0" sz="1100" u="none" cap="none" strike="noStrike">
                        <a:solidFill>
                          <a:srgbClr val="000000"/>
                        </a:solidFill>
                        <a:latin typeface="Calibri"/>
                        <a:ea typeface="Calibri"/>
                        <a:cs typeface="Calibri"/>
                        <a:sym typeface="Calibri"/>
                      </a:endParaRPr>
                    </a:p>
                  </a:txBody>
                  <a:tcPr marT="4775" marB="0" marR="4775" marL="4775" anchor="ctr"/>
                </a:tc>
                <a:tc>
                  <a:txBody>
                    <a:bodyPr/>
                    <a:lstStyle/>
                    <a:p>
                      <a:pPr indent="0" lvl="0" marL="0" marR="0" rtl="0" algn="l">
                        <a:lnSpc>
                          <a:spcPct val="100000"/>
                        </a:lnSpc>
                        <a:spcBef>
                          <a:spcPts val="0"/>
                        </a:spcBef>
                        <a:spcAft>
                          <a:spcPts val="0"/>
                        </a:spcAft>
                        <a:buClr>
                          <a:srgbClr val="000000"/>
                        </a:buClr>
                        <a:buSzPts val="1100"/>
                        <a:buFont typeface="Arial"/>
                        <a:buNone/>
                      </a:pPr>
                      <a:r>
                        <a:rPr lang="it" sz="1100" u="none" cap="none" strike="noStrike">
                          <a:latin typeface="Calibri"/>
                          <a:ea typeface="Calibri"/>
                          <a:cs typeface="Calibri"/>
                          <a:sym typeface="Calibri"/>
                        </a:rPr>
                        <a:t> </a:t>
                      </a:r>
                      <a:endParaRPr b="0" i="0" sz="1100" u="none" cap="none" strike="noStrike">
                        <a:solidFill>
                          <a:srgbClr val="000000"/>
                        </a:solidFill>
                        <a:latin typeface="Calibri"/>
                        <a:ea typeface="Calibri"/>
                        <a:cs typeface="Calibri"/>
                        <a:sym typeface="Calibri"/>
                      </a:endParaRPr>
                    </a:p>
                  </a:txBody>
                  <a:tcPr marT="4775" marB="0" marR="4775" marL="4775" anchor="ctr"/>
                </a:tc>
                <a:tc>
                  <a:txBody>
                    <a:bodyPr/>
                    <a:lstStyle/>
                    <a:p>
                      <a:pPr indent="0" lvl="0" marL="0" marR="0" rtl="0" algn="l">
                        <a:lnSpc>
                          <a:spcPct val="100000"/>
                        </a:lnSpc>
                        <a:spcBef>
                          <a:spcPts val="0"/>
                        </a:spcBef>
                        <a:spcAft>
                          <a:spcPts val="0"/>
                        </a:spcAft>
                        <a:buClr>
                          <a:srgbClr val="000000"/>
                        </a:buClr>
                        <a:buSzPts val="900"/>
                        <a:buFont typeface="Arial"/>
                        <a:buNone/>
                      </a:pPr>
                      <a:r>
                        <a:rPr lang="it" sz="900" u="none" cap="none" strike="noStrike">
                          <a:latin typeface="Calibri"/>
                          <a:ea typeface="Calibri"/>
                          <a:cs typeface="Calibri"/>
                          <a:sym typeface="Calibri"/>
                        </a:rPr>
                        <a:t> </a:t>
                      </a:r>
                      <a:endParaRPr b="0" i="0" sz="900" u="none" cap="none" strike="noStrike">
                        <a:solidFill>
                          <a:srgbClr val="000000"/>
                        </a:solidFill>
                        <a:latin typeface="Calibri"/>
                        <a:ea typeface="Calibri"/>
                        <a:cs typeface="Calibri"/>
                        <a:sym typeface="Calibri"/>
                      </a:endParaRPr>
                    </a:p>
                  </a:txBody>
                  <a:tcPr marT="4775" marB="0" marR="4775" marL="4775" anchor="ctr"/>
                </a:tc>
                <a:tc>
                  <a:txBody>
                    <a:bodyPr/>
                    <a:lstStyle/>
                    <a:p>
                      <a:pPr indent="0" lvl="0" marL="0" marR="0" rtl="0" algn="l">
                        <a:lnSpc>
                          <a:spcPct val="100000"/>
                        </a:lnSpc>
                        <a:spcBef>
                          <a:spcPts val="0"/>
                        </a:spcBef>
                        <a:spcAft>
                          <a:spcPts val="0"/>
                        </a:spcAft>
                        <a:buClr>
                          <a:srgbClr val="000000"/>
                        </a:buClr>
                        <a:buSzPts val="900"/>
                        <a:buFont typeface="Arial"/>
                        <a:buNone/>
                      </a:pPr>
                      <a:r>
                        <a:rPr lang="it" sz="900" u="none" cap="none" strike="noStrike">
                          <a:latin typeface="Calibri"/>
                          <a:ea typeface="Calibri"/>
                          <a:cs typeface="Calibri"/>
                          <a:sym typeface="Calibri"/>
                        </a:rPr>
                        <a:t> </a:t>
                      </a:r>
                      <a:endParaRPr b="0" i="0" sz="900" u="none" cap="none" strike="noStrike">
                        <a:solidFill>
                          <a:srgbClr val="000000"/>
                        </a:solidFill>
                        <a:latin typeface="Calibri"/>
                        <a:ea typeface="Calibri"/>
                        <a:cs typeface="Calibri"/>
                        <a:sym typeface="Calibri"/>
                      </a:endParaRPr>
                    </a:p>
                  </a:txBody>
                  <a:tcPr marT="4775" marB="0" marR="4775" marL="4775" anchor="ctr"/>
                </a:tc>
              </a:tr>
              <a:tr h="173600">
                <a:tc gridSpan="5">
                  <a:txBody>
                    <a:bodyPr/>
                    <a:lstStyle/>
                    <a:p>
                      <a:pPr indent="0" lvl="0" marL="0" marR="0" rtl="0" algn="r">
                        <a:lnSpc>
                          <a:spcPct val="100000"/>
                        </a:lnSpc>
                        <a:spcBef>
                          <a:spcPts val="0"/>
                        </a:spcBef>
                        <a:spcAft>
                          <a:spcPts val="0"/>
                        </a:spcAft>
                        <a:buClr>
                          <a:srgbClr val="000000"/>
                        </a:buClr>
                        <a:buSzPts val="1100"/>
                        <a:buFont typeface="Arial"/>
                        <a:buNone/>
                      </a:pPr>
                      <a:r>
                        <a:rPr lang="it" sz="1100" u="none" cap="none" strike="noStrike">
                          <a:latin typeface="Calibri"/>
                          <a:ea typeface="Calibri"/>
                          <a:cs typeface="Calibri"/>
                          <a:sym typeface="Calibri"/>
                        </a:rPr>
                        <a:t>Totale senza IVA:</a:t>
                      </a:r>
                      <a:endParaRPr b="0" i="0" sz="1100" u="none" cap="none" strike="noStrike">
                        <a:solidFill>
                          <a:srgbClr val="000000"/>
                        </a:solidFill>
                        <a:latin typeface="Calibri"/>
                        <a:ea typeface="Calibri"/>
                        <a:cs typeface="Calibri"/>
                        <a:sym typeface="Calibri"/>
                      </a:endParaRPr>
                    </a:p>
                  </a:txBody>
                  <a:tcPr marT="4775" marB="0" marR="4775" marL="4775" anchor="ctr"/>
                </a:tc>
                <a:tc hMerge="1"/>
                <a:tc hMerge="1"/>
                <a:tc hMerge="1"/>
                <a:tc hMerge="1"/>
                <a:tc>
                  <a:txBody>
                    <a:bodyPr/>
                    <a:lstStyle/>
                    <a:p>
                      <a:pPr indent="0" lvl="0" marL="0" marR="0" rtl="0" algn="r">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Calibri"/>
                        <a:ea typeface="Calibri"/>
                        <a:cs typeface="Calibri"/>
                        <a:sym typeface="Calibri"/>
                      </a:endParaRPr>
                    </a:p>
                  </a:txBody>
                  <a:tcPr marT="4775" marB="0" marR="4775" marL="4775" anchor="ctr"/>
                </a:tc>
              </a:tr>
              <a:tr h="173600">
                <a:tc gridSpan="5">
                  <a:txBody>
                    <a:bodyPr/>
                    <a:lstStyle/>
                    <a:p>
                      <a:pPr indent="0" lvl="0" marL="0" marR="0" rtl="0" algn="r">
                        <a:lnSpc>
                          <a:spcPct val="100000"/>
                        </a:lnSpc>
                        <a:spcBef>
                          <a:spcPts val="0"/>
                        </a:spcBef>
                        <a:spcAft>
                          <a:spcPts val="0"/>
                        </a:spcAft>
                        <a:buClr>
                          <a:srgbClr val="000000"/>
                        </a:buClr>
                        <a:buSzPts val="1100"/>
                        <a:buFont typeface="Arial"/>
                        <a:buNone/>
                      </a:pPr>
                      <a:r>
                        <a:rPr lang="it" sz="1100" u="none" cap="none" strike="noStrike">
                          <a:latin typeface="Calibri"/>
                          <a:ea typeface="Calibri"/>
                          <a:cs typeface="Calibri"/>
                          <a:sym typeface="Calibri"/>
                        </a:rPr>
                        <a:t>IVA (xx%):</a:t>
                      </a:r>
                      <a:endParaRPr b="0" i="0" sz="1100" u="none" cap="none" strike="noStrike">
                        <a:solidFill>
                          <a:srgbClr val="000000"/>
                        </a:solidFill>
                        <a:latin typeface="Calibri"/>
                        <a:ea typeface="Calibri"/>
                        <a:cs typeface="Calibri"/>
                        <a:sym typeface="Calibri"/>
                      </a:endParaRPr>
                    </a:p>
                  </a:txBody>
                  <a:tcPr marT="4775" marB="0" marR="4775" marL="4775" anchor="ctr"/>
                </a:tc>
                <a:tc hMerge="1"/>
                <a:tc hMerge="1"/>
                <a:tc hMerge="1"/>
                <a:tc hMerge="1"/>
                <a:tc>
                  <a:txBody>
                    <a:bodyPr/>
                    <a:lstStyle/>
                    <a:p>
                      <a:pPr indent="0" lvl="0" marL="0" marR="0" rtl="0" algn="r">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Calibri"/>
                        <a:ea typeface="Calibri"/>
                        <a:cs typeface="Calibri"/>
                        <a:sym typeface="Calibri"/>
                      </a:endParaRPr>
                    </a:p>
                  </a:txBody>
                  <a:tcPr marT="4775" marB="0" marR="4775" marL="4775" anchor="ctr"/>
                </a:tc>
              </a:tr>
              <a:tr h="173600">
                <a:tc gridSpan="5">
                  <a:txBody>
                    <a:bodyPr/>
                    <a:lstStyle/>
                    <a:p>
                      <a:pPr indent="0" lvl="0" marL="0" marR="0" rtl="0" algn="r">
                        <a:lnSpc>
                          <a:spcPct val="100000"/>
                        </a:lnSpc>
                        <a:spcBef>
                          <a:spcPts val="0"/>
                        </a:spcBef>
                        <a:spcAft>
                          <a:spcPts val="0"/>
                        </a:spcAft>
                        <a:buClr>
                          <a:srgbClr val="000000"/>
                        </a:buClr>
                        <a:buSzPts val="1100"/>
                        <a:buFont typeface="Arial"/>
                        <a:buNone/>
                      </a:pPr>
                      <a:r>
                        <a:rPr lang="it" sz="1100" u="none" cap="none" strike="noStrike">
                          <a:latin typeface="Calibri"/>
                          <a:ea typeface="Calibri"/>
                          <a:cs typeface="Calibri"/>
                          <a:sym typeface="Calibri"/>
                        </a:rPr>
                        <a:t>Totale comprensivo di IVA:</a:t>
                      </a:r>
                      <a:endParaRPr b="0" i="0" sz="1100" u="none" cap="none" strike="noStrike">
                        <a:solidFill>
                          <a:srgbClr val="000000"/>
                        </a:solidFill>
                        <a:latin typeface="Calibri"/>
                        <a:ea typeface="Calibri"/>
                        <a:cs typeface="Calibri"/>
                        <a:sym typeface="Calibri"/>
                      </a:endParaRPr>
                    </a:p>
                  </a:txBody>
                  <a:tcPr marT="4775" marB="0" marR="4775" marL="4775" anchor="ctr"/>
                </a:tc>
                <a:tc hMerge="1"/>
                <a:tc hMerge="1"/>
                <a:tc hMerge="1"/>
                <a:tc hMerge="1"/>
                <a:tc>
                  <a:txBody>
                    <a:bodyPr/>
                    <a:lstStyle/>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Calibri"/>
                        <a:ea typeface="Calibri"/>
                        <a:cs typeface="Calibri"/>
                        <a:sym typeface="Calibri"/>
                      </a:endParaRPr>
                    </a:p>
                  </a:txBody>
                  <a:tcPr marT="4775" marB="0" marR="4775" marL="4775" anchor="ctr"/>
                </a:tc>
              </a:tr>
              <a:tr h="173600">
                <a:tc gridSpan="6">
                  <a:txBody>
                    <a:bodyPr/>
                    <a:lstStyle/>
                    <a:p>
                      <a:pPr indent="0" lvl="0" marL="0" marR="0" rtl="0" algn="l">
                        <a:lnSpc>
                          <a:spcPct val="100000"/>
                        </a:lnSpc>
                        <a:spcBef>
                          <a:spcPts val="0"/>
                        </a:spcBef>
                        <a:spcAft>
                          <a:spcPts val="0"/>
                        </a:spcAft>
                        <a:buClr>
                          <a:srgbClr val="000000"/>
                        </a:buClr>
                        <a:buSzPts val="1100"/>
                        <a:buFont typeface="Arial"/>
                        <a:buNone/>
                      </a:pPr>
                      <a:r>
                        <a:rPr lang="it" sz="1100" u="none" cap="none" strike="noStrike">
                          <a:latin typeface="Calibri"/>
                          <a:ea typeface="Calibri"/>
                          <a:cs typeface="Calibri"/>
                          <a:sym typeface="Calibri"/>
                        </a:rPr>
                        <a:t>Importo in parole:</a:t>
                      </a:r>
                      <a:endParaRPr b="0" i="0" sz="1100" u="none" cap="none" strike="noStrike">
                        <a:solidFill>
                          <a:srgbClr val="000000"/>
                        </a:solidFill>
                        <a:latin typeface="Calibri"/>
                        <a:ea typeface="Calibri"/>
                        <a:cs typeface="Calibri"/>
                        <a:sym typeface="Calibri"/>
                      </a:endParaRPr>
                    </a:p>
                  </a:txBody>
                  <a:tcPr marT="7150" marB="7150" marR="4775" marL="4775" anchor="ctr"/>
                </a:tc>
                <a:tc hMerge="1"/>
                <a:tc hMerge="1"/>
                <a:tc hMerge="1"/>
                <a:tc hMerge="1"/>
                <a:tc hMerge="1"/>
              </a:tr>
              <a:tr h="173600">
                <a:tc gridSpan="6">
                  <a:txBody>
                    <a:bodyPr/>
                    <a:lstStyle/>
                    <a:p>
                      <a:pPr indent="0" lvl="0" marL="0" marR="0" rtl="0" algn="l">
                        <a:lnSpc>
                          <a:spcPct val="100000"/>
                        </a:lnSpc>
                        <a:spcBef>
                          <a:spcPts val="0"/>
                        </a:spcBef>
                        <a:spcAft>
                          <a:spcPts val="0"/>
                        </a:spcAft>
                        <a:buClr>
                          <a:srgbClr val="000000"/>
                        </a:buClr>
                        <a:buSzPts val="1100"/>
                        <a:buFont typeface="Arial"/>
                        <a:buNone/>
                      </a:pPr>
                      <a:r>
                        <a:rPr lang="it" sz="1100" u="none" cap="none" strike="noStrike">
                          <a:latin typeface="Calibri"/>
                          <a:ea typeface="Calibri"/>
                          <a:cs typeface="Calibri"/>
                          <a:sym typeface="Calibri"/>
                        </a:rPr>
                        <a:t>Fatturato da:</a:t>
                      </a:r>
                      <a:endParaRPr b="0" i="0" sz="1100" u="none" cap="none" strike="noStrike">
                        <a:solidFill>
                          <a:srgbClr val="000000"/>
                        </a:solidFill>
                        <a:latin typeface="Calibri"/>
                        <a:ea typeface="Calibri"/>
                        <a:cs typeface="Calibri"/>
                        <a:sym typeface="Calibri"/>
                      </a:endParaRPr>
                    </a:p>
                  </a:txBody>
                  <a:tcPr marT="7150" marB="7150" marR="4775" marL="4775" anchor="ctr"/>
                </a:tc>
                <a:tc hMerge="1"/>
                <a:tc hMerge="1"/>
                <a:tc hMerge="1"/>
                <a:tc hMerge="1"/>
                <a:tc hMerge="1"/>
              </a:tr>
              <a:tr h="173600">
                <a:tc gridSpan="4">
                  <a:txBody>
                    <a:bodyPr/>
                    <a:lstStyle/>
                    <a:p>
                      <a:pPr indent="0" lvl="0" marL="0" marR="0" rtl="0" algn="l">
                        <a:lnSpc>
                          <a:spcPct val="100000"/>
                        </a:lnSpc>
                        <a:spcBef>
                          <a:spcPts val="0"/>
                        </a:spcBef>
                        <a:spcAft>
                          <a:spcPts val="0"/>
                        </a:spcAft>
                        <a:buClr>
                          <a:srgbClr val="000000"/>
                        </a:buClr>
                        <a:buSzPts val="1100"/>
                        <a:buFont typeface="Arial"/>
                        <a:buNone/>
                      </a:pPr>
                      <a:r>
                        <a:rPr lang="it" sz="1100" u="none" cap="none" strike="noStrike">
                          <a:latin typeface="Calibri"/>
                          <a:ea typeface="Calibri"/>
                          <a:cs typeface="Calibri"/>
                          <a:sym typeface="Calibri"/>
                        </a:rPr>
                        <a:t>Direttore</a:t>
                      </a:r>
                      <a:endParaRPr b="0" i="0" sz="1100" u="none" cap="none" strike="noStrike">
                        <a:solidFill>
                          <a:srgbClr val="000000"/>
                        </a:solidFill>
                        <a:latin typeface="Calibri"/>
                        <a:ea typeface="Calibri"/>
                        <a:cs typeface="Calibri"/>
                        <a:sym typeface="Calibri"/>
                      </a:endParaRPr>
                    </a:p>
                  </a:txBody>
                  <a:tcPr marT="7150" marB="7150" marR="4775" marL="4775" anchor="ctr"/>
                </a:tc>
                <a:tc hMerge="1"/>
                <a:tc hMerge="1"/>
                <a:tc hMerge="1"/>
                <a:tc>
                  <a:txBody>
                    <a:bodyPr/>
                    <a:lstStyle/>
                    <a:p>
                      <a:pPr indent="0" lvl="0" marL="0" marR="0" rtl="0" algn="ctr">
                        <a:lnSpc>
                          <a:spcPct val="100000"/>
                        </a:lnSpc>
                        <a:spcBef>
                          <a:spcPts val="0"/>
                        </a:spcBef>
                        <a:spcAft>
                          <a:spcPts val="0"/>
                        </a:spcAft>
                        <a:buClr>
                          <a:srgbClr val="000000"/>
                        </a:buClr>
                        <a:buSzPts val="1100"/>
                        <a:buFont typeface="Arial"/>
                        <a:buNone/>
                      </a:pPr>
                      <a:r>
                        <a:rPr lang="it" sz="1100" u="none" cap="none" strike="noStrike">
                          <a:latin typeface="Calibri"/>
                          <a:ea typeface="Calibri"/>
                          <a:cs typeface="Calibri"/>
                          <a:sym typeface="Calibri"/>
                        </a:rPr>
                        <a:t>(firma)</a:t>
                      </a:r>
                      <a:endParaRPr b="0" i="0" sz="1100" u="none" cap="none" strike="noStrike">
                        <a:solidFill>
                          <a:srgbClr val="FF0000"/>
                        </a:solidFill>
                        <a:latin typeface="Calibri"/>
                        <a:ea typeface="Calibri"/>
                        <a:cs typeface="Calibri"/>
                        <a:sym typeface="Calibri"/>
                      </a:endParaRPr>
                    </a:p>
                  </a:txBody>
                  <a:tcPr marT="7150" marB="7150" marR="4775" marL="4775" anchor="ctr"/>
                </a:tc>
                <a:tc>
                  <a:txBody>
                    <a:bodyPr/>
                    <a:lstStyle/>
                    <a:p>
                      <a:pPr indent="0" lvl="0" marL="0" marR="0" rtl="0" algn="r">
                        <a:lnSpc>
                          <a:spcPct val="100000"/>
                        </a:lnSpc>
                        <a:spcBef>
                          <a:spcPts val="0"/>
                        </a:spcBef>
                        <a:spcAft>
                          <a:spcPts val="0"/>
                        </a:spcAft>
                        <a:buClr>
                          <a:srgbClr val="000000"/>
                        </a:buClr>
                        <a:buSzPts val="1100"/>
                        <a:buFont typeface="Arial"/>
                        <a:buNone/>
                      </a:pPr>
                      <a:r>
                        <a:rPr b="0" lang="it" sz="1100" u="none" cap="none" strike="noStrike">
                          <a:solidFill>
                            <a:schemeClr val="dk1"/>
                          </a:solidFill>
                          <a:latin typeface="Calibri"/>
                          <a:ea typeface="Calibri"/>
                          <a:cs typeface="Calibri"/>
                          <a:sym typeface="Calibri"/>
                        </a:rPr>
                        <a:t>(nome della persona che emette la fattura)</a:t>
                      </a:r>
                      <a:endParaRPr b="0" i="0" sz="1100" u="none" cap="none" strike="noStrike">
                        <a:solidFill>
                          <a:schemeClr val="dk1"/>
                        </a:solidFill>
                        <a:latin typeface="Calibri"/>
                        <a:ea typeface="Calibri"/>
                        <a:cs typeface="Calibri"/>
                        <a:sym typeface="Calibri"/>
                      </a:endParaRPr>
                    </a:p>
                  </a:txBody>
                  <a:tcPr marT="7150" marB="7150" marR="4775" marL="4775" anchor="ct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