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AjOyAmTYaDo1Akagh3nhtuYQY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4D3D6C-7E5B-480E-BCCF-A2609D4805CB}">
  <a:tblStyle styleId="{DE4D3D6C-7E5B-480E-BCCF-A2609D4805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2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https://www.techtarget.com/searchcio/definition/SWOT-analysis-strengths-weaknesses-opportunities-and-threats-analysis</a:t>
            </a:r>
            <a:endParaRPr/>
          </a:p>
          <a:p>
            <a:pPr marL="0" lvl="0" indent="0" algn="l" rtl="0">
              <a:lnSpc>
                <a:spcPct val="100000"/>
              </a:lnSpc>
              <a:spcBef>
                <a:spcPts val="0"/>
              </a:spcBef>
              <a:spcAft>
                <a:spcPts val="0"/>
              </a:spcAft>
              <a:buSzPts val="1100"/>
              <a:buNone/>
            </a:pPr>
            <a:r>
              <a:rPr lang="en-US"/>
              <a:t>https://asana.com/resources/swot-analysis</a:t>
            </a: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504f5b86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6504f5b86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0" y="0"/>
            <a:ext cx="9415165" cy="6858000"/>
          </a:xfrm>
          <a:custGeom>
            <a:avLst/>
            <a:gdLst/>
            <a:ahLst/>
            <a:cxnLst/>
            <a:rect l="l" t="t" r="r" b="b"/>
            <a:pathLst>
              <a:path w="9415165" h="6858000" extrusionOk="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8" name="Google Shape;98;p1"/>
          <p:cNvGrpSpPr/>
          <p:nvPr/>
        </p:nvGrpSpPr>
        <p:grpSpPr>
          <a:xfrm>
            <a:off x="6169039" y="1090549"/>
            <a:ext cx="5581001" cy="4278755"/>
            <a:chOff x="6169039" y="142050"/>
            <a:chExt cx="5581001" cy="4278755"/>
          </a:xfrm>
        </p:grpSpPr>
        <p:sp>
          <p:nvSpPr>
            <p:cNvPr id="99" name="Google Shape;99;p1"/>
            <p:cNvSpPr/>
            <p:nvPr/>
          </p:nvSpPr>
          <p:spPr>
            <a:xfrm rot="-5400000">
              <a:off x="6820162" y="-509073"/>
              <a:ext cx="4278755" cy="5581001"/>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rot="-5400000">
              <a:off x="6902139" y="-425197"/>
              <a:ext cx="4114800" cy="5413248"/>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1" name="Google Shape;101;p1"/>
          <p:cNvSpPr txBox="1">
            <a:spLocks noGrp="1"/>
          </p:cNvSpPr>
          <p:nvPr>
            <p:ph type="title"/>
          </p:nvPr>
        </p:nvSpPr>
        <p:spPr>
          <a:xfrm>
            <a:off x="6569715" y="1812202"/>
            <a:ext cx="4779647" cy="28219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US" sz="4000" b="1">
                <a:solidFill>
                  <a:schemeClr val="lt1"/>
                </a:solidFill>
              </a:rPr>
              <a:t>Meistriškumo pamokų saugykla</a:t>
            </a:r>
            <a:br>
              <a:rPr lang="en-US" sz="4000">
                <a:solidFill>
                  <a:schemeClr val="lt1"/>
                </a:solidFill>
              </a:rPr>
            </a:br>
            <a:br>
              <a:rPr lang="en-US" sz="4000">
                <a:solidFill>
                  <a:schemeClr val="lt1"/>
                </a:solidFill>
              </a:rPr>
            </a:br>
            <a:r>
              <a:rPr lang="en-US" sz="4000" b="1">
                <a:solidFill>
                  <a:srgbClr val="FF0000"/>
                </a:solidFill>
              </a:rPr>
              <a:t>SSGG analizė</a:t>
            </a:r>
            <a:endParaRPr sz="4000" b="1">
              <a:solidFill>
                <a:srgbClr val="FF0000"/>
              </a:solidFill>
            </a:endParaRPr>
          </a:p>
        </p:txBody>
      </p:sp>
      <p:pic>
        <p:nvPicPr>
          <p:cNvPr id="102" name="Google Shape;102;p1" descr="Logotipo&#10;&#10;Descripción generada automáticamente"/>
          <p:cNvPicPr preferRelativeResize="0">
            <a:picLocks noGrp="1"/>
          </p:cNvPicPr>
          <p:nvPr>
            <p:ph type="body" idx="1"/>
          </p:nvPr>
        </p:nvPicPr>
        <p:blipFill rotWithShape="1">
          <a:blip r:embed="rId3">
            <a:alphaModFix/>
          </a:blip>
          <a:srcRect/>
          <a:stretch/>
        </p:blipFill>
        <p:spPr>
          <a:xfrm>
            <a:off x="0" y="772505"/>
            <a:ext cx="2953443" cy="1039697"/>
          </a:xfrm>
          <a:prstGeom prst="rect">
            <a:avLst/>
          </a:prstGeom>
          <a:noFill/>
          <a:ln>
            <a:noFill/>
          </a:ln>
        </p:spPr>
      </p:pic>
      <p:pic>
        <p:nvPicPr>
          <p:cNvPr id="103" name="Google Shape;103;p1" descr="Interfaz de usuario gráfica, Texto&#10;&#10;Descripción generada automáticamente"/>
          <p:cNvPicPr preferRelativeResize="0"/>
          <p:nvPr/>
        </p:nvPicPr>
        <p:blipFill rotWithShape="1">
          <a:blip r:embed="rId4">
            <a:alphaModFix/>
          </a:blip>
          <a:srcRect/>
          <a:stretch/>
        </p:blipFill>
        <p:spPr>
          <a:xfrm>
            <a:off x="9905122" y="235318"/>
            <a:ext cx="1864311" cy="505694"/>
          </a:xfrm>
          <a:prstGeom prst="rect">
            <a:avLst/>
          </a:prstGeom>
          <a:noFill/>
          <a:ln>
            <a:noFill/>
          </a:ln>
        </p:spPr>
      </p:pic>
      <p:sp>
        <p:nvSpPr>
          <p:cNvPr id="104" name="Google Shape;104;p1"/>
          <p:cNvSpPr txBox="1"/>
          <p:nvPr/>
        </p:nvSpPr>
        <p:spPr>
          <a:xfrm>
            <a:off x="2341413" y="5932268"/>
            <a:ext cx="6525629" cy="635133"/>
          </a:xfrm>
          <a:prstGeom prst="rect">
            <a:avLst/>
          </a:prstGeom>
          <a:noFill/>
          <a:ln>
            <a:noFill/>
          </a:ln>
        </p:spPr>
        <p:txBody>
          <a:bodyPr spcFirstLastPara="1" wrap="square" lIns="91425" tIns="45700" rIns="91425" bIns="45700" anchor="t" anchorCtr="0">
            <a:spAutoFit/>
          </a:bodyPr>
          <a:lstStyle/>
          <a:p>
            <a:pPr marL="0" marR="0" lvl="0" indent="0" algn="just" rtl="0">
              <a:lnSpc>
                <a:spcPct val="97916"/>
              </a:lnSpc>
              <a:spcBef>
                <a:spcPts val="0"/>
              </a:spcBef>
              <a:spcAft>
                <a:spcPts val="0"/>
              </a:spcAft>
              <a:buClr>
                <a:srgbClr val="000000"/>
              </a:buClr>
              <a:buSzPts val="1200"/>
              <a:buFont typeface="Arial"/>
              <a:buNone/>
            </a:pPr>
            <a:r>
              <a:rPr lang="en-US" sz="1200" b="0" i="0" u="none" strike="noStrike" cap="none" dirty="0" err="1">
                <a:solidFill>
                  <a:srgbClr val="222222"/>
                </a:solidFill>
                <a:latin typeface="Calibri"/>
                <a:ea typeface="Calibri"/>
                <a:cs typeface="Calibri"/>
                <a:sym typeface="Calibri"/>
              </a:rPr>
              <a:t>Šį</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projekto</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rezultatą</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finansavo</a:t>
            </a:r>
            <a:r>
              <a:rPr lang="en-US" sz="1200" b="0" i="0" u="none" strike="noStrike" cap="none" dirty="0">
                <a:solidFill>
                  <a:srgbClr val="222222"/>
                </a:solidFill>
                <a:latin typeface="Calibri"/>
                <a:ea typeface="Calibri"/>
                <a:cs typeface="Calibri"/>
                <a:sym typeface="Calibri"/>
              </a:rPr>
              <a:t> Europos </a:t>
            </a:r>
            <a:r>
              <a:rPr lang="en-US" sz="1200" b="0" i="0" u="none" strike="noStrike" cap="none" dirty="0" err="1">
                <a:solidFill>
                  <a:srgbClr val="222222"/>
                </a:solidFill>
                <a:latin typeface="Calibri"/>
                <a:ea typeface="Calibri"/>
                <a:cs typeface="Calibri"/>
                <a:sym typeface="Calibri"/>
              </a:rPr>
              <a:t>Komisija</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Ši</a:t>
            </a:r>
            <a:r>
              <a:rPr lang="en-US" sz="1200" b="0" i="0" u="none" strike="noStrike" cap="none" dirty="0">
                <a:solidFill>
                  <a:srgbClr val="222222"/>
                </a:solidFill>
                <a:latin typeface="Calibri"/>
                <a:ea typeface="Calibri"/>
                <a:cs typeface="Calibri"/>
                <a:sym typeface="Calibri"/>
              </a:rPr>
              <a:t> </a:t>
            </a:r>
            <a:r>
              <a:rPr lang="lt-LT" sz="1200" b="0" i="0" u="none" strike="noStrike" cap="none" dirty="0">
                <a:solidFill>
                  <a:srgbClr val="222222"/>
                </a:solidFill>
                <a:latin typeface="Calibri"/>
                <a:ea typeface="Calibri"/>
                <a:cs typeface="Calibri"/>
                <a:sym typeface="Calibri"/>
              </a:rPr>
              <a:t>komymo medžiaga</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atspindi</a:t>
            </a:r>
            <a:r>
              <a:rPr lang="en-US" sz="1200" b="0" i="0" u="none" strike="noStrike" cap="none" dirty="0">
                <a:solidFill>
                  <a:srgbClr val="222222"/>
                </a:solidFill>
                <a:latin typeface="Calibri"/>
                <a:ea typeface="Calibri"/>
                <a:cs typeface="Calibri"/>
                <a:sym typeface="Calibri"/>
              </a:rPr>
              <a:t> tik </a:t>
            </a:r>
            <a:r>
              <a:rPr lang="en-US" sz="1200" b="0" i="0" u="none" strike="noStrike" cap="none" dirty="0" err="1">
                <a:solidFill>
                  <a:srgbClr val="222222"/>
                </a:solidFill>
                <a:latin typeface="Calibri"/>
                <a:ea typeface="Calibri"/>
                <a:cs typeface="Calibri"/>
                <a:sym typeface="Calibri"/>
              </a:rPr>
              <a:t>autoriaus</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požiūrį</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ir</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Komisija</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negali</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būti</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laikoma</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atsakinga</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už</a:t>
            </a:r>
            <a:r>
              <a:rPr lang="en-US" sz="1200" b="0" i="0" u="none" strike="noStrike" cap="none" dirty="0">
                <a:solidFill>
                  <a:srgbClr val="222222"/>
                </a:solidFill>
                <a:latin typeface="Calibri"/>
                <a:ea typeface="Calibri"/>
                <a:cs typeface="Calibri"/>
                <a:sym typeface="Calibri"/>
              </a:rPr>
              <a:t> bet </a:t>
            </a:r>
            <a:r>
              <a:rPr lang="en-US" sz="1200" b="0" i="0" u="none" strike="noStrike" cap="none" dirty="0" err="1">
                <a:solidFill>
                  <a:srgbClr val="222222"/>
                </a:solidFill>
                <a:latin typeface="Calibri"/>
                <a:ea typeface="Calibri"/>
                <a:cs typeface="Calibri"/>
                <a:sym typeface="Calibri"/>
              </a:rPr>
              <a:t>kokį</a:t>
            </a:r>
            <a:r>
              <a:rPr lang="en-US" sz="1200" b="0" i="0" u="none" strike="noStrike" cap="none" dirty="0">
                <a:solidFill>
                  <a:srgbClr val="222222"/>
                </a:solidFill>
                <a:latin typeface="Calibri"/>
                <a:ea typeface="Calibri"/>
                <a:cs typeface="Calibri"/>
                <a:sym typeface="Calibri"/>
              </a:rPr>
              <a:t> j</a:t>
            </a:r>
            <a:r>
              <a:rPr lang="lt-LT" sz="1200" b="0" i="0" u="none" strike="noStrike" cap="none" dirty="0">
                <a:solidFill>
                  <a:srgbClr val="222222"/>
                </a:solidFill>
                <a:latin typeface="Calibri"/>
                <a:ea typeface="Calibri"/>
                <a:cs typeface="Calibri"/>
                <a:sym typeface="Calibri"/>
              </a:rPr>
              <a:t>oje</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pateiktos</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informacijos</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panaudojimą</a:t>
            </a:r>
            <a:r>
              <a:rPr lang="en-US" sz="1200" b="0" i="0" u="none" strike="noStrike" cap="none" dirty="0">
                <a:solidFill>
                  <a:srgbClr val="222222"/>
                </a:solidFill>
                <a:latin typeface="Calibri"/>
                <a:ea typeface="Calibri"/>
                <a:cs typeface="Calibri"/>
                <a:sym typeface="Calibri"/>
              </a:rPr>
              <a:t>. </a:t>
            </a:r>
            <a:r>
              <a:rPr lang="lt-LT" sz="1200" b="0" i="0" u="none" strike="noStrike" cap="none" dirty="0">
                <a:solidFill>
                  <a:srgbClr val="222222"/>
                </a:solidFill>
                <a:latin typeface="Calibri"/>
                <a:ea typeface="Calibri"/>
                <a:cs typeface="Calibri"/>
                <a:sym typeface="Calibri"/>
              </a:rPr>
              <a:t>Projekto</a:t>
            </a:r>
            <a:r>
              <a:rPr lang="en-US" sz="1200" b="0" i="0" u="none" strike="noStrike" cap="none" dirty="0">
                <a:solidFill>
                  <a:srgbClr val="222222"/>
                </a:solidFill>
                <a:latin typeface="Calibri"/>
                <a:ea typeface="Calibri"/>
                <a:cs typeface="Calibri"/>
                <a:sym typeface="Calibri"/>
              </a:rPr>
              <a:t> </a:t>
            </a:r>
            <a:r>
              <a:rPr lang="en-US" sz="1200" b="0" i="0" u="none" strike="noStrike" cap="none" dirty="0" err="1">
                <a:solidFill>
                  <a:srgbClr val="222222"/>
                </a:solidFill>
                <a:latin typeface="Calibri"/>
                <a:ea typeface="Calibri"/>
                <a:cs typeface="Calibri"/>
                <a:sym typeface="Calibri"/>
              </a:rPr>
              <a:t>numeris</a:t>
            </a:r>
            <a:r>
              <a:rPr lang="en-US" sz="1200" b="0" i="0" u="none" strike="noStrike" cap="none" dirty="0">
                <a:solidFill>
                  <a:srgbClr val="222222"/>
                </a:solidFill>
                <a:latin typeface="Calibri"/>
                <a:ea typeface="Calibri"/>
                <a:cs typeface="Calibri"/>
                <a:sym typeface="Calibri"/>
              </a:rPr>
              <a:t>: 2021-1-ES02-KA220-YOU-000028609</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6"/>
          <p:cNvSpPr/>
          <p:nvPr/>
        </p:nvSpPr>
        <p:spPr>
          <a:xfrm>
            <a:off x="-169682" y="-5072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6"/>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8" name="Google Shape;228;p6"/>
          <p:cNvGrpSpPr/>
          <p:nvPr/>
        </p:nvGrpSpPr>
        <p:grpSpPr>
          <a:xfrm>
            <a:off x="441960" y="561256"/>
            <a:ext cx="1128382" cy="847206"/>
            <a:chOff x="7393391" y="1075612"/>
            <a:chExt cx="1128382" cy="847206"/>
          </a:xfrm>
        </p:grpSpPr>
        <p:sp>
          <p:nvSpPr>
            <p:cNvPr id="229" name="Google Shape;229;p6"/>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6"/>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1" name="Google Shape;231;p6"/>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232" name="Google Shape;232;p6"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233" name="Google Shape;233;p6"/>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34" name="Google Shape;234;p6"/>
          <p:cNvSpPr>
            <a:spLocks noGrp="1"/>
          </p:cNvSpPr>
          <p:nvPr>
            <p:ph type="title"/>
          </p:nvPr>
        </p:nvSpPr>
        <p:spPr>
          <a:xfrm>
            <a:off x="703082" y="-108067"/>
            <a:ext cx="10260900" cy="6296700"/>
          </a:xfrm>
          <a:prstGeom prst="ellipse">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70"/>
              <a:buFont typeface="Calibri"/>
              <a:buNone/>
            </a:pPr>
            <a:r>
              <a:rPr lang="en-US" sz="2400" b="1">
                <a:solidFill>
                  <a:schemeClr val="dk1"/>
                </a:solidFill>
                <a:latin typeface="Calibri"/>
                <a:ea typeface="Calibri"/>
                <a:cs typeface="Calibri"/>
                <a:sym typeface="Calibri"/>
              </a:rPr>
              <a:t>Bibliografija</a:t>
            </a:r>
            <a:br>
              <a:rPr lang="en-US" sz="2070" b="1">
                <a:solidFill>
                  <a:schemeClr val="dk1"/>
                </a:solidFill>
                <a:latin typeface="Calibri"/>
                <a:ea typeface="Calibri"/>
                <a:cs typeface="Calibri"/>
                <a:sym typeface="Calibri"/>
              </a:rPr>
            </a:br>
            <a:br>
              <a:rPr lang="en-US" sz="2160">
                <a:latin typeface="Calibri"/>
                <a:ea typeface="Calibri"/>
                <a:cs typeface="Calibri"/>
                <a:sym typeface="Calibri"/>
              </a:rPr>
            </a:br>
            <a:br>
              <a:rPr lang="en-US" sz="2070"/>
            </a:br>
            <a:r>
              <a:rPr lang="en-US" sz="1800"/>
              <a:t>Bigelow, S.; Pratt, M.; Tucci, L. (2022). SWOT analizė (stiprybių, silpnybių, galimybių ir grėsmių analizė). </a:t>
            </a:r>
            <a:r>
              <a:rPr lang="en-US" sz="1800" i="1"/>
              <a:t>Technikos tikslas: "Stipriųjų ir silpnųjų pusių </a:t>
            </a:r>
            <a:r>
              <a:rPr lang="en-US" sz="1800"/>
              <a:t>analizė" (angl. </a:t>
            </a:r>
            <a:r>
              <a:rPr lang="en-US" sz="1800" i="1"/>
              <a:t>Tech Target).</a:t>
            </a:r>
            <a:endParaRPr sz="1800"/>
          </a:p>
          <a:p>
            <a:pPr marL="0" lvl="0" indent="0" algn="l" rtl="0">
              <a:lnSpc>
                <a:spcPct val="90000"/>
              </a:lnSpc>
              <a:spcBef>
                <a:spcPts val="0"/>
              </a:spcBef>
              <a:spcAft>
                <a:spcPts val="0"/>
              </a:spcAft>
              <a:buClr>
                <a:schemeClr val="dk1"/>
              </a:buClr>
              <a:buSzPts val="2070"/>
              <a:buFont typeface="Calibri"/>
              <a:buNone/>
            </a:pPr>
            <a:endParaRPr sz="1800"/>
          </a:p>
          <a:p>
            <a:pPr marL="0" lvl="0" indent="0" algn="l" rtl="0">
              <a:lnSpc>
                <a:spcPct val="90000"/>
              </a:lnSpc>
              <a:spcBef>
                <a:spcPts val="0"/>
              </a:spcBef>
              <a:spcAft>
                <a:spcPts val="0"/>
              </a:spcAft>
              <a:buClr>
                <a:schemeClr val="dk1"/>
              </a:buClr>
              <a:buSzPts val="2070"/>
              <a:buFont typeface="Calibri"/>
              <a:buNone/>
            </a:pPr>
            <a:r>
              <a:rPr lang="en-US" sz="1800"/>
              <a:t>Raeburn, A. (2022). SWOT analizė: Kas tai yra ir kaip ją naudoti (su pavyzdžiais). </a:t>
            </a:r>
            <a:r>
              <a:rPr lang="en-US" sz="1800" i="1"/>
              <a:t>Asana.</a:t>
            </a:r>
            <a:endParaRPr sz="1800"/>
          </a:p>
          <a:p>
            <a:pPr marL="0" lvl="0" indent="0" algn="l" rtl="0">
              <a:lnSpc>
                <a:spcPct val="90000"/>
              </a:lnSpc>
              <a:spcBef>
                <a:spcPts val="0"/>
              </a:spcBef>
              <a:spcAft>
                <a:spcPts val="0"/>
              </a:spcAft>
              <a:buClr>
                <a:schemeClr val="dk1"/>
              </a:buClr>
              <a:buSzPts val="2070"/>
              <a:buFont typeface="Calibri"/>
              <a:buNone/>
            </a:pPr>
            <a:endParaRPr sz="1800"/>
          </a:p>
          <a:p>
            <a:pPr marL="0" lvl="0" indent="0" algn="l" rtl="0">
              <a:lnSpc>
                <a:spcPct val="90000"/>
              </a:lnSpc>
              <a:spcBef>
                <a:spcPts val="0"/>
              </a:spcBef>
              <a:spcAft>
                <a:spcPts val="0"/>
              </a:spcAft>
              <a:buClr>
                <a:schemeClr val="dk1"/>
              </a:buClr>
              <a:buSzPts val="2070"/>
              <a:buFont typeface="Calibri"/>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
          <p:cNvSpPr/>
          <p:nvPr/>
        </p:nvSpPr>
        <p:spPr>
          <a:xfrm>
            <a:off x="0" y="0"/>
            <a:ext cx="2013557"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2"/>
          <p:cNvSpPr>
            <a:spLocks noGrp="1"/>
          </p:cNvSpPr>
          <p:nvPr>
            <p:ph type="title"/>
          </p:nvPr>
        </p:nvSpPr>
        <p:spPr>
          <a:xfrm>
            <a:off x="874454" y="599504"/>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36718"/>
              </a:lnSpc>
              <a:spcBef>
                <a:spcPts val="0"/>
              </a:spcBef>
              <a:spcAft>
                <a:spcPts val="0"/>
              </a:spcAft>
              <a:buClr>
                <a:schemeClr val="lt1"/>
              </a:buClr>
              <a:buSzPts val="3200"/>
              <a:buFont typeface="Calibri"/>
              <a:buNone/>
            </a:pPr>
            <a:br>
              <a:rPr lang="en-US" sz="3200" b="1">
                <a:solidFill>
                  <a:schemeClr val="lt1"/>
                </a:solidFill>
                <a:latin typeface="Calibri"/>
                <a:ea typeface="Calibri"/>
                <a:cs typeface="Calibri"/>
                <a:sym typeface="Calibri"/>
              </a:rPr>
            </a:br>
            <a:r>
              <a:rPr lang="en-US" sz="3200" b="1">
                <a:solidFill>
                  <a:schemeClr val="lt1"/>
                </a:solidFill>
                <a:latin typeface="Calibri"/>
                <a:ea typeface="Calibri"/>
                <a:cs typeface="Calibri"/>
                <a:sym typeface="Calibri"/>
              </a:rPr>
              <a:t> </a:t>
            </a:r>
            <a:br>
              <a:rPr lang="en-US" sz="3200" b="1">
                <a:solidFill>
                  <a:schemeClr val="lt1"/>
                </a:solidFill>
                <a:latin typeface="Calibri"/>
                <a:ea typeface="Calibri"/>
                <a:cs typeface="Calibri"/>
                <a:sym typeface="Calibri"/>
              </a:rPr>
            </a:br>
            <a:r>
              <a:rPr lang="en-US" sz="3200" b="1">
                <a:solidFill>
                  <a:schemeClr val="lt1"/>
                </a:solidFill>
                <a:latin typeface="Calibri"/>
                <a:ea typeface="Calibri"/>
                <a:cs typeface="Calibri"/>
                <a:sym typeface="Calibri"/>
              </a:rPr>
              <a:t> Santrauka</a:t>
            </a:r>
            <a:br>
              <a:rPr lang="en-US" sz="3200" b="1">
                <a:solidFill>
                  <a:schemeClr val="lt1"/>
                </a:solidFill>
                <a:latin typeface="Calibri"/>
                <a:ea typeface="Calibri"/>
                <a:cs typeface="Calibri"/>
                <a:sym typeface="Calibri"/>
              </a:rPr>
            </a:br>
            <a:endParaRPr sz="3200" b="1">
              <a:solidFill>
                <a:schemeClr val="lt1"/>
              </a:solidFill>
              <a:latin typeface="Calibri"/>
              <a:ea typeface="Calibri"/>
              <a:cs typeface="Calibri"/>
              <a:sym typeface="Calibri"/>
            </a:endParaRPr>
          </a:p>
        </p:txBody>
      </p:sp>
      <p:pic>
        <p:nvPicPr>
          <p:cNvPr id="111" name="Google Shape;111;p2" descr="Logotipo&#10;&#10;Descripción generada automáticamente"/>
          <p:cNvPicPr preferRelativeResize="0">
            <a:picLocks noGrp="1"/>
          </p:cNvPicPr>
          <p:nvPr>
            <p:ph type="body" idx="1"/>
          </p:nvPr>
        </p:nvPicPr>
        <p:blipFill rotWithShape="1">
          <a:blip r:embed="rId3">
            <a:alphaModFix/>
          </a:blip>
          <a:srcRect/>
          <a:stretch/>
        </p:blipFill>
        <p:spPr>
          <a:xfrm>
            <a:off x="2450920" y="5992047"/>
            <a:ext cx="1587680" cy="532897"/>
          </a:xfrm>
          <a:prstGeom prst="rect">
            <a:avLst/>
          </a:prstGeom>
          <a:noFill/>
          <a:ln>
            <a:noFill/>
          </a:ln>
        </p:spPr>
      </p:pic>
      <p:sp>
        <p:nvSpPr>
          <p:cNvPr id="112" name="Google Shape;112;p2"/>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13" name="Google Shape;113;p2" descr="Interfaz de usuario gráfica, Texto&#10;&#10;Descripción generada automáticamente"/>
          <p:cNvPicPr preferRelativeResize="0"/>
          <p:nvPr/>
        </p:nvPicPr>
        <p:blipFill rotWithShape="1">
          <a:blip r:embed="rId4">
            <a:alphaModFix/>
          </a:blip>
          <a:srcRect/>
          <a:stretch/>
        </p:blipFill>
        <p:spPr>
          <a:xfrm>
            <a:off x="9319183" y="5919434"/>
            <a:ext cx="2532506" cy="686942"/>
          </a:xfrm>
          <a:prstGeom prst="rect">
            <a:avLst/>
          </a:prstGeom>
          <a:noFill/>
          <a:ln>
            <a:noFill/>
          </a:ln>
        </p:spPr>
      </p:pic>
      <p:sp>
        <p:nvSpPr>
          <p:cNvPr id="114" name="Google Shape;114;p2"/>
          <p:cNvSpPr txBox="1"/>
          <p:nvPr/>
        </p:nvSpPr>
        <p:spPr>
          <a:xfrm>
            <a:off x="4509856" y="736847"/>
            <a:ext cx="7188300" cy="3483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Įvadas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a:solidFill>
                  <a:srgbClr val="222222"/>
                </a:solidFill>
                <a:latin typeface="Calibri"/>
                <a:ea typeface="Calibri"/>
                <a:cs typeface="Calibri"/>
                <a:sym typeface="Calibri"/>
              </a:rPr>
              <a:t>SSGG analizės </a:t>
            </a:r>
            <a:r>
              <a:rPr lang="en-US" sz="2200" b="1" i="0" u="none" strike="noStrike" cap="none">
                <a:solidFill>
                  <a:srgbClr val="222222"/>
                </a:solidFill>
                <a:latin typeface="Calibri"/>
                <a:ea typeface="Calibri"/>
                <a:cs typeface="Calibri"/>
                <a:sym typeface="Calibri"/>
              </a:rPr>
              <a:t>charakteristikos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a:solidFill>
                  <a:srgbClr val="222222"/>
                </a:solidFill>
                <a:latin typeface="Calibri"/>
                <a:ea typeface="Calibri"/>
                <a:cs typeface="Calibri"/>
                <a:sym typeface="Calibri"/>
              </a:rPr>
              <a:t>SSGG analizės </a:t>
            </a:r>
            <a:r>
              <a:rPr lang="en-US" sz="2200" b="1" i="0" u="none" strike="noStrike" cap="none">
                <a:solidFill>
                  <a:srgbClr val="222222"/>
                </a:solidFill>
                <a:latin typeface="Calibri"/>
                <a:ea typeface="Calibri"/>
                <a:cs typeface="Calibri"/>
                <a:sym typeface="Calibri"/>
              </a:rPr>
              <a:t>reikšmė ir panaudojimas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Patarimai, kaip atlikti </a:t>
            </a:r>
            <a:r>
              <a:rPr lang="en-US" sz="2200" b="1">
                <a:solidFill>
                  <a:srgbClr val="222222"/>
                </a:solidFill>
                <a:latin typeface="Calibri"/>
                <a:ea typeface="Calibri"/>
                <a:cs typeface="Calibri"/>
                <a:sym typeface="Calibri"/>
              </a:rPr>
              <a:t>SSGG analizę</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Išvados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Redaguojamas šablonas</a:t>
            </a:r>
            <a:endParaRPr sz="22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1" name="Google Shape;121;p3"/>
          <p:cNvGrpSpPr/>
          <p:nvPr/>
        </p:nvGrpSpPr>
        <p:grpSpPr>
          <a:xfrm>
            <a:off x="441960" y="561256"/>
            <a:ext cx="1128382" cy="847206"/>
            <a:chOff x="7393391" y="1075612"/>
            <a:chExt cx="1128382" cy="847206"/>
          </a:xfrm>
        </p:grpSpPr>
        <p:sp>
          <p:nvSpPr>
            <p:cNvPr id="122" name="Google Shape;122;p3"/>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 name="Google Shape;124;p3"/>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25" name="Google Shape;125;p3"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126" name="Google Shape;126;p3"/>
          <p:cNvSpPr txBox="1"/>
          <p:nvPr/>
        </p:nvSpPr>
        <p:spPr>
          <a:xfrm>
            <a:off x="4038600" y="4884873"/>
            <a:ext cx="7188300" cy="129210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graphicFrame>
        <p:nvGraphicFramePr>
          <p:cNvPr id="127" name="Google Shape;127;p3"/>
          <p:cNvGraphicFramePr/>
          <p:nvPr/>
        </p:nvGraphicFramePr>
        <p:xfrm>
          <a:off x="8224050" y="2891075"/>
          <a:ext cx="3420950" cy="1292100"/>
        </p:xfrm>
        <a:graphic>
          <a:graphicData uri="http://schemas.openxmlformats.org/drawingml/2006/table">
            <a:tbl>
              <a:tblPr>
                <a:noFill/>
                <a:tableStyleId>{DE4D3D6C-7E5B-480E-BCCF-A2609D4805CB}</a:tableStyleId>
              </a:tblPr>
              <a:tblGrid>
                <a:gridCol w="1710475">
                  <a:extLst>
                    <a:ext uri="{9D8B030D-6E8A-4147-A177-3AD203B41FA5}">
                      <a16:colId xmlns:a16="http://schemas.microsoft.com/office/drawing/2014/main" val="20000"/>
                    </a:ext>
                  </a:extLst>
                </a:gridCol>
                <a:gridCol w="1710475">
                  <a:extLst>
                    <a:ext uri="{9D8B030D-6E8A-4147-A177-3AD203B41FA5}">
                      <a16:colId xmlns:a16="http://schemas.microsoft.com/office/drawing/2014/main" val="20001"/>
                    </a:ext>
                  </a:extLst>
                </a:gridCol>
              </a:tblGrid>
              <a:tr h="675425">
                <a:tc>
                  <a:txBody>
                    <a:bodyPr/>
                    <a:lstStyle/>
                    <a:p>
                      <a:pPr marL="0" lvl="0" indent="0" algn="ctr" rtl="0">
                        <a:spcBef>
                          <a:spcPts val="0"/>
                        </a:spcBef>
                        <a:spcAft>
                          <a:spcPts val="0"/>
                        </a:spcAft>
                        <a:buNone/>
                      </a:pPr>
                      <a:r>
                        <a:rPr lang="en-US" sz="1500" b="1">
                          <a:latin typeface="Calibri"/>
                          <a:ea typeface="Calibri"/>
                          <a:cs typeface="Calibri"/>
                          <a:sym typeface="Calibri"/>
                        </a:rPr>
                        <a:t>STIPRYBĖS</a:t>
                      </a:r>
                      <a:endParaRPr sz="1500">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SILPNYBĖS</a:t>
                      </a:r>
                      <a:endParaRPr sz="1500" b="1">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16675">
                <a:tc>
                  <a:txBody>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GALIMYBĖS</a:t>
                      </a:r>
                      <a:endParaRPr sz="1500" b="1">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US" sz="1500" b="1" dirty="0">
                          <a:solidFill>
                            <a:schemeClr val="dk1"/>
                          </a:solidFill>
                          <a:latin typeface="Calibri"/>
                          <a:ea typeface="Calibri"/>
                          <a:cs typeface="Calibri"/>
                          <a:sym typeface="Calibri"/>
                        </a:rPr>
                        <a:t>PAŽEIDIMAI</a:t>
                      </a:r>
                      <a:endParaRPr sz="1500" b="1" dirty="0">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bl>
          </a:graphicData>
        </a:graphic>
      </p:graphicFrame>
      <p:sp>
        <p:nvSpPr>
          <p:cNvPr id="128" name="Google Shape;128;p3"/>
          <p:cNvSpPr>
            <a:spLocks noGrp="1"/>
          </p:cNvSpPr>
          <p:nvPr>
            <p:ph type="title"/>
          </p:nvPr>
        </p:nvSpPr>
        <p:spPr>
          <a:xfrm>
            <a:off x="1172700" y="9350"/>
            <a:ext cx="6436500" cy="5773800"/>
          </a:xfrm>
          <a:prstGeom prst="ellipse">
            <a:avLst/>
          </a:prstGeom>
          <a:noFill/>
          <a:ln>
            <a:noFill/>
          </a:ln>
        </p:spPr>
        <p:txBody>
          <a:bodyPr spcFirstLastPara="1" wrap="square" lIns="91425" tIns="45700" rIns="91425" bIns="45700" anchor="t" anchorCtr="0">
            <a:normAutofit fontScale="90000"/>
          </a:bodyPr>
          <a:lstStyle/>
          <a:p>
            <a:pPr marL="0" marR="0" lvl="0" indent="0" algn="just" rtl="0">
              <a:lnSpc>
                <a:spcPct val="90000"/>
              </a:lnSpc>
              <a:spcBef>
                <a:spcPts val="0"/>
              </a:spcBef>
              <a:spcAft>
                <a:spcPts val="0"/>
              </a:spcAft>
              <a:buClr>
                <a:schemeClr val="dk1"/>
              </a:buClr>
              <a:buSzPct val="84836"/>
              <a:buFont typeface="Calibri"/>
              <a:buNone/>
            </a:pPr>
            <a:r>
              <a:rPr lang="en-US" sz="2711" b="1">
                <a:solidFill>
                  <a:srgbClr val="222222"/>
                </a:solidFill>
                <a:latin typeface="Calibri"/>
                <a:ea typeface="Calibri"/>
                <a:cs typeface="Calibri"/>
                <a:sym typeface="Calibri"/>
              </a:rPr>
              <a:t> Įvadas</a:t>
            </a:r>
            <a:br>
              <a:rPr lang="en-US" sz="2400">
                <a:latin typeface="Calibri"/>
                <a:ea typeface="Calibri"/>
                <a:cs typeface="Calibri"/>
                <a:sym typeface="Calibri"/>
              </a:rPr>
            </a:br>
            <a:endParaRPr sz="2300" b="1">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ct val="113736"/>
              <a:buFont typeface="Calibri"/>
              <a:buNone/>
            </a:pPr>
            <a:r>
              <a:rPr lang="en-US" sz="2022"/>
              <a:t>Pradedate naują verslą arba plėtojate idėją? Ar žinote, kokios yra jūsų stipriosios ir silpnosios pusės, galimybės ir grėsmės? </a:t>
            </a:r>
            <a:endParaRPr sz="2022"/>
          </a:p>
          <a:p>
            <a:pPr marL="0" marR="0" lvl="0" indent="0" algn="just" rtl="0">
              <a:lnSpc>
                <a:spcPct val="90000"/>
              </a:lnSpc>
              <a:spcBef>
                <a:spcPts val="0"/>
              </a:spcBef>
              <a:spcAft>
                <a:spcPts val="0"/>
              </a:spcAft>
              <a:buClr>
                <a:schemeClr val="dk1"/>
              </a:buClr>
              <a:buSzPct val="113736"/>
              <a:buFont typeface="Calibri"/>
              <a:buNone/>
            </a:pPr>
            <a:endParaRPr sz="2022"/>
          </a:p>
          <a:p>
            <a:pPr marL="0" marR="0" lvl="0" indent="0" algn="just" rtl="0">
              <a:lnSpc>
                <a:spcPct val="90000"/>
              </a:lnSpc>
              <a:spcBef>
                <a:spcPts val="0"/>
              </a:spcBef>
              <a:spcAft>
                <a:spcPts val="0"/>
              </a:spcAft>
              <a:buClr>
                <a:schemeClr val="dk1"/>
              </a:buClr>
              <a:buSzPct val="113736"/>
              <a:buFont typeface="Calibri"/>
              <a:buNone/>
            </a:pPr>
            <a:r>
              <a:rPr lang="en-US" sz="2022"/>
              <a:t>SWOT analizė - tai metodas, skirtas įvertinti įmonės, jos dalies, produkto padalinio ar jūsų pačių veiklos rezultatus, konkurenciją, riziką ir potencialą! </a:t>
            </a:r>
            <a:endParaRPr sz="2022"/>
          </a:p>
          <a:p>
            <a:pPr marL="0" marR="0" lvl="0" indent="0" algn="just" rtl="0">
              <a:lnSpc>
                <a:spcPct val="90000"/>
              </a:lnSpc>
              <a:spcBef>
                <a:spcPts val="0"/>
              </a:spcBef>
              <a:spcAft>
                <a:spcPts val="0"/>
              </a:spcAft>
              <a:buClr>
                <a:schemeClr val="dk1"/>
              </a:buClr>
              <a:buSzPct val="113736"/>
              <a:buFont typeface="Calibri"/>
              <a:buNone/>
            </a:pPr>
            <a:endParaRPr sz="2022"/>
          </a:p>
          <a:p>
            <a:pPr marL="0" marR="0" lvl="0" indent="0" algn="just" rtl="0">
              <a:lnSpc>
                <a:spcPct val="90000"/>
              </a:lnSpc>
              <a:spcBef>
                <a:spcPts val="0"/>
              </a:spcBef>
              <a:spcAft>
                <a:spcPts val="0"/>
              </a:spcAft>
              <a:buClr>
                <a:schemeClr val="dk1"/>
              </a:buClr>
              <a:buSzPct val="113736"/>
              <a:buFont typeface="Calibri"/>
              <a:buNone/>
            </a:pPr>
            <a:r>
              <a:rPr lang="en-US" sz="2022"/>
              <a:t>Nors SSGG analizė paprasta, ji yra galinga priemonė, padedanti nustatyti konkurencines tobulėjimo galimybes. Ji padeda tobulinti savo komandą ir verslą, kartu neatsiliekant nuo rinkos tendencijų.</a:t>
            </a:r>
            <a:endParaRPr sz="2022"/>
          </a:p>
          <a:p>
            <a:pPr marL="0" marR="0" lvl="0" indent="0" algn="just" rtl="0">
              <a:lnSpc>
                <a:spcPct val="90000"/>
              </a:lnSpc>
              <a:spcBef>
                <a:spcPts val="0"/>
              </a:spcBef>
              <a:spcAft>
                <a:spcPts val="0"/>
              </a:spcAft>
              <a:buClr>
                <a:schemeClr val="dk1"/>
              </a:buClr>
              <a:buSzPct val="113736"/>
              <a:buFont typeface="Calibri"/>
              <a:buNone/>
            </a:pPr>
            <a:endParaRPr sz="2022"/>
          </a:p>
          <a:p>
            <a:pPr marL="0" marR="0" lvl="0" indent="0" algn="just" rtl="0">
              <a:lnSpc>
                <a:spcPct val="90000"/>
              </a:lnSpc>
              <a:spcBef>
                <a:spcPts val="0"/>
              </a:spcBef>
              <a:spcAft>
                <a:spcPts val="0"/>
              </a:spcAft>
              <a:buClr>
                <a:schemeClr val="dk1"/>
              </a:buClr>
              <a:buSzPct val="113736"/>
              <a:buFont typeface="Calibri"/>
              <a:buNone/>
            </a:pPr>
            <a:r>
              <a:rPr lang="en-US" sz="2022"/>
              <a:t>Naudojant vidaus ir išorės duomenis, šiuo metodu galima nukreipti įmones į strategijas, kurios greičiausiai bus sėkmingos, ir atsisakyti strategijų, kurios buvo arba gali būti ne tokios sėkmingos.</a:t>
            </a:r>
            <a:endParaRPr sz="2022" b="1">
              <a:solidFill>
                <a:schemeClr val="dk1"/>
              </a:solidFill>
            </a:endParaRPr>
          </a:p>
        </p:txBody>
      </p:sp>
      <p:sp>
        <p:nvSpPr>
          <p:cNvPr id="129" name="Google Shape;129;p3"/>
          <p:cNvSpPr txBox="1"/>
          <p:nvPr/>
        </p:nvSpPr>
        <p:spPr>
          <a:xfrm>
            <a:off x="8491525" y="2336175"/>
            <a:ext cx="2886000" cy="480300"/>
          </a:xfrm>
          <a:prstGeom prst="rect">
            <a:avLst/>
          </a:prstGeom>
          <a:noFill/>
          <a:ln>
            <a:noFill/>
          </a:ln>
        </p:spPr>
        <p:txBody>
          <a:bodyPr spcFirstLastPara="1" wrap="square" lIns="91425" tIns="45700" rIns="91425" bIns="45700" anchor="ctr" anchorCtr="0">
            <a:normAutofit fontScale="85000"/>
          </a:bodyPr>
          <a:lstStyle/>
          <a:p>
            <a:pPr marL="0" marR="0" lvl="0" indent="0" algn="ctr" rtl="0">
              <a:lnSpc>
                <a:spcPct val="90000"/>
              </a:lnSpc>
              <a:spcBef>
                <a:spcPts val="0"/>
              </a:spcBef>
              <a:spcAft>
                <a:spcPts val="0"/>
              </a:spcAft>
              <a:buClr>
                <a:schemeClr val="dk1"/>
              </a:buClr>
              <a:buSzPct val="41666"/>
              <a:buFont typeface="Arial"/>
              <a:buNone/>
            </a:pPr>
            <a:r>
              <a:rPr lang="en-US" sz="2400" b="1">
                <a:solidFill>
                  <a:schemeClr val="dk1"/>
                </a:solidFill>
                <a:latin typeface="Calibri"/>
                <a:ea typeface="Calibri"/>
                <a:cs typeface="Calibri"/>
                <a:sym typeface="Calibri"/>
              </a:rPr>
              <a:t>SWOT ANALIZĖS MATRICA</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
        <p:nvSpPr>
          <p:cNvPr id="135" name="Google Shape;135;p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4"/>
          <p:cNvSpPr>
            <a:spLocks noGrp="1"/>
          </p:cNvSpPr>
          <p:nvPr>
            <p:ph type="title"/>
          </p:nvPr>
        </p:nvSpPr>
        <p:spPr>
          <a:xfrm>
            <a:off x="411150" y="-76000"/>
            <a:ext cx="11369700" cy="6372600"/>
          </a:xfrm>
          <a:prstGeom prst="ellipse">
            <a:avLst/>
          </a:prstGeom>
          <a:noFill/>
          <a:ln>
            <a:noFill/>
          </a:ln>
        </p:spPr>
        <p:txBody>
          <a:bodyPr spcFirstLastPara="1" wrap="square" lIns="91425" tIns="45700" rIns="91425" bIns="45700" anchor="t" anchorCtr="0">
            <a:normAutofit fontScale="90000"/>
          </a:bodyPr>
          <a:lstStyle/>
          <a:p>
            <a:pPr marL="0" marR="0" lvl="0" indent="0" algn="just" rtl="0">
              <a:lnSpc>
                <a:spcPct val="90000"/>
              </a:lnSpc>
              <a:spcBef>
                <a:spcPts val="0"/>
              </a:spcBef>
              <a:spcAft>
                <a:spcPts val="0"/>
              </a:spcAft>
              <a:buClr>
                <a:schemeClr val="dk1"/>
              </a:buClr>
              <a:buSzPct val="88461"/>
              <a:buFont typeface="Calibri"/>
              <a:buNone/>
            </a:pPr>
            <a:r>
              <a:rPr lang="en-US" sz="2711" b="1" dirty="0">
                <a:solidFill>
                  <a:srgbClr val="222222"/>
                </a:solidFill>
              </a:rPr>
              <a:t> SSGG </a:t>
            </a:r>
            <a:r>
              <a:rPr lang="en-US" sz="2711" b="1" dirty="0" err="1">
                <a:solidFill>
                  <a:srgbClr val="222222"/>
                </a:solidFill>
              </a:rPr>
              <a:t>analizės</a:t>
            </a:r>
            <a:r>
              <a:rPr lang="en-US" sz="2711" b="1" dirty="0">
                <a:solidFill>
                  <a:srgbClr val="222222"/>
                </a:solidFill>
              </a:rPr>
              <a:t> </a:t>
            </a:r>
            <a:r>
              <a:rPr lang="en-US" sz="2711" b="1" dirty="0" err="1">
                <a:solidFill>
                  <a:srgbClr val="222222"/>
                </a:solidFill>
                <a:latin typeface="Calibri"/>
                <a:ea typeface="Calibri"/>
                <a:cs typeface="Calibri"/>
                <a:sym typeface="Calibri"/>
              </a:rPr>
              <a:t>charakteristikos</a:t>
            </a:r>
            <a:br>
              <a:rPr lang="en-US" sz="2400" dirty="0">
                <a:latin typeface="Calibri"/>
                <a:ea typeface="Calibri"/>
                <a:cs typeface="Calibri"/>
                <a:sym typeface="Calibri"/>
              </a:rPr>
            </a:br>
            <a:endParaRPr sz="2000" b="1" dirty="0"/>
          </a:p>
          <a:p>
            <a:pPr marL="0" marR="0" lvl="0" indent="0" algn="just" rtl="0">
              <a:spcBef>
                <a:spcPts val="0"/>
              </a:spcBef>
              <a:spcAft>
                <a:spcPts val="0"/>
              </a:spcAft>
              <a:buClr>
                <a:schemeClr val="dk1"/>
              </a:buClr>
              <a:buSzPct val="115000"/>
              <a:buFont typeface="Calibri"/>
              <a:buNone/>
            </a:pPr>
            <a:r>
              <a:rPr lang="en-US" sz="2000" dirty="0"/>
              <a:t>SSGG </a:t>
            </a:r>
            <a:r>
              <a:rPr lang="en-US" sz="2000" dirty="0" err="1"/>
              <a:t>analizė</a:t>
            </a:r>
            <a:r>
              <a:rPr lang="en-US" sz="2000" dirty="0"/>
              <a:t> - tai </a:t>
            </a:r>
            <a:r>
              <a:rPr lang="en-US" sz="2000" dirty="0" err="1"/>
              <a:t>organizacijos</a:t>
            </a:r>
            <a:r>
              <a:rPr lang="en-US" sz="2000" dirty="0"/>
              <a:t> </a:t>
            </a:r>
            <a:r>
              <a:rPr lang="en-US" sz="2000" dirty="0" err="1"/>
              <a:t>stiprybių</a:t>
            </a:r>
            <a:r>
              <a:rPr lang="en-US" sz="2000" dirty="0"/>
              <a:t>, </a:t>
            </a:r>
            <a:r>
              <a:rPr lang="en-US" sz="2000" dirty="0" err="1"/>
              <a:t>silpnybių</a:t>
            </a:r>
            <a:r>
              <a:rPr lang="en-US" sz="2000" dirty="0"/>
              <a:t>, </a:t>
            </a:r>
            <a:r>
              <a:rPr lang="en-US" sz="2000" dirty="0" err="1"/>
              <a:t>galimybių</a:t>
            </a:r>
            <a:r>
              <a:rPr lang="en-US" sz="2000" dirty="0"/>
              <a:t> </a:t>
            </a:r>
            <a:r>
              <a:rPr lang="en-US" sz="2000" dirty="0" err="1"/>
              <a:t>ir</a:t>
            </a:r>
            <a:r>
              <a:rPr lang="en-US" sz="2000" dirty="0"/>
              <a:t> </a:t>
            </a:r>
            <a:r>
              <a:rPr lang="en-US" sz="2000" dirty="0" err="1"/>
              <a:t>grėsmių</a:t>
            </a:r>
            <a:r>
              <a:rPr lang="en-US" sz="2000" dirty="0"/>
              <a:t> </a:t>
            </a:r>
            <a:r>
              <a:rPr lang="en-US" sz="2000" dirty="0" err="1"/>
              <a:t>nustatymo</a:t>
            </a:r>
            <a:r>
              <a:rPr lang="en-US" sz="2000" dirty="0"/>
              <a:t> </a:t>
            </a:r>
            <a:r>
              <a:rPr lang="en-US" sz="2000" dirty="0" err="1"/>
              <a:t>ir</a:t>
            </a:r>
            <a:r>
              <a:rPr lang="en-US" sz="2000" dirty="0"/>
              <a:t> </a:t>
            </a:r>
            <a:r>
              <a:rPr lang="en-US" sz="2000" dirty="0" err="1"/>
              <a:t>analizės</a:t>
            </a:r>
            <a:r>
              <a:rPr lang="en-US" sz="2000" dirty="0"/>
              <a:t> </a:t>
            </a:r>
            <a:r>
              <a:rPr lang="en-US" sz="2000" dirty="0" err="1"/>
              <a:t>sistema</a:t>
            </a:r>
            <a:r>
              <a:rPr lang="en-US" sz="2000" dirty="0"/>
              <a:t>. </a:t>
            </a:r>
            <a:r>
              <a:rPr lang="en-US" sz="2000" dirty="0" err="1"/>
              <a:t>Būtent</a:t>
            </a:r>
            <a:r>
              <a:rPr lang="en-US" sz="2000" dirty="0"/>
              <a:t> </a:t>
            </a:r>
            <a:r>
              <a:rPr lang="en-US" sz="2000" dirty="0" err="1"/>
              <a:t>dėl</a:t>
            </a:r>
            <a:r>
              <a:rPr lang="en-US" sz="2000" dirty="0"/>
              <a:t> to </a:t>
            </a:r>
            <a:r>
              <a:rPr lang="en-US" sz="2000" dirty="0" err="1"/>
              <a:t>ją</a:t>
            </a:r>
            <a:r>
              <a:rPr lang="en-US" sz="2000" dirty="0"/>
              <a:t> </a:t>
            </a:r>
            <a:r>
              <a:rPr lang="en-US" sz="2000" dirty="0" err="1"/>
              <a:t>vadiname</a:t>
            </a:r>
            <a:r>
              <a:rPr lang="en-US" sz="2000" dirty="0"/>
              <a:t> SWOT, </a:t>
            </a:r>
            <a:r>
              <a:rPr lang="en-US" sz="2000" dirty="0" err="1"/>
              <a:t>nes</a:t>
            </a:r>
            <a:r>
              <a:rPr lang="en-US" sz="2000" dirty="0"/>
              <a:t> tai </a:t>
            </a:r>
            <a:r>
              <a:rPr lang="en-US" sz="2000" dirty="0" err="1"/>
              <a:t>yra</a:t>
            </a:r>
            <a:r>
              <a:rPr lang="en-US" sz="2000" dirty="0"/>
              <a:t> </a:t>
            </a:r>
            <a:r>
              <a:rPr lang="en-US" sz="2000" dirty="0" err="1"/>
              <a:t>jos</a:t>
            </a:r>
            <a:r>
              <a:rPr lang="en-US" sz="2000" dirty="0"/>
              <a:t> </a:t>
            </a:r>
            <a:r>
              <a:rPr lang="en-US" sz="2000" dirty="0" err="1"/>
              <a:t>akronimas</a:t>
            </a:r>
            <a:r>
              <a:rPr lang="en-US" sz="2000" dirty="0"/>
              <a:t>. SWOT </a:t>
            </a:r>
            <a:r>
              <a:rPr lang="en-US" sz="2000" dirty="0" err="1"/>
              <a:t>analizuoja</a:t>
            </a:r>
            <a:r>
              <a:rPr lang="en-US" sz="2000" dirty="0"/>
              <a:t> </a:t>
            </a:r>
            <a:r>
              <a:rPr lang="en-US" sz="2000" dirty="0" err="1"/>
              <a:t>vidinę</a:t>
            </a:r>
            <a:r>
              <a:rPr lang="en-US" sz="2000" dirty="0"/>
              <a:t> </a:t>
            </a:r>
            <a:r>
              <a:rPr lang="en-US" sz="2000" dirty="0" err="1"/>
              <a:t>ir</a:t>
            </a:r>
            <a:r>
              <a:rPr lang="en-US" sz="2000" dirty="0"/>
              <a:t> </a:t>
            </a:r>
            <a:r>
              <a:rPr lang="en-US" sz="2000" dirty="0" err="1"/>
              <a:t>išorinę</a:t>
            </a:r>
            <a:r>
              <a:rPr lang="en-US" sz="2000" dirty="0"/>
              <a:t> </a:t>
            </a:r>
            <a:r>
              <a:rPr lang="en-US" sz="2000" dirty="0" err="1"/>
              <a:t>aplinką</a:t>
            </a:r>
            <a:r>
              <a:rPr lang="en-US" sz="2000" dirty="0"/>
              <a:t> </a:t>
            </a:r>
            <a:r>
              <a:rPr lang="en-US" sz="2000" dirty="0" err="1"/>
              <a:t>bei</a:t>
            </a:r>
            <a:r>
              <a:rPr lang="en-US" sz="2000" dirty="0"/>
              <a:t> </a:t>
            </a:r>
            <a:r>
              <a:rPr lang="en-US" sz="2000" dirty="0" err="1"/>
              <a:t>veiksnius</a:t>
            </a:r>
            <a:r>
              <a:rPr lang="en-US" sz="2000" dirty="0"/>
              <a:t>, </a:t>
            </a:r>
            <a:r>
              <a:rPr lang="en-US" sz="2000" dirty="0" err="1"/>
              <a:t>kurie</a:t>
            </a:r>
            <a:r>
              <a:rPr lang="en-US" sz="2000" dirty="0"/>
              <a:t> </a:t>
            </a:r>
            <a:r>
              <a:rPr lang="en-US" sz="2000" dirty="0" err="1"/>
              <a:t>gali</a:t>
            </a:r>
            <a:r>
              <a:rPr lang="en-US" sz="2000" dirty="0"/>
              <a:t> </a:t>
            </a:r>
            <a:r>
              <a:rPr lang="en-US" sz="2000" dirty="0" err="1"/>
              <a:t>turėti</a:t>
            </a:r>
            <a:r>
              <a:rPr lang="en-US" sz="2000" dirty="0"/>
              <a:t> </a:t>
            </a:r>
            <a:r>
              <a:rPr lang="en-US" sz="2000" dirty="0" err="1"/>
              <a:t>įtakos</a:t>
            </a:r>
            <a:r>
              <a:rPr lang="en-US" sz="2000" dirty="0"/>
              <a:t> </a:t>
            </a:r>
            <a:r>
              <a:rPr lang="en-US" sz="2000" dirty="0" err="1"/>
              <a:t>sprendimo</a:t>
            </a:r>
            <a:r>
              <a:rPr lang="en-US" sz="2000" dirty="0"/>
              <a:t> </a:t>
            </a:r>
            <a:r>
              <a:rPr lang="en-US" sz="2000" dirty="0" err="1"/>
              <a:t>gyvybingumui</a:t>
            </a:r>
            <a:r>
              <a:rPr lang="en-US" sz="2000" dirty="0"/>
              <a:t>. </a:t>
            </a:r>
            <a:endParaRPr sz="2000" dirty="0"/>
          </a:p>
          <a:p>
            <a:pPr marL="0" marR="0" lvl="0" indent="0" algn="just" rtl="0">
              <a:spcBef>
                <a:spcPts val="0"/>
              </a:spcBef>
              <a:spcAft>
                <a:spcPts val="0"/>
              </a:spcAft>
              <a:buClr>
                <a:schemeClr val="dk1"/>
              </a:buClr>
              <a:buSzPct val="115000"/>
              <a:buFont typeface="Calibri"/>
              <a:buNone/>
            </a:pPr>
            <a:endParaRPr sz="2000" dirty="0"/>
          </a:p>
          <a:p>
            <a:pPr marL="457200" marR="0" lvl="0" indent="-342900" algn="just" rtl="0">
              <a:spcBef>
                <a:spcPts val="0"/>
              </a:spcBef>
              <a:spcAft>
                <a:spcPts val="0"/>
              </a:spcAft>
              <a:buSzPct val="100000"/>
              <a:buChar char="➔"/>
            </a:pPr>
            <a:r>
              <a:rPr lang="en-US" sz="2000" dirty="0" err="1"/>
              <a:t>Ieškodami</a:t>
            </a:r>
            <a:r>
              <a:rPr lang="en-US" sz="2000" dirty="0"/>
              <a:t> </a:t>
            </a:r>
            <a:r>
              <a:rPr lang="en-US" sz="2000" dirty="0" err="1"/>
              <a:t>savo</a:t>
            </a:r>
            <a:r>
              <a:rPr lang="en-US" sz="2000" dirty="0"/>
              <a:t> </a:t>
            </a:r>
            <a:r>
              <a:rPr lang="en-US" sz="2000" dirty="0" err="1"/>
              <a:t>organizacijos</a:t>
            </a:r>
            <a:r>
              <a:rPr lang="en-US" sz="2000" dirty="0"/>
              <a:t> </a:t>
            </a:r>
            <a:r>
              <a:rPr lang="en-US" sz="2000" b="1" dirty="0" err="1"/>
              <a:t>stipriųjų</a:t>
            </a:r>
            <a:r>
              <a:rPr lang="en-US" sz="2000" b="1" dirty="0"/>
              <a:t> </a:t>
            </a:r>
            <a:r>
              <a:rPr lang="en-US" sz="2000" b="1" dirty="0" err="1"/>
              <a:t>pusių</a:t>
            </a:r>
            <a:r>
              <a:rPr lang="en-US" sz="2000" b="1" dirty="0"/>
              <a:t>, </a:t>
            </a:r>
            <a:r>
              <a:rPr lang="en-US" sz="2000" dirty="0" err="1"/>
              <a:t>paklauskite</a:t>
            </a:r>
            <a:r>
              <a:rPr lang="en-US" sz="2000" dirty="0"/>
              <a:t> </a:t>
            </a:r>
            <a:r>
              <a:rPr lang="en-US" sz="2000" dirty="0" err="1"/>
              <a:t>savęs</a:t>
            </a:r>
            <a:r>
              <a:rPr lang="en-US" sz="2000" dirty="0"/>
              <a:t>: </a:t>
            </a:r>
            <a:endParaRPr sz="2000" dirty="0"/>
          </a:p>
          <a:p>
            <a:pPr marL="914400" marR="0" lvl="1" indent="-342900" algn="just" rtl="0">
              <a:spcBef>
                <a:spcPts val="0"/>
              </a:spcBef>
              <a:spcAft>
                <a:spcPts val="0"/>
              </a:spcAft>
              <a:buSzPct val="100000"/>
              <a:buFont typeface="Calibri"/>
              <a:buChar char="◆"/>
            </a:pPr>
            <a:r>
              <a:rPr lang="en-US" sz="2000" dirty="0" err="1">
                <a:solidFill>
                  <a:schemeClr val="dk1"/>
                </a:solidFill>
                <a:latin typeface="Calibri"/>
                <a:ea typeface="Calibri"/>
                <a:cs typeface="Calibri"/>
                <a:sym typeface="Calibri"/>
              </a:rPr>
              <a:t>Ką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darome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gerai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Arba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geriau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darome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geriausiai</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SzPct val="100000"/>
              <a:buFont typeface="Calibri"/>
              <a:buChar char="◆"/>
            </a:pPr>
            <a:r>
              <a:rPr lang="en-US" sz="2000" dirty="0">
                <a:solidFill>
                  <a:schemeClr val="dk1"/>
                </a:solidFill>
                <a:latin typeface="Calibri"/>
                <a:ea typeface="Calibri"/>
                <a:cs typeface="Calibri"/>
                <a:sym typeface="Calibri"/>
              </a:rPr>
              <a:t>Kas </a:t>
            </a:r>
            <a:r>
              <a:rPr lang="en-US" sz="2000" dirty="0" err="1">
                <a:solidFill>
                  <a:schemeClr val="dk1"/>
                </a:solidFill>
                <a:latin typeface="Calibri"/>
                <a:ea typeface="Calibri"/>
                <a:cs typeface="Calibri"/>
                <a:sym typeface="Calibri"/>
              </a:rPr>
              <a:t>mūsų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tikslinei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auditorijai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patinka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organizacijoje</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SzPct val="100000"/>
              <a:buChar char="➔"/>
            </a:pPr>
            <a:r>
              <a:rPr lang="en-US" sz="2000" dirty="0" err="1"/>
              <a:t>Norėdami</a:t>
            </a:r>
            <a:r>
              <a:rPr lang="en-US" sz="2000" dirty="0"/>
              <a:t> </a:t>
            </a:r>
            <a:r>
              <a:rPr lang="en-US" sz="2000" dirty="0" err="1"/>
              <a:t>nustatyti</a:t>
            </a:r>
            <a:r>
              <a:rPr lang="en-US" sz="2000" dirty="0"/>
              <a:t> </a:t>
            </a:r>
            <a:r>
              <a:rPr lang="en-US" sz="2000" dirty="0" err="1"/>
              <a:t>įmonės</a:t>
            </a:r>
            <a:r>
              <a:rPr lang="en-US" sz="2000" dirty="0"/>
              <a:t> </a:t>
            </a:r>
            <a:r>
              <a:rPr lang="en-US" sz="2000" b="1" dirty="0" err="1"/>
              <a:t>silpnąsias</a:t>
            </a:r>
            <a:r>
              <a:rPr lang="en-US" sz="2000" b="1" dirty="0"/>
              <a:t> </a:t>
            </a:r>
            <a:r>
              <a:rPr lang="en-US" sz="2000" b="1" dirty="0" err="1"/>
              <a:t>vietas</a:t>
            </a:r>
            <a:r>
              <a:rPr lang="en-US" sz="2000" b="1" dirty="0"/>
              <a:t>, </a:t>
            </a:r>
            <a:r>
              <a:rPr lang="en-US" sz="2000" dirty="0" err="1"/>
              <a:t>paklauskite</a:t>
            </a:r>
            <a:r>
              <a:rPr lang="en-US" sz="2000" dirty="0"/>
              <a:t> </a:t>
            </a:r>
            <a:r>
              <a:rPr lang="en-US" sz="2000" dirty="0" err="1"/>
              <a:t>savęs</a:t>
            </a:r>
            <a:r>
              <a:rPr lang="en-US" sz="2000" dirty="0"/>
              <a:t>: </a:t>
            </a:r>
            <a:endParaRPr sz="2000" dirty="0"/>
          </a:p>
          <a:p>
            <a:pPr marL="914400" marR="0" lvl="1" indent="-342900" algn="just" rtl="0">
              <a:spcBef>
                <a:spcPts val="0"/>
              </a:spcBef>
              <a:spcAft>
                <a:spcPts val="0"/>
              </a:spcAft>
              <a:buSzPct val="100000"/>
              <a:buFont typeface="Calibri"/>
              <a:buChar char="◆"/>
            </a:pPr>
            <a:r>
              <a:rPr lang="en-US" sz="2000" dirty="0">
                <a:latin typeface="Calibri"/>
                <a:ea typeface="Calibri"/>
                <a:cs typeface="Calibri"/>
                <a:sym typeface="Calibri"/>
              </a:rPr>
              <a:t>Kurios </a:t>
            </a:r>
            <a:r>
              <a:rPr lang="en-US" sz="2000" dirty="0" err="1">
                <a:latin typeface="Calibri"/>
                <a:ea typeface="Calibri"/>
                <a:cs typeface="Calibri"/>
                <a:sym typeface="Calibri"/>
              </a:rPr>
              <a:t>iniciatyvos</a:t>
            </a:r>
            <a:r>
              <a:rPr lang="en-US" sz="2000" dirty="0">
                <a:latin typeface="Calibri"/>
                <a:ea typeface="Calibri"/>
                <a:cs typeface="Calibri"/>
                <a:sym typeface="Calibri"/>
              </a:rPr>
              <a:t> </a:t>
            </a:r>
            <a:r>
              <a:rPr lang="en-US" sz="2000" dirty="0" err="1">
                <a:latin typeface="Calibri"/>
                <a:ea typeface="Calibri"/>
                <a:cs typeface="Calibri"/>
                <a:sym typeface="Calibri"/>
              </a:rPr>
              <a:t>nepasiteisino</a:t>
            </a:r>
            <a:r>
              <a:rPr lang="en-US" sz="2000" dirty="0">
                <a:latin typeface="Calibri"/>
                <a:ea typeface="Calibri"/>
                <a:cs typeface="Calibri"/>
                <a:sym typeface="Calibri"/>
              </a:rPr>
              <a:t> </a:t>
            </a:r>
            <a:r>
              <a:rPr lang="en-US" sz="2000" dirty="0" err="1">
                <a:latin typeface="Calibri"/>
                <a:ea typeface="Calibri"/>
                <a:cs typeface="Calibri"/>
                <a:sym typeface="Calibri"/>
              </a:rPr>
              <a:t>ir</a:t>
            </a:r>
            <a:r>
              <a:rPr lang="en-US" sz="2000" dirty="0">
                <a:latin typeface="Calibri"/>
                <a:ea typeface="Calibri"/>
                <a:cs typeface="Calibri"/>
                <a:sym typeface="Calibri"/>
              </a:rPr>
              <a:t> </a:t>
            </a:r>
            <a:r>
              <a:rPr lang="en-US" sz="2000" dirty="0" err="1">
                <a:latin typeface="Calibri"/>
                <a:ea typeface="Calibri"/>
                <a:cs typeface="Calibri"/>
                <a:sym typeface="Calibri"/>
              </a:rPr>
              <a:t>kodėl</a:t>
            </a:r>
            <a:r>
              <a:rPr lang="en-US" sz="2000" dirty="0">
                <a:latin typeface="Calibri"/>
                <a:ea typeface="Calibri"/>
                <a:cs typeface="Calibri"/>
                <a:sym typeface="Calibri"/>
              </a:rPr>
              <a:t>?</a:t>
            </a:r>
            <a:endParaRPr sz="2000" dirty="0">
              <a:latin typeface="Calibri"/>
              <a:ea typeface="Calibri"/>
              <a:cs typeface="Calibri"/>
              <a:sym typeface="Calibri"/>
            </a:endParaRPr>
          </a:p>
          <a:p>
            <a:pPr marL="914400" marR="0" lvl="1" indent="-342900" algn="just" rtl="0">
              <a:spcBef>
                <a:spcPts val="0"/>
              </a:spcBef>
              <a:spcAft>
                <a:spcPts val="0"/>
              </a:spcAft>
              <a:buSzPct val="100000"/>
              <a:buFont typeface="Calibri"/>
              <a:buChar char="◆"/>
            </a:pPr>
            <a:r>
              <a:rPr lang="en-US" sz="2000" dirty="0" err="1">
                <a:solidFill>
                  <a:schemeClr val="dk1"/>
                </a:solidFill>
                <a:latin typeface="Calibri"/>
                <a:ea typeface="Calibri"/>
                <a:cs typeface="Calibri"/>
                <a:sym typeface="Calibri"/>
              </a:rPr>
              <a:t>Ką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galima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patobulinti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Kokie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ištekliai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galėtų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pagerinti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veiklos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rezultatus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marR="0" lvl="0" indent="-342900" algn="just" rtl="0">
              <a:spcBef>
                <a:spcPts val="1000"/>
              </a:spcBef>
              <a:spcAft>
                <a:spcPts val="0"/>
              </a:spcAft>
              <a:buClr>
                <a:schemeClr val="dk1"/>
              </a:buClr>
              <a:buSzPct val="100000"/>
              <a:buChar char="➔"/>
            </a:pPr>
            <a:r>
              <a:rPr lang="en-US" sz="2000" dirty="0" err="1"/>
              <a:t>Naudinga</a:t>
            </a:r>
            <a:r>
              <a:rPr lang="en-US" sz="2000" dirty="0"/>
              <a:t> </a:t>
            </a:r>
            <a:r>
              <a:rPr lang="en-US" sz="2000" dirty="0" err="1"/>
              <a:t>apsvarstyti</a:t>
            </a:r>
            <a:r>
              <a:rPr lang="en-US" sz="2000" dirty="0"/>
              <a:t> </a:t>
            </a:r>
            <a:r>
              <a:rPr lang="en-US" sz="2000" dirty="0" err="1"/>
              <a:t>šiuos</a:t>
            </a:r>
            <a:r>
              <a:rPr lang="en-US" sz="2000" dirty="0"/>
              <a:t> </a:t>
            </a:r>
            <a:r>
              <a:rPr lang="en-US" sz="2000" dirty="0" err="1"/>
              <a:t>klausimus</a:t>
            </a:r>
            <a:r>
              <a:rPr lang="en-US" sz="2000" dirty="0"/>
              <a:t>, </a:t>
            </a:r>
            <a:r>
              <a:rPr lang="en-US" sz="2000" dirty="0" err="1"/>
              <a:t>kad</a:t>
            </a:r>
            <a:r>
              <a:rPr lang="en-US" sz="2000" dirty="0"/>
              <a:t> </a:t>
            </a:r>
            <a:r>
              <a:rPr lang="en-US" sz="2000" dirty="0" err="1"/>
              <a:t>galėtumėte</a:t>
            </a:r>
            <a:r>
              <a:rPr lang="en-US" sz="2000" dirty="0"/>
              <a:t> </a:t>
            </a:r>
            <a:r>
              <a:rPr lang="en-US" sz="2000" dirty="0" err="1"/>
              <a:t>numatyti</a:t>
            </a:r>
            <a:r>
              <a:rPr lang="en-US" sz="2000" dirty="0"/>
              <a:t> </a:t>
            </a:r>
            <a:r>
              <a:rPr lang="en-US" sz="2000" b="1" dirty="0" err="1"/>
              <a:t>galimybes</a:t>
            </a:r>
            <a:r>
              <a:rPr lang="en-US" sz="2000" dirty="0"/>
              <a:t>:</a:t>
            </a:r>
            <a:endParaRPr sz="2000" dirty="0"/>
          </a:p>
          <a:p>
            <a:pPr marL="914400" marR="0" lvl="1" indent="-342900" algn="just" rtl="0">
              <a:spcBef>
                <a:spcPts val="0"/>
              </a:spcBef>
              <a:spcAft>
                <a:spcPts val="0"/>
              </a:spcAft>
              <a:buClr>
                <a:schemeClr val="dk1"/>
              </a:buClr>
              <a:buSzPct val="100000"/>
              <a:buChar char="◆"/>
            </a:pPr>
            <a:r>
              <a:rPr lang="en-US" sz="2000" dirty="0" err="1">
                <a:solidFill>
                  <a:schemeClr val="dk1"/>
                </a:solidFill>
                <a:latin typeface="Calibri"/>
                <a:ea typeface="Calibri"/>
                <a:cs typeface="Calibri"/>
                <a:sym typeface="Calibri"/>
              </a:rPr>
              <a:t>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paslaugos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turi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rinkos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spragų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siūlo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jūsų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konkurentai</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Clr>
                <a:schemeClr val="dk1"/>
              </a:buClr>
              <a:buSzPct val="100000"/>
              <a:buChar char="◆"/>
            </a:pPr>
            <a:r>
              <a:rPr lang="en-US" sz="2000" dirty="0" err="1">
                <a:solidFill>
                  <a:schemeClr val="dk1"/>
                </a:solidFill>
                <a:latin typeface="Calibri"/>
                <a:ea typeface="Calibri"/>
                <a:cs typeface="Calibri"/>
                <a:sym typeface="Calibri"/>
              </a:rPr>
              <a:t>Kokie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yra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mūsų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verslo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tikslai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šiems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metams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marR="0" lvl="0" indent="-342900" algn="just" rtl="0">
              <a:spcBef>
                <a:spcPts val="1000"/>
              </a:spcBef>
              <a:spcAft>
                <a:spcPts val="0"/>
              </a:spcAft>
              <a:buSzPct val="100000"/>
              <a:buChar char="➔"/>
            </a:pPr>
            <a:r>
              <a:rPr lang="en-US" sz="2000" dirty="0" err="1"/>
              <a:t>Galiausiai</a:t>
            </a:r>
            <a:r>
              <a:rPr lang="en-US" sz="2000" dirty="0"/>
              <a:t>, </a:t>
            </a:r>
            <a:r>
              <a:rPr lang="en-US" sz="2000" dirty="0" err="1"/>
              <a:t>norėdami</a:t>
            </a:r>
            <a:r>
              <a:rPr lang="en-US" sz="2000" dirty="0"/>
              <a:t> </a:t>
            </a:r>
            <a:r>
              <a:rPr lang="en-US" sz="2000" dirty="0" err="1"/>
              <a:t>nustatyti</a:t>
            </a:r>
            <a:r>
              <a:rPr lang="en-US" sz="2000" dirty="0"/>
              <a:t> </a:t>
            </a:r>
            <a:r>
              <a:rPr lang="en-US" sz="2000" dirty="0" err="1"/>
              <a:t>išorines</a:t>
            </a:r>
            <a:r>
              <a:rPr lang="en-US" sz="2000" dirty="0"/>
              <a:t> </a:t>
            </a:r>
            <a:r>
              <a:rPr lang="en-US" sz="2000" b="1" dirty="0" err="1"/>
              <a:t>grėsmes</a:t>
            </a:r>
            <a:r>
              <a:rPr lang="en-US" sz="2000" b="1" dirty="0"/>
              <a:t>, </a:t>
            </a:r>
            <a:r>
              <a:rPr lang="en-US" sz="2000" dirty="0" err="1"/>
              <a:t>paklauskite</a:t>
            </a:r>
            <a:r>
              <a:rPr lang="en-US" sz="2000" dirty="0"/>
              <a:t> </a:t>
            </a:r>
            <a:r>
              <a:rPr lang="en-US" sz="2000" dirty="0" err="1"/>
              <a:t>savęs</a:t>
            </a:r>
            <a:r>
              <a:rPr lang="en-US" sz="2000" dirty="0"/>
              <a:t>:</a:t>
            </a:r>
            <a:endParaRPr sz="2000" dirty="0"/>
          </a:p>
          <a:p>
            <a:pPr marL="914400" marR="0" lvl="1" indent="-342900" algn="just" rtl="0">
              <a:spcBef>
                <a:spcPts val="0"/>
              </a:spcBef>
              <a:spcAft>
                <a:spcPts val="0"/>
              </a:spcAft>
              <a:buSzPct val="100000"/>
              <a:buChar char="◆"/>
            </a:pPr>
            <a:r>
              <a:rPr lang="en-US" sz="2000" dirty="0" err="1">
                <a:solidFill>
                  <a:schemeClr val="dk1"/>
                </a:solidFill>
                <a:latin typeface="Calibri"/>
                <a:ea typeface="Calibri"/>
                <a:cs typeface="Calibri"/>
                <a:sym typeface="Calibri"/>
              </a:rPr>
              <a:t>Kokie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pokyčiai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pramonėje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kelia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susirūpinimą</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SzPct val="100000"/>
              <a:buChar char="◆"/>
            </a:pPr>
            <a:r>
              <a:rPr lang="en-US" sz="2000" dirty="0" err="1">
                <a:solidFill>
                  <a:schemeClr val="dk1"/>
                </a:solidFill>
                <a:latin typeface="Calibri"/>
                <a:ea typeface="Calibri"/>
                <a:cs typeface="Calibri"/>
                <a:sym typeface="Calibri"/>
              </a:rPr>
              <a:t>Kokių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naujų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rinkos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tendencijų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galima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tikėtis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grpSp>
        <p:nvGrpSpPr>
          <p:cNvPr id="137" name="Google Shape;137;p4"/>
          <p:cNvGrpSpPr/>
          <p:nvPr/>
        </p:nvGrpSpPr>
        <p:grpSpPr>
          <a:xfrm>
            <a:off x="441960" y="561256"/>
            <a:ext cx="1128382" cy="847206"/>
            <a:chOff x="7393391" y="1075612"/>
            <a:chExt cx="1128382" cy="847206"/>
          </a:xfrm>
        </p:grpSpPr>
        <p:sp>
          <p:nvSpPr>
            <p:cNvPr id="138" name="Google Shape;138;p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4"/>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0" name="Google Shape;140;p4"/>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41" name="Google Shape;141;p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
          <p:cNvSpPr>
            <a:spLocks noGrp="1"/>
          </p:cNvSpPr>
          <p:nvPr>
            <p:ph type="title"/>
          </p:nvPr>
        </p:nvSpPr>
        <p:spPr>
          <a:xfrm>
            <a:off x="356616" y="-79375"/>
            <a:ext cx="11489700" cy="5775900"/>
          </a:xfrm>
          <a:prstGeom prst="ellipse">
            <a:avLst/>
          </a:prstGeom>
          <a:noFill/>
          <a:ln>
            <a:noFill/>
          </a:ln>
        </p:spPr>
        <p:txBody>
          <a:bodyPr spcFirstLastPara="1" wrap="square" lIns="91425" tIns="45700" rIns="91425" bIns="45700" anchor="t" anchorCtr="0">
            <a:normAutofit fontScale="90000"/>
          </a:bodyPr>
          <a:lstStyle/>
          <a:p>
            <a:pPr marL="0" marR="0" lvl="0" indent="0" algn="l" rtl="0">
              <a:lnSpc>
                <a:spcPct val="100000"/>
              </a:lnSpc>
              <a:spcBef>
                <a:spcPts val="0"/>
              </a:spcBef>
              <a:spcAft>
                <a:spcPts val="0"/>
              </a:spcAft>
              <a:buClr>
                <a:schemeClr val="dk1"/>
              </a:buClr>
              <a:buSzPct val="84836"/>
              <a:buFont typeface="Calibri"/>
              <a:buNone/>
            </a:pPr>
            <a:r>
              <a:rPr lang="en-US" sz="2711" b="1">
                <a:solidFill>
                  <a:srgbClr val="222222"/>
                </a:solidFill>
              </a:rPr>
              <a:t> SSGG analizės </a:t>
            </a:r>
            <a:r>
              <a:rPr lang="en-US" sz="2711" b="1">
                <a:solidFill>
                  <a:srgbClr val="222222"/>
                </a:solidFill>
                <a:latin typeface="Calibri"/>
                <a:ea typeface="Calibri"/>
                <a:cs typeface="Calibri"/>
                <a:sym typeface="Calibri"/>
              </a:rPr>
              <a:t>reikšmė ir </a:t>
            </a:r>
            <a:r>
              <a:rPr lang="en-US" sz="2711" b="1">
                <a:solidFill>
                  <a:srgbClr val="222222"/>
                </a:solidFill>
              </a:rPr>
              <a:t>panaudojimas</a:t>
            </a:r>
            <a:br>
              <a:rPr lang="en-US" sz="2800">
                <a:latin typeface="Calibri"/>
                <a:ea typeface="Calibri"/>
                <a:cs typeface="Calibri"/>
                <a:sym typeface="Calibri"/>
              </a:rPr>
            </a:br>
            <a:br>
              <a:rPr lang="en-US" sz="2400">
                <a:latin typeface="Calibri"/>
                <a:ea typeface="Calibri"/>
                <a:cs typeface="Calibri"/>
                <a:sym typeface="Calibri"/>
              </a:rPr>
            </a:br>
            <a:r>
              <a:rPr lang="en-US" sz="2000"/>
              <a:t>SSGG analizė dažnai naudojama strateginio planavimo proceso pradžioje arba kaip jo dalis. Jei jums kyla klausimas, ar turite atlikti SWOT analizę kas mėnesį ar dažnai, nesijaudinkite, taip nėra. SSGG analizę reikėtų atlikti, kai ieškote didelių, bendrų situacijų, scenarijų ar savo verslo apžvalgų.</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0" marR="0" lvl="0" indent="0" algn="l" rtl="0">
              <a:lnSpc>
                <a:spcPct val="100000"/>
              </a:lnSpc>
              <a:spcBef>
                <a:spcPts val="0"/>
              </a:spcBef>
              <a:spcAft>
                <a:spcPts val="0"/>
              </a:spcAft>
              <a:buClr>
                <a:schemeClr val="dk1"/>
              </a:buClr>
              <a:buSzPct val="115000"/>
              <a:buFont typeface="Calibri"/>
              <a:buNone/>
            </a:pPr>
            <a:r>
              <a:rPr lang="en-US" sz="2000"/>
              <a:t>Kodėl svarbu atlikti SSGG analizę?</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45720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0" marR="0" lvl="0" indent="0" algn="l" rtl="0">
              <a:lnSpc>
                <a:spcPct val="100000"/>
              </a:lnSpc>
              <a:spcBef>
                <a:spcPts val="0"/>
              </a:spcBef>
              <a:spcAft>
                <a:spcPts val="0"/>
              </a:spcAft>
              <a:buClr>
                <a:schemeClr val="dk1"/>
              </a:buClr>
              <a:buSzPct val="115000"/>
              <a:buFont typeface="Calibri"/>
              <a:buNone/>
            </a:pPr>
            <a:r>
              <a:rPr lang="en-US" sz="2000"/>
              <a:t>Kada naudinga SSGG analizė?</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457200" marR="0" lvl="0" indent="-342900" algn="l" rtl="0">
              <a:lnSpc>
                <a:spcPct val="100000"/>
              </a:lnSpc>
              <a:spcBef>
                <a:spcPts val="0"/>
              </a:spcBef>
              <a:spcAft>
                <a:spcPts val="0"/>
              </a:spcAft>
              <a:buSzPct val="100000"/>
              <a:buChar char="➔"/>
            </a:pPr>
            <a:r>
              <a:rPr lang="en-US" sz="2000"/>
              <a:t>Prieš įgyvendindami didelį pokytį</a:t>
            </a:r>
            <a:endParaRPr sz="2000"/>
          </a:p>
          <a:p>
            <a:pPr marL="457200" marR="0" lvl="0" indent="-342900" algn="l" rtl="0">
              <a:lnSpc>
                <a:spcPct val="100000"/>
              </a:lnSpc>
              <a:spcBef>
                <a:spcPts val="0"/>
              </a:spcBef>
              <a:spcAft>
                <a:spcPts val="0"/>
              </a:spcAft>
              <a:buSzPct val="100000"/>
              <a:buChar char="➔"/>
            </a:pPr>
            <a:r>
              <a:rPr lang="en-US" sz="2000"/>
              <a:t>Kai pradedate naują įmonę ar projektą</a:t>
            </a:r>
            <a:endParaRPr sz="2000"/>
          </a:p>
          <a:p>
            <a:pPr marL="457200" marR="0" lvl="0" indent="-342900" algn="l" rtl="0">
              <a:lnSpc>
                <a:spcPct val="100000"/>
              </a:lnSpc>
              <a:spcBef>
                <a:spcPts val="0"/>
              </a:spcBef>
              <a:spcAft>
                <a:spcPts val="0"/>
              </a:spcAft>
              <a:buSzPct val="100000"/>
              <a:buChar char="➔"/>
            </a:pPr>
            <a:r>
              <a:rPr lang="en-US" sz="2000"/>
              <a:t>Jei norite nustatyti augimo ir tobulėjimo galimybes</a:t>
            </a:r>
            <a:endParaRPr sz="2000"/>
          </a:p>
          <a:p>
            <a:pPr marL="457200" marR="0" lvl="0" indent="-342900" algn="l" rtl="0">
              <a:lnSpc>
                <a:spcPct val="100000"/>
              </a:lnSpc>
              <a:spcBef>
                <a:spcPts val="0"/>
              </a:spcBef>
              <a:spcAft>
                <a:spcPts val="0"/>
              </a:spcAft>
              <a:buSzPct val="100000"/>
              <a:buChar char="➔"/>
            </a:pPr>
            <a:r>
              <a:rPr lang="en-US" sz="2000"/>
              <a:t>Bet kada, kai norite gauti išsamią savo verslo rezultatų apžvalgą.</a:t>
            </a:r>
            <a:endParaRPr sz="2000"/>
          </a:p>
          <a:p>
            <a:pPr marL="457200" marR="0" lvl="0" indent="-342900" algn="l" rtl="0">
              <a:lnSpc>
                <a:spcPct val="115000"/>
              </a:lnSpc>
              <a:spcBef>
                <a:spcPts val="0"/>
              </a:spcBef>
              <a:spcAft>
                <a:spcPts val="0"/>
              </a:spcAft>
              <a:buSzPct val="100000"/>
              <a:buChar char="➔"/>
            </a:pPr>
            <a:r>
              <a:rPr lang="en-US" sz="2000"/>
              <a:t>Jei reikia nustatyti verslo veiklos rezultatus iš įvairių perspektyvų</a:t>
            </a:r>
            <a:endParaRPr sz="2000"/>
          </a:p>
          <a:p>
            <a:pPr marL="0" marR="0" lvl="0" indent="0" algn="l" rtl="0">
              <a:lnSpc>
                <a:spcPct val="90000"/>
              </a:lnSpc>
              <a:spcBef>
                <a:spcPts val="3000"/>
              </a:spcBef>
              <a:spcAft>
                <a:spcPts val="0"/>
              </a:spcAft>
              <a:buClr>
                <a:schemeClr val="dk1"/>
              </a:buClr>
              <a:buSzPct val="115000"/>
              <a:buFont typeface="Calibri"/>
              <a:buNone/>
            </a:pPr>
            <a:br>
              <a:rPr lang="en-US" sz="2000"/>
            </a:br>
            <a:endParaRPr sz="2000"/>
          </a:p>
        </p:txBody>
      </p:sp>
      <p:grpSp>
        <p:nvGrpSpPr>
          <p:cNvPr id="149" name="Google Shape;149;p5"/>
          <p:cNvGrpSpPr/>
          <p:nvPr/>
        </p:nvGrpSpPr>
        <p:grpSpPr>
          <a:xfrm>
            <a:off x="441960" y="561256"/>
            <a:ext cx="1128382" cy="847206"/>
            <a:chOff x="7393391" y="1075612"/>
            <a:chExt cx="1128382" cy="847206"/>
          </a:xfrm>
        </p:grpSpPr>
        <p:sp>
          <p:nvSpPr>
            <p:cNvPr id="150" name="Google Shape;150;p5"/>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52" name="Google Shape;152;p5"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pic>
        <p:nvPicPr>
          <p:cNvPr id="153" name="Google Shape;153;p5"/>
          <p:cNvPicPr preferRelativeResize="0"/>
          <p:nvPr/>
        </p:nvPicPr>
        <p:blipFill rotWithShape="1">
          <a:blip r:embed="rId4">
            <a:alphaModFix/>
          </a:blip>
          <a:srcRect l="70036" t="31698" r="6768" b="27247"/>
          <a:stretch/>
        </p:blipFill>
        <p:spPr>
          <a:xfrm>
            <a:off x="7743223" y="3382075"/>
            <a:ext cx="747900" cy="7212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154" name="Google Shape;154;p5"/>
          <p:cNvSpPr txBox="1"/>
          <p:nvPr/>
        </p:nvSpPr>
        <p:spPr>
          <a:xfrm>
            <a:off x="1570350" y="3461875"/>
            <a:ext cx="2267100" cy="561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Nustatomos sritys, kurias galima patobulinti.</a:t>
            </a:r>
            <a:endParaRPr sz="1800" b="0" i="0" u="none" strike="noStrike" cap="none">
              <a:solidFill>
                <a:schemeClr val="dk1"/>
              </a:solidFill>
              <a:latin typeface="Calibri"/>
              <a:ea typeface="Calibri"/>
              <a:cs typeface="Calibri"/>
              <a:sym typeface="Calibri"/>
            </a:endParaRPr>
          </a:p>
        </p:txBody>
      </p:sp>
      <p:sp>
        <p:nvSpPr>
          <p:cNvPr id="155" name="Google Shape;155;p5"/>
          <p:cNvSpPr txBox="1"/>
          <p:nvPr/>
        </p:nvSpPr>
        <p:spPr>
          <a:xfrm>
            <a:off x="4983213" y="3461875"/>
            <a:ext cx="2267100" cy="561600"/>
          </a:xfrm>
          <a:prstGeom prst="rect">
            <a:avLst/>
          </a:prstGeom>
          <a:noFill/>
          <a:ln>
            <a:noFill/>
          </a:ln>
        </p:spPr>
        <p:txBody>
          <a:bodyPr spcFirstLastPara="1" wrap="square" lIns="91425" tIns="45700" rIns="91425" bIns="45700" anchor="ctr" anchorCtr="0">
            <a:noAutofit/>
          </a:bodyPr>
          <a:lstStyle/>
          <a:p>
            <a:pPr marL="0" marR="0" lvl="0" indent="10795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Nustatytos galimybių sritys</a:t>
            </a:r>
            <a:endParaRPr sz="1800" b="0" i="0" u="none" strike="noStrike" cap="none">
              <a:solidFill>
                <a:schemeClr val="dk1"/>
              </a:solidFill>
              <a:latin typeface="Calibri"/>
              <a:ea typeface="Calibri"/>
              <a:cs typeface="Calibri"/>
              <a:sym typeface="Calibri"/>
            </a:endParaRPr>
          </a:p>
        </p:txBody>
      </p:sp>
      <p:sp>
        <p:nvSpPr>
          <p:cNvPr id="156" name="Google Shape;156;p5"/>
          <p:cNvSpPr txBox="1"/>
          <p:nvPr/>
        </p:nvSpPr>
        <p:spPr>
          <a:xfrm>
            <a:off x="8396075" y="3461875"/>
            <a:ext cx="2267100" cy="561600"/>
          </a:xfrm>
          <a:prstGeom prst="rect">
            <a:avLst/>
          </a:prstGeom>
          <a:noFill/>
          <a:ln>
            <a:noFill/>
          </a:ln>
        </p:spPr>
        <p:txBody>
          <a:bodyPr spcFirstLastPara="1" wrap="square" lIns="91425" tIns="45700" rIns="91425" bIns="45700" anchor="ctr" anchorCtr="0">
            <a:noAutofit/>
          </a:bodyPr>
          <a:lstStyle/>
          <a:p>
            <a:pPr marL="0" marR="0" lvl="0" indent="10795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nustatomos sritys, kurioms gali kilti pavojus.</a:t>
            </a:r>
            <a:endParaRPr sz="1800" b="0" i="0" u="none" strike="noStrike" cap="none">
              <a:solidFill>
                <a:schemeClr val="dk1"/>
              </a:solidFill>
              <a:latin typeface="Calibri"/>
              <a:ea typeface="Calibri"/>
              <a:cs typeface="Calibri"/>
              <a:sym typeface="Calibri"/>
            </a:endParaRPr>
          </a:p>
        </p:txBody>
      </p:sp>
      <p:pic>
        <p:nvPicPr>
          <p:cNvPr id="157" name="Google Shape;157;p5"/>
          <p:cNvPicPr preferRelativeResize="0"/>
          <p:nvPr/>
        </p:nvPicPr>
        <p:blipFill rotWithShape="1">
          <a:blip r:embed="rId4">
            <a:alphaModFix/>
          </a:blip>
          <a:srcRect l="7149" t="30600" r="69214" b="27341"/>
          <a:stretch/>
        </p:blipFill>
        <p:spPr>
          <a:xfrm>
            <a:off x="844051" y="3390475"/>
            <a:ext cx="726300" cy="7044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158" name="Google Shape;158;p5"/>
          <p:cNvPicPr preferRelativeResize="0"/>
          <p:nvPr/>
        </p:nvPicPr>
        <p:blipFill rotWithShape="1">
          <a:blip r:embed="rId4">
            <a:alphaModFix/>
          </a:blip>
          <a:srcRect l="38606" t="29598" r="38198" b="28136"/>
          <a:stretch/>
        </p:blipFill>
        <p:spPr>
          <a:xfrm>
            <a:off x="4480850" y="3382075"/>
            <a:ext cx="726300" cy="7212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4"/>
          <p:cNvSpPr>
            <a:spLocks noGrp="1"/>
          </p:cNvSpPr>
          <p:nvPr>
            <p:ph type="title"/>
          </p:nvPr>
        </p:nvSpPr>
        <p:spPr>
          <a:xfrm>
            <a:off x="441960" y="-812347"/>
            <a:ext cx="10662900" cy="5969100"/>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1000"/>
              </a:spcBef>
              <a:spcAft>
                <a:spcPts val="0"/>
              </a:spcAft>
              <a:buNone/>
            </a:pPr>
            <a:r>
              <a:rPr lang="en-US" sz="2711" b="1" dirty="0">
                <a:solidFill>
                  <a:srgbClr val="222222"/>
                </a:solidFill>
                <a:latin typeface="Calibri"/>
                <a:ea typeface="Calibri"/>
                <a:cs typeface="Calibri"/>
                <a:sym typeface="Calibri"/>
              </a:rPr>
              <a:t>  </a:t>
            </a:r>
            <a:r>
              <a:rPr lang="en-US" sz="2711" b="1" dirty="0" err="1">
                <a:solidFill>
                  <a:srgbClr val="222222"/>
                </a:solidFill>
                <a:latin typeface="Calibri"/>
                <a:ea typeface="Calibri"/>
                <a:cs typeface="Calibri"/>
                <a:sym typeface="Calibri"/>
              </a:rPr>
              <a:t>Patarimai</a:t>
            </a:r>
            <a:r>
              <a:rPr lang="en-US" sz="2711" b="1" dirty="0">
                <a:solidFill>
                  <a:srgbClr val="222222"/>
                </a:solidFill>
                <a:latin typeface="Calibri"/>
                <a:ea typeface="Calibri"/>
                <a:cs typeface="Calibri"/>
                <a:sym typeface="Calibri"/>
              </a:rPr>
              <a:t>, </a:t>
            </a:r>
            <a:r>
              <a:rPr lang="en-US" sz="2711" b="1" dirty="0" err="1">
                <a:solidFill>
                  <a:srgbClr val="222222"/>
                </a:solidFill>
                <a:latin typeface="Calibri"/>
                <a:ea typeface="Calibri"/>
                <a:cs typeface="Calibri"/>
                <a:sym typeface="Calibri"/>
              </a:rPr>
              <a:t>kaip</a:t>
            </a:r>
            <a:r>
              <a:rPr lang="en-US" sz="2711" b="1" dirty="0">
                <a:solidFill>
                  <a:srgbClr val="222222"/>
                </a:solidFill>
                <a:latin typeface="Calibri"/>
                <a:ea typeface="Calibri"/>
                <a:cs typeface="Calibri"/>
                <a:sym typeface="Calibri"/>
              </a:rPr>
              <a:t> </a:t>
            </a:r>
            <a:r>
              <a:rPr lang="en-US" sz="2711" b="1" dirty="0" err="1">
                <a:solidFill>
                  <a:srgbClr val="222222"/>
                </a:solidFill>
                <a:latin typeface="Calibri"/>
                <a:ea typeface="Calibri"/>
                <a:cs typeface="Calibri"/>
                <a:sym typeface="Calibri"/>
              </a:rPr>
              <a:t>atlikti</a:t>
            </a:r>
            <a:r>
              <a:rPr lang="en-US" sz="2711" b="1" dirty="0">
                <a:solidFill>
                  <a:srgbClr val="222222"/>
                </a:solidFill>
                <a:latin typeface="Calibri"/>
                <a:ea typeface="Calibri"/>
                <a:cs typeface="Calibri"/>
                <a:sym typeface="Calibri"/>
              </a:rPr>
              <a:t> </a:t>
            </a:r>
            <a:r>
              <a:rPr lang="en-US" sz="2711" b="1" dirty="0">
                <a:solidFill>
                  <a:srgbClr val="222222"/>
                </a:solidFill>
              </a:rPr>
              <a:t>SSGG </a:t>
            </a:r>
            <a:r>
              <a:rPr lang="en-US" sz="2711" b="1" dirty="0" err="1">
                <a:solidFill>
                  <a:srgbClr val="222222"/>
                </a:solidFill>
              </a:rPr>
              <a:t>analizę</a:t>
            </a:r>
            <a:br>
              <a:rPr lang="en-US" sz="2600" dirty="0">
                <a:latin typeface="Calibri"/>
                <a:ea typeface="Calibri"/>
                <a:cs typeface="Calibri"/>
                <a:sym typeface="Calibri"/>
              </a:rPr>
            </a:br>
            <a:endParaRPr sz="2600" dirty="0"/>
          </a:p>
          <a:p>
            <a:pPr marL="0" lvl="0" indent="0" algn="l" rtl="0">
              <a:spcBef>
                <a:spcPts val="1000"/>
              </a:spcBef>
              <a:spcAft>
                <a:spcPts val="0"/>
              </a:spcAft>
              <a:buNone/>
            </a:pPr>
            <a:r>
              <a:rPr lang="en-US" sz="2000" u="sng" dirty="0" err="1"/>
              <a:t>Apsvarstykite</a:t>
            </a:r>
            <a:r>
              <a:rPr lang="en-US" sz="2000" u="sng" dirty="0"/>
              <a:t> </a:t>
            </a:r>
            <a:r>
              <a:rPr lang="en-US" sz="2000" u="sng" dirty="0" err="1"/>
              <a:t>vidinius</a:t>
            </a:r>
            <a:r>
              <a:rPr lang="en-US" sz="2000" u="sng" dirty="0"/>
              <a:t> </a:t>
            </a:r>
            <a:r>
              <a:rPr lang="en-US" sz="2000" u="sng" dirty="0" err="1"/>
              <a:t>veiksnius</a:t>
            </a:r>
            <a:r>
              <a:rPr lang="en-US" sz="2000" u="sng" dirty="0"/>
              <a:t>:</a:t>
            </a:r>
            <a:endParaRPr sz="2000" u="sng" dirty="0"/>
          </a:p>
          <a:p>
            <a:pPr marL="0" lvl="0" indent="0" algn="l" rtl="0">
              <a:spcBef>
                <a:spcPts val="1000"/>
              </a:spcBef>
              <a:spcAft>
                <a:spcPts val="0"/>
              </a:spcAft>
              <a:buNone/>
            </a:pPr>
            <a:r>
              <a:rPr lang="en-US" sz="2000" dirty="0" err="1"/>
              <a:t>Patobulinimus</a:t>
            </a:r>
            <a:r>
              <a:rPr lang="en-US" sz="2000" dirty="0"/>
              <a:t> </a:t>
            </a:r>
            <a:r>
              <a:rPr lang="en-US" sz="2000" dirty="0" err="1"/>
              <a:t>galite</a:t>
            </a:r>
            <a:r>
              <a:rPr lang="en-US" sz="2000" dirty="0"/>
              <a:t> </a:t>
            </a:r>
            <a:r>
              <a:rPr lang="en-US" sz="2000" dirty="0" err="1"/>
              <a:t>pradėti</a:t>
            </a:r>
            <a:r>
              <a:rPr lang="en-US" sz="2000" dirty="0"/>
              <a:t> </a:t>
            </a:r>
            <a:r>
              <a:rPr lang="en-US" sz="2000" dirty="0" err="1"/>
              <a:t>įgyvendinti</a:t>
            </a:r>
            <a:r>
              <a:rPr lang="en-US" sz="2000" dirty="0"/>
              <a:t> </a:t>
            </a:r>
            <a:r>
              <a:rPr lang="en-US" sz="2000" dirty="0" err="1"/>
              <a:t>keliais</a:t>
            </a:r>
            <a:r>
              <a:rPr lang="en-US" sz="2000" dirty="0"/>
              <a:t> </a:t>
            </a:r>
            <a:r>
              <a:rPr lang="en-US" sz="2000" dirty="0" err="1"/>
              <a:t>skirtingais</a:t>
            </a:r>
            <a:r>
              <a:rPr lang="en-US" sz="2000" dirty="0"/>
              <a:t> </a:t>
            </a:r>
            <a:r>
              <a:rPr lang="en-US" sz="2000" dirty="0" err="1"/>
              <a:t>būdais</a:t>
            </a:r>
            <a:r>
              <a:rPr lang="en-US" sz="2000" dirty="0"/>
              <a:t>.</a:t>
            </a:r>
            <a:endParaRPr sz="2000" dirty="0"/>
          </a:p>
          <a:p>
            <a:pPr marL="0" marR="0" lvl="0" indent="0" algn="l" rtl="0">
              <a:lnSpc>
                <a:spcPct val="100000"/>
              </a:lnSpc>
              <a:spcBef>
                <a:spcPts val="1000"/>
              </a:spcBef>
              <a:spcAft>
                <a:spcPts val="0"/>
              </a:spcAft>
              <a:buNone/>
            </a:pPr>
            <a:r>
              <a:rPr lang="en-US" sz="2000" u="sng" dirty="0" err="1"/>
              <a:t>Įvertinkite</a:t>
            </a:r>
            <a:r>
              <a:rPr lang="en-US" sz="2000" u="sng" dirty="0"/>
              <a:t> </a:t>
            </a:r>
            <a:r>
              <a:rPr lang="en-US" sz="2000" u="sng" dirty="0" err="1"/>
              <a:t>išorės</a:t>
            </a:r>
            <a:r>
              <a:rPr lang="en-US" sz="2000" u="sng" dirty="0"/>
              <a:t> </a:t>
            </a:r>
            <a:r>
              <a:rPr lang="en-US" sz="2000" u="sng" dirty="0" err="1"/>
              <a:t>veiksnius</a:t>
            </a:r>
            <a:r>
              <a:rPr lang="en-US" sz="2000" dirty="0"/>
              <a:t>:</a:t>
            </a:r>
            <a:endParaRPr sz="2000" dirty="0"/>
          </a:p>
          <a:p>
            <a:pPr marL="0" marR="0" lvl="0" indent="0" algn="l" rtl="0">
              <a:lnSpc>
                <a:spcPct val="100000"/>
              </a:lnSpc>
              <a:spcBef>
                <a:spcPts val="1000"/>
              </a:spcBef>
              <a:spcAft>
                <a:spcPts val="0"/>
              </a:spcAft>
              <a:buNone/>
            </a:pPr>
            <a:r>
              <a:rPr lang="en-US" sz="2000" dirty="0" err="1"/>
              <a:t>Galite</a:t>
            </a:r>
            <a:r>
              <a:rPr lang="en-US" sz="2000" dirty="0"/>
              <a:t> </a:t>
            </a:r>
            <a:r>
              <a:rPr lang="en-US" sz="2000" dirty="0" err="1"/>
              <a:t>keisti</a:t>
            </a:r>
            <a:r>
              <a:rPr lang="en-US" sz="2000" dirty="0"/>
              <a:t> </a:t>
            </a:r>
            <a:r>
              <a:rPr lang="en-US" sz="2000" dirty="0" err="1"/>
              <a:t>savo</a:t>
            </a:r>
            <a:r>
              <a:rPr lang="en-US" sz="2000" dirty="0"/>
              <a:t> </a:t>
            </a:r>
            <a:r>
              <a:rPr lang="en-US" sz="2000" dirty="0" err="1"/>
              <a:t>procesus</a:t>
            </a:r>
            <a:r>
              <a:rPr lang="en-US" sz="2000" dirty="0"/>
              <a:t> </a:t>
            </a:r>
            <a:r>
              <a:rPr lang="en-US" sz="2000" dirty="0" err="1"/>
              <a:t>taip</a:t>
            </a:r>
            <a:r>
              <a:rPr lang="en-US" sz="2000" dirty="0"/>
              <a:t>, </a:t>
            </a:r>
            <a:r>
              <a:rPr lang="en-US" sz="2000" dirty="0" err="1"/>
              <a:t>kad</a:t>
            </a:r>
            <a:r>
              <a:rPr lang="en-US" sz="2000" dirty="0"/>
              <a:t> </a:t>
            </a:r>
            <a:r>
              <a:rPr lang="en-US" sz="2000" dirty="0" err="1"/>
              <a:t>sumažintumėte</a:t>
            </a:r>
            <a:r>
              <a:rPr lang="en-US" sz="2000" dirty="0"/>
              <a:t> </a:t>
            </a:r>
            <a:r>
              <a:rPr lang="en-US" sz="2000" dirty="0" err="1"/>
              <a:t>neigiamus</a:t>
            </a:r>
            <a:r>
              <a:rPr lang="en-US" sz="2000" dirty="0"/>
              <a:t> </a:t>
            </a:r>
            <a:r>
              <a:rPr lang="en-US" sz="2000" dirty="0" err="1"/>
              <a:t>išorės</a:t>
            </a:r>
            <a:r>
              <a:rPr lang="en-US" sz="2000" dirty="0"/>
              <a:t> </a:t>
            </a:r>
            <a:r>
              <a:rPr lang="en-US" sz="2000" dirty="0" err="1"/>
              <a:t>veiksnius</a:t>
            </a:r>
            <a:r>
              <a:rPr lang="en-US" sz="2000" dirty="0"/>
              <a:t>.</a:t>
            </a:r>
            <a:endParaRPr sz="2000" dirty="0"/>
          </a:p>
          <a:p>
            <a:pPr marL="0" marR="0" lvl="0" indent="0" algn="l" rtl="0">
              <a:lnSpc>
                <a:spcPct val="100000"/>
              </a:lnSpc>
              <a:spcBef>
                <a:spcPts val="1000"/>
              </a:spcBef>
              <a:spcAft>
                <a:spcPts val="0"/>
              </a:spcAft>
              <a:buNone/>
            </a:pPr>
            <a:r>
              <a:rPr lang="en-US" sz="2000" u="sng" dirty="0" err="1"/>
              <a:t>Surenkite</a:t>
            </a:r>
            <a:r>
              <a:rPr lang="en-US" sz="2000" u="sng" dirty="0"/>
              <a:t> </a:t>
            </a:r>
            <a:r>
              <a:rPr lang="en-US" sz="2000" u="sng" dirty="0" err="1"/>
              <a:t>smegenų</a:t>
            </a:r>
            <a:r>
              <a:rPr lang="en-US" sz="2000" u="sng" dirty="0"/>
              <a:t> </a:t>
            </a:r>
            <a:r>
              <a:rPr lang="en-US" sz="2000" u="sng" dirty="0" err="1"/>
              <a:t>šturmo</a:t>
            </a:r>
            <a:r>
              <a:rPr lang="en-US" sz="2000" u="sng" dirty="0"/>
              <a:t> </a:t>
            </a:r>
            <a:r>
              <a:rPr lang="en-US" sz="2000" u="sng" dirty="0" err="1"/>
              <a:t>sesiją</a:t>
            </a:r>
            <a:r>
              <a:rPr lang="en-US" sz="2000" dirty="0"/>
              <a:t>:</a:t>
            </a:r>
            <a:endParaRPr sz="2000" dirty="0"/>
          </a:p>
          <a:p>
            <a:pPr marL="0" marR="0" lvl="0" indent="0" algn="l" rtl="0">
              <a:lnSpc>
                <a:spcPct val="100000"/>
              </a:lnSpc>
              <a:spcBef>
                <a:spcPts val="1000"/>
              </a:spcBef>
              <a:spcAft>
                <a:spcPts val="0"/>
              </a:spcAft>
              <a:buNone/>
            </a:pPr>
            <a:r>
              <a:rPr lang="en-US" sz="2000" dirty="0" err="1"/>
              <a:t>naujų</a:t>
            </a:r>
            <a:r>
              <a:rPr lang="en-US" sz="2000" dirty="0"/>
              <a:t> </a:t>
            </a:r>
            <a:r>
              <a:rPr lang="en-US" sz="2000" dirty="0" err="1"/>
              <a:t>ir</a:t>
            </a:r>
            <a:r>
              <a:rPr lang="en-US" sz="2000" dirty="0"/>
              <a:t> </a:t>
            </a:r>
            <a:r>
              <a:rPr lang="en-US" sz="2000" dirty="0" err="1"/>
              <a:t>novatoriškų</a:t>
            </a:r>
            <a:r>
              <a:rPr lang="en-US" sz="2000" dirty="0"/>
              <a:t> </a:t>
            </a:r>
            <a:r>
              <a:rPr lang="en-US" sz="2000" dirty="0" err="1"/>
              <a:t>idėjų</a:t>
            </a:r>
            <a:r>
              <a:rPr lang="en-US" sz="2000" dirty="0"/>
              <a:t> </a:t>
            </a:r>
            <a:r>
              <a:rPr lang="en-US" sz="2000" dirty="0" err="1"/>
              <a:t>pateikimas</a:t>
            </a:r>
            <a:r>
              <a:rPr lang="en-US" sz="2000" dirty="0"/>
              <a:t> </a:t>
            </a:r>
            <a:r>
              <a:rPr lang="en-US" sz="2000" dirty="0" err="1"/>
              <a:t>gali</a:t>
            </a:r>
            <a:r>
              <a:rPr lang="en-US" sz="2000" dirty="0"/>
              <a:t> </a:t>
            </a:r>
            <a:r>
              <a:rPr lang="en-US" sz="2000" dirty="0" err="1"/>
              <a:t>padėti</a:t>
            </a:r>
            <a:r>
              <a:rPr lang="en-US" sz="2000" dirty="0"/>
              <a:t> </a:t>
            </a:r>
            <a:r>
              <a:rPr lang="en-US" sz="2000" dirty="0" err="1"/>
              <a:t>paskatinti</a:t>
            </a:r>
            <a:r>
              <a:rPr lang="en-US" sz="2000" dirty="0"/>
              <a:t> </a:t>
            </a:r>
            <a:r>
              <a:rPr lang="en-US" sz="2000" dirty="0" err="1"/>
              <a:t>kūrybiškumą</a:t>
            </a:r>
            <a:r>
              <a:rPr lang="en-US" sz="2000" dirty="0"/>
              <a:t> </a:t>
            </a:r>
            <a:r>
              <a:rPr lang="en-US" sz="2000" dirty="0" err="1"/>
              <a:t>ir</a:t>
            </a:r>
            <a:r>
              <a:rPr lang="en-US" sz="2000" dirty="0"/>
              <a:t> </a:t>
            </a:r>
            <a:r>
              <a:rPr lang="en-US" sz="2000" dirty="0" err="1"/>
              <a:t>įkvėpti</a:t>
            </a:r>
            <a:r>
              <a:rPr lang="en-US" sz="2000" dirty="0"/>
              <a:t> </a:t>
            </a:r>
            <a:r>
              <a:rPr lang="en-US" sz="2000" dirty="0" err="1"/>
              <a:t>veikti</a:t>
            </a:r>
            <a:r>
              <a:rPr lang="en-US" sz="2000" dirty="0"/>
              <a:t>.</a:t>
            </a:r>
            <a:endParaRPr sz="2000" dirty="0"/>
          </a:p>
          <a:p>
            <a:pPr marL="0" marR="0" lvl="0" indent="0" algn="l" rtl="0">
              <a:lnSpc>
                <a:spcPct val="100000"/>
              </a:lnSpc>
              <a:spcBef>
                <a:spcPts val="1000"/>
              </a:spcBef>
              <a:spcAft>
                <a:spcPts val="0"/>
              </a:spcAft>
              <a:buNone/>
            </a:pPr>
            <a:r>
              <a:rPr lang="en-US" sz="2000" u="sng" dirty="0" err="1"/>
              <a:t>Būkite</a:t>
            </a:r>
            <a:r>
              <a:rPr lang="en-US" sz="2000" u="sng" dirty="0"/>
              <a:t> </a:t>
            </a:r>
            <a:r>
              <a:rPr lang="en-US" sz="2000" u="sng" dirty="0" err="1"/>
              <a:t>kūrybingi</a:t>
            </a:r>
            <a:r>
              <a:rPr lang="en-US" sz="2000" u="sng" dirty="0"/>
              <a:t>: </a:t>
            </a:r>
            <a:endParaRPr sz="2000" dirty="0"/>
          </a:p>
          <a:p>
            <a:pPr marL="0" marR="0" lvl="0" indent="0" algn="l" rtl="0">
              <a:lnSpc>
                <a:spcPct val="100000"/>
              </a:lnSpc>
              <a:spcBef>
                <a:spcPts val="1000"/>
              </a:spcBef>
              <a:spcAft>
                <a:spcPts val="0"/>
              </a:spcAft>
              <a:buNone/>
            </a:pPr>
            <a:r>
              <a:rPr lang="en-US" sz="2000" dirty="0" err="1"/>
              <a:t>Sukurkite</a:t>
            </a:r>
            <a:r>
              <a:rPr lang="en-US" sz="2000" dirty="0"/>
              <a:t> </a:t>
            </a:r>
            <a:r>
              <a:rPr lang="en-US" sz="2000" dirty="0" err="1"/>
              <a:t>smagių</a:t>
            </a:r>
            <a:r>
              <a:rPr lang="en-US" sz="2000" dirty="0"/>
              <a:t> </a:t>
            </a:r>
            <a:r>
              <a:rPr lang="en-US" sz="2000" dirty="0" err="1"/>
              <a:t>būdų</a:t>
            </a:r>
            <a:r>
              <a:rPr lang="en-US" sz="2000" dirty="0"/>
              <a:t>, </a:t>
            </a:r>
            <a:r>
              <a:rPr lang="en-US" sz="2000" dirty="0" err="1"/>
              <a:t>kaip</a:t>
            </a:r>
            <a:r>
              <a:rPr lang="en-US" sz="2000" dirty="0"/>
              <a:t> </a:t>
            </a:r>
            <a:r>
              <a:rPr lang="en-US" sz="2000" dirty="0" err="1"/>
              <a:t>sugalvoti</a:t>
            </a:r>
            <a:r>
              <a:rPr lang="en-US" sz="2000" dirty="0"/>
              <a:t> </a:t>
            </a:r>
            <a:r>
              <a:rPr lang="en-US" sz="2000" dirty="0" err="1"/>
              <a:t>galimybes</a:t>
            </a:r>
            <a:r>
              <a:rPr lang="en-US" sz="2000" dirty="0"/>
              <a:t>. </a:t>
            </a:r>
            <a:r>
              <a:rPr lang="en-US" sz="2000" dirty="0" err="1"/>
              <a:t>Pabandykite</a:t>
            </a:r>
            <a:r>
              <a:rPr lang="en-US" sz="2000" dirty="0"/>
              <a:t> </a:t>
            </a:r>
            <a:r>
              <a:rPr lang="en-US" sz="2000" dirty="0" err="1"/>
              <a:t>atsitiktine</a:t>
            </a:r>
            <a:r>
              <a:rPr lang="en-US" sz="2000" dirty="0"/>
              <a:t> </a:t>
            </a:r>
            <a:r>
              <a:rPr lang="en-US" sz="2000" dirty="0" err="1"/>
              <a:t>tvarka</a:t>
            </a:r>
            <a:r>
              <a:rPr lang="en-US" sz="2000" dirty="0"/>
              <a:t> </a:t>
            </a:r>
            <a:r>
              <a:rPr lang="en-US" sz="2000" dirty="0" err="1"/>
              <a:t>pasirinkti</a:t>
            </a:r>
            <a:r>
              <a:rPr lang="en-US" sz="2000" dirty="0"/>
              <a:t> </a:t>
            </a:r>
            <a:r>
              <a:rPr lang="en-US" sz="2000" dirty="0" err="1"/>
              <a:t>anonimines</a:t>
            </a:r>
            <a:r>
              <a:rPr lang="en-US" sz="2000" dirty="0"/>
              <a:t> </a:t>
            </a:r>
            <a:r>
              <a:rPr lang="en-US" sz="2000" dirty="0" err="1"/>
              <a:t>idėjas</a:t>
            </a:r>
            <a:r>
              <a:rPr lang="en-US" sz="2000" dirty="0"/>
              <a:t>.</a:t>
            </a:r>
            <a:endParaRPr sz="2000" dirty="0"/>
          </a:p>
          <a:p>
            <a:pPr marL="0" marR="0" lvl="0" indent="0" algn="l" rtl="0">
              <a:lnSpc>
                <a:spcPct val="100000"/>
              </a:lnSpc>
              <a:spcBef>
                <a:spcPts val="1000"/>
              </a:spcBef>
              <a:spcAft>
                <a:spcPts val="0"/>
              </a:spcAft>
              <a:buNone/>
            </a:pPr>
            <a:r>
              <a:rPr lang="en-US" sz="2000" u="sng" dirty="0" err="1"/>
              <a:t>Nustatykite</a:t>
            </a:r>
            <a:r>
              <a:rPr lang="en-US" sz="2000" u="sng" dirty="0"/>
              <a:t> </a:t>
            </a:r>
            <a:r>
              <a:rPr lang="en-US" sz="2000" u="sng" dirty="0" err="1"/>
              <a:t>galimybių</a:t>
            </a:r>
            <a:r>
              <a:rPr lang="en-US" sz="2000" u="sng" dirty="0"/>
              <a:t> </a:t>
            </a:r>
            <a:r>
              <a:rPr lang="en-US" sz="2000" u="sng" dirty="0" err="1"/>
              <a:t>prioritetus</a:t>
            </a:r>
            <a:r>
              <a:rPr lang="en-US" sz="2000" u="sng" dirty="0"/>
              <a:t>: </a:t>
            </a:r>
            <a:endParaRPr sz="2000" dirty="0"/>
          </a:p>
          <a:p>
            <a:pPr marL="0" marR="0" lvl="0" indent="0" algn="l" rtl="0">
              <a:lnSpc>
                <a:spcPct val="100000"/>
              </a:lnSpc>
              <a:spcBef>
                <a:spcPts val="1000"/>
              </a:spcBef>
              <a:spcAft>
                <a:spcPts val="0"/>
              </a:spcAft>
              <a:buNone/>
            </a:pPr>
            <a:r>
              <a:rPr lang="en-US" sz="2000" dirty="0" err="1"/>
              <a:t>Aptarkite</a:t>
            </a:r>
            <a:r>
              <a:rPr lang="en-US" sz="2000" dirty="0"/>
              <a:t> </a:t>
            </a:r>
            <a:r>
              <a:rPr lang="en-US" sz="2000" dirty="0" err="1"/>
              <a:t>kiekvieną</a:t>
            </a:r>
            <a:r>
              <a:rPr lang="en-US" sz="2000" dirty="0"/>
              <a:t> </a:t>
            </a:r>
            <a:r>
              <a:rPr lang="en-US" sz="2000" dirty="0" err="1"/>
              <a:t>idėją</a:t>
            </a:r>
            <a:r>
              <a:rPr lang="en-US" sz="2000" dirty="0"/>
              <a:t> </a:t>
            </a:r>
            <a:r>
              <a:rPr lang="en-US" sz="2000" dirty="0" err="1"/>
              <a:t>ir</a:t>
            </a:r>
            <a:r>
              <a:rPr lang="en-US" sz="2000" dirty="0"/>
              <a:t> </a:t>
            </a:r>
            <a:r>
              <a:rPr lang="en-US" sz="2000" dirty="0" err="1"/>
              <a:t>įvertinkite</a:t>
            </a:r>
            <a:r>
              <a:rPr lang="en-US" sz="2000" dirty="0"/>
              <a:t> </a:t>
            </a:r>
            <a:r>
              <a:rPr lang="en-US" sz="2000" dirty="0" err="1"/>
              <a:t>ją</a:t>
            </a:r>
            <a:r>
              <a:rPr lang="en-US" sz="2000" dirty="0"/>
              <a:t> </a:t>
            </a:r>
            <a:r>
              <a:rPr lang="en-US" sz="2000" dirty="0" err="1"/>
              <a:t>balais</a:t>
            </a:r>
            <a:r>
              <a:rPr lang="en-US" sz="2000" dirty="0"/>
              <a:t> </a:t>
            </a:r>
            <a:r>
              <a:rPr lang="en-US" sz="2000" dirty="0" err="1"/>
              <a:t>nuo</a:t>
            </a:r>
            <a:r>
              <a:rPr lang="en-US" sz="2000" dirty="0"/>
              <a:t> 1 </a:t>
            </a:r>
            <a:r>
              <a:rPr lang="en-US" sz="2000" dirty="0" err="1"/>
              <a:t>iki</a:t>
            </a:r>
            <a:r>
              <a:rPr lang="en-US" sz="2000" dirty="0"/>
              <a:t> 10.</a:t>
            </a:r>
            <a:endParaRPr sz="2000" dirty="0"/>
          </a:p>
          <a:p>
            <a:pPr marL="0" marR="0" lvl="0" indent="0" algn="l" rtl="0">
              <a:lnSpc>
                <a:spcPct val="100000"/>
              </a:lnSpc>
              <a:spcBef>
                <a:spcPts val="1000"/>
              </a:spcBef>
              <a:spcAft>
                <a:spcPts val="0"/>
              </a:spcAft>
              <a:buNone/>
            </a:pPr>
            <a:r>
              <a:rPr lang="en-US" sz="2000" u="sng" dirty="0" err="1"/>
              <a:t>Imkitės</a:t>
            </a:r>
            <a:r>
              <a:rPr lang="en-US" sz="2000" u="sng" dirty="0"/>
              <a:t> </a:t>
            </a:r>
            <a:r>
              <a:rPr lang="en-US" sz="2000" u="sng" dirty="0" err="1"/>
              <a:t>veiksmų</a:t>
            </a:r>
            <a:r>
              <a:rPr lang="en-US" sz="2000" dirty="0"/>
              <a:t>:</a:t>
            </a:r>
            <a:endParaRPr sz="2000" dirty="0"/>
          </a:p>
          <a:p>
            <a:pPr marL="0" marR="0" lvl="0" indent="0" algn="l" rtl="0">
              <a:lnSpc>
                <a:spcPct val="100000"/>
              </a:lnSpc>
              <a:spcBef>
                <a:spcPts val="1000"/>
              </a:spcBef>
              <a:spcAft>
                <a:spcPts val="0"/>
              </a:spcAft>
              <a:buNone/>
            </a:pPr>
            <a:r>
              <a:rPr lang="en-US" sz="2000" dirty="0" err="1"/>
              <a:t>Turėsite</a:t>
            </a:r>
            <a:r>
              <a:rPr lang="en-US" sz="2000" dirty="0"/>
              <a:t> </a:t>
            </a:r>
            <a:r>
              <a:rPr lang="en-US" sz="2000" dirty="0" err="1"/>
              <a:t>prioritetinių</a:t>
            </a:r>
            <a:r>
              <a:rPr lang="en-US" sz="2000" dirty="0"/>
              <a:t> </a:t>
            </a:r>
            <a:r>
              <a:rPr lang="en-US" sz="2000" dirty="0" err="1"/>
              <a:t>galimybių</a:t>
            </a:r>
            <a:r>
              <a:rPr lang="en-US" sz="2000" dirty="0"/>
              <a:t> </a:t>
            </a:r>
            <a:r>
              <a:rPr lang="en-US" sz="2000" dirty="0" err="1"/>
              <a:t>sąrašą</a:t>
            </a:r>
            <a:r>
              <a:rPr lang="en-US" sz="2000" dirty="0"/>
              <a:t>. </a:t>
            </a:r>
            <a:r>
              <a:rPr lang="en-US" sz="2000" dirty="0" err="1"/>
              <a:t>Atėjo</a:t>
            </a:r>
            <a:r>
              <a:rPr lang="en-US" sz="2000" dirty="0"/>
              <a:t> </a:t>
            </a:r>
            <a:r>
              <a:rPr lang="en-US" sz="2000" dirty="0" err="1"/>
              <a:t>laikas</a:t>
            </a:r>
            <a:r>
              <a:rPr lang="en-US" sz="2000" dirty="0"/>
              <a:t> </a:t>
            </a:r>
            <a:r>
              <a:rPr lang="en-US" sz="2000" dirty="0" err="1"/>
              <a:t>jas</a:t>
            </a:r>
            <a:r>
              <a:rPr lang="en-US" sz="2000" dirty="0"/>
              <a:t> </a:t>
            </a:r>
            <a:r>
              <a:rPr lang="en-US" sz="2000" dirty="0" err="1"/>
              <a:t>paversti</a:t>
            </a:r>
            <a:r>
              <a:rPr lang="en-US" sz="2000" dirty="0"/>
              <a:t> </a:t>
            </a:r>
            <a:r>
              <a:rPr lang="en-US" sz="2000" dirty="0" err="1"/>
              <a:t>stiprybėmis</a:t>
            </a:r>
            <a:r>
              <a:rPr lang="en-US" sz="2000" dirty="0"/>
              <a:t>. </a:t>
            </a:r>
            <a:endParaRPr sz="2000" b="1" dirty="0"/>
          </a:p>
        </p:txBody>
      </p:sp>
      <p:grpSp>
        <p:nvGrpSpPr>
          <p:cNvPr id="165" name="Google Shape;165;p24"/>
          <p:cNvGrpSpPr/>
          <p:nvPr/>
        </p:nvGrpSpPr>
        <p:grpSpPr>
          <a:xfrm>
            <a:off x="441960" y="561256"/>
            <a:ext cx="1128382" cy="847206"/>
            <a:chOff x="7393391" y="1075612"/>
            <a:chExt cx="1128382" cy="847206"/>
          </a:xfrm>
        </p:grpSpPr>
        <p:sp>
          <p:nvSpPr>
            <p:cNvPr id="166" name="Google Shape;166;p2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4"/>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8" name="Google Shape;168;p2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169" name="Google Shape;169;p24"/>
          <p:cNvSpPr/>
          <p:nvPr/>
        </p:nvSpPr>
        <p:spPr>
          <a:xfrm>
            <a:off x="1452827" y="1128484"/>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70" name="Google Shape;170;p24"/>
          <p:cNvSpPr/>
          <p:nvPr/>
        </p:nvSpPr>
        <p:spPr>
          <a:xfrm>
            <a:off x="1452827" y="1926705"/>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171" name="Google Shape;171;p24"/>
          <p:cNvSpPr/>
          <p:nvPr/>
        </p:nvSpPr>
        <p:spPr>
          <a:xfrm>
            <a:off x="1452827" y="2724904"/>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3</a:t>
            </a:r>
            <a:endParaRPr sz="2000" b="1">
              <a:solidFill>
                <a:schemeClr val="lt1"/>
              </a:solidFill>
              <a:latin typeface="Calibri"/>
              <a:ea typeface="Calibri"/>
              <a:cs typeface="Calibri"/>
              <a:sym typeface="Calibri"/>
            </a:endParaRPr>
          </a:p>
        </p:txBody>
      </p:sp>
      <p:sp>
        <p:nvSpPr>
          <p:cNvPr id="172" name="Google Shape;172;p24"/>
          <p:cNvSpPr/>
          <p:nvPr/>
        </p:nvSpPr>
        <p:spPr>
          <a:xfrm>
            <a:off x="1452827" y="3566518"/>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a:solidFill>
                  <a:schemeClr val="lt1"/>
                </a:solidFill>
                <a:latin typeface="Calibri"/>
                <a:ea typeface="Calibri"/>
                <a:cs typeface="Calibri"/>
                <a:sym typeface="Calibri"/>
              </a:rPr>
              <a:t>4</a:t>
            </a:r>
            <a:endParaRPr sz="2000" b="1" dirty="0">
              <a:solidFill>
                <a:schemeClr val="lt1"/>
              </a:solidFill>
              <a:latin typeface="Calibri"/>
              <a:ea typeface="Calibri"/>
              <a:cs typeface="Calibri"/>
              <a:sym typeface="Calibri"/>
            </a:endParaRPr>
          </a:p>
        </p:txBody>
      </p:sp>
      <p:sp>
        <p:nvSpPr>
          <p:cNvPr id="173" name="Google Shape;173;p24"/>
          <p:cNvSpPr/>
          <p:nvPr/>
        </p:nvSpPr>
        <p:spPr>
          <a:xfrm>
            <a:off x="1452827" y="4361637"/>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5</a:t>
            </a:r>
            <a:endParaRPr sz="2000" b="1">
              <a:solidFill>
                <a:schemeClr val="lt1"/>
              </a:solidFill>
              <a:latin typeface="Calibri"/>
              <a:ea typeface="Calibri"/>
              <a:cs typeface="Calibri"/>
              <a:sym typeface="Calibri"/>
            </a:endParaRPr>
          </a:p>
        </p:txBody>
      </p:sp>
      <p:sp>
        <p:nvSpPr>
          <p:cNvPr id="174" name="Google Shape;174;p24"/>
          <p:cNvSpPr/>
          <p:nvPr/>
        </p:nvSpPr>
        <p:spPr>
          <a:xfrm>
            <a:off x="1452836" y="5156753"/>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6</a:t>
            </a:r>
            <a:endParaRPr sz="20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6504f5b86f_0_7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grpSp>
        <p:nvGrpSpPr>
          <p:cNvPr id="180" name="Google Shape;180;g16504f5b86f_0_74"/>
          <p:cNvGrpSpPr/>
          <p:nvPr/>
        </p:nvGrpSpPr>
        <p:grpSpPr>
          <a:xfrm>
            <a:off x="441960" y="561256"/>
            <a:ext cx="1128381" cy="847205"/>
            <a:chOff x="7393391" y="1075612"/>
            <a:chExt cx="1128381" cy="847205"/>
          </a:xfrm>
        </p:grpSpPr>
        <p:sp>
          <p:nvSpPr>
            <p:cNvPr id="181" name="Google Shape;181;g16504f5b86f_0_7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16504f5b86f_0_74"/>
            <p:cNvSpPr/>
            <p:nvPr/>
          </p:nvSpPr>
          <p:spPr>
            <a:xfrm>
              <a:off x="7971281" y="1075612"/>
              <a:ext cx="550491" cy="485307"/>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g16504f5b86f_0_7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900" cy="480300"/>
          </a:xfrm>
          <a:prstGeom prst="rect">
            <a:avLst/>
          </a:prstGeom>
          <a:noFill/>
          <a:ln>
            <a:noFill/>
          </a:ln>
        </p:spPr>
      </p:pic>
      <p:sp>
        <p:nvSpPr>
          <p:cNvPr id="184" name="Google Shape;184;g16504f5b86f_0_74"/>
          <p:cNvSpPr>
            <a:spLocks noGrp="1"/>
          </p:cNvSpPr>
          <p:nvPr>
            <p:ph type="title"/>
          </p:nvPr>
        </p:nvSpPr>
        <p:spPr>
          <a:xfrm>
            <a:off x="661424" y="-79375"/>
            <a:ext cx="9852000" cy="5775900"/>
          </a:xfrm>
          <a:prstGeom prst="ellipse">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300"/>
              <a:buFont typeface="Calibri"/>
              <a:buNone/>
            </a:pPr>
            <a:r>
              <a:rPr lang="en-US" sz="2400" b="1" dirty="0">
                <a:solidFill>
                  <a:srgbClr val="222222"/>
                </a:solidFill>
              </a:rPr>
              <a:t> </a:t>
            </a:r>
            <a:r>
              <a:rPr lang="en-US" sz="2400" b="1" dirty="0" err="1">
                <a:solidFill>
                  <a:srgbClr val="222222"/>
                </a:solidFill>
              </a:rPr>
              <a:t>Išvados</a:t>
            </a:r>
            <a:br>
              <a:rPr lang="en-US" sz="2800" dirty="0">
                <a:latin typeface="Calibri"/>
                <a:ea typeface="Calibri"/>
                <a:cs typeface="Calibri"/>
                <a:sym typeface="Calibri"/>
              </a:rPr>
            </a:br>
            <a:endParaRPr sz="2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300"/>
              <a:buFont typeface="Calibri"/>
              <a:buNone/>
            </a:pPr>
            <a:endParaRPr sz="2800" dirty="0"/>
          </a:p>
          <a:p>
            <a:pPr marL="457200" marR="0" lvl="0" indent="-342900" algn="l" rtl="0">
              <a:lnSpc>
                <a:spcPct val="100000"/>
              </a:lnSpc>
              <a:spcBef>
                <a:spcPts val="0"/>
              </a:spcBef>
              <a:spcAft>
                <a:spcPts val="0"/>
              </a:spcAft>
              <a:buSzPts val="1800"/>
              <a:buChar char="➔"/>
            </a:pPr>
            <a:r>
              <a:rPr lang="en-US" sz="1800" dirty="0" err="1"/>
              <a:t>Atlikdami</a:t>
            </a:r>
            <a:r>
              <a:rPr lang="en-US" sz="1800" dirty="0"/>
              <a:t> SSGG </a:t>
            </a:r>
            <a:r>
              <a:rPr lang="en-US" sz="1800" dirty="0" err="1"/>
              <a:t>analizę</a:t>
            </a:r>
            <a:r>
              <a:rPr lang="en-US" sz="1800" dirty="0"/>
              <a:t> </a:t>
            </a:r>
            <a:r>
              <a:rPr lang="en-US" sz="1800" dirty="0" err="1"/>
              <a:t>turite</a:t>
            </a:r>
            <a:r>
              <a:rPr lang="en-US" sz="1800" dirty="0"/>
              <a:t> </a:t>
            </a:r>
            <a:r>
              <a:rPr lang="en-US" sz="1800" dirty="0" err="1"/>
              <a:t>galimybę</a:t>
            </a:r>
            <a:r>
              <a:rPr lang="en-US" sz="1800" dirty="0"/>
              <a:t> </a:t>
            </a:r>
            <a:r>
              <a:rPr lang="en-US" sz="1800" dirty="0" err="1"/>
              <a:t>atrasti</a:t>
            </a:r>
            <a:r>
              <a:rPr lang="en-US" sz="1800" dirty="0"/>
              <a:t> </a:t>
            </a:r>
            <a:r>
              <a:rPr lang="en-US" sz="1800" dirty="0" err="1"/>
              <a:t>naujų</a:t>
            </a:r>
            <a:r>
              <a:rPr lang="en-US" sz="1800" dirty="0"/>
              <a:t> </a:t>
            </a:r>
            <a:r>
              <a:rPr lang="en-US" sz="1800" dirty="0" err="1"/>
              <a:t>tobulin</a:t>
            </a:r>
            <a:r>
              <a:rPr lang="lt-LT" sz="1800" dirty="0"/>
              <a:t>tinų</a:t>
            </a:r>
            <a:r>
              <a:rPr lang="en-US" sz="1800" dirty="0"/>
              <a:t> </a:t>
            </a:r>
            <a:r>
              <a:rPr lang="lt-LT" sz="1800" dirty="0"/>
              <a:t>dalykų</a:t>
            </a:r>
            <a:r>
              <a:rPr lang="en-US" sz="1800" dirty="0"/>
              <a:t>, </a:t>
            </a:r>
            <a:r>
              <a:rPr lang="en-US" sz="1800" dirty="0" err="1"/>
              <a:t>iniciatyvų</a:t>
            </a:r>
            <a:r>
              <a:rPr lang="en-US" sz="1800" dirty="0"/>
              <a:t>, </a:t>
            </a:r>
            <a:r>
              <a:rPr lang="en-US" sz="1800" dirty="0" err="1"/>
              <a:t>projektų</a:t>
            </a:r>
            <a:r>
              <a:rPr lang="en-US" sz="1800" dirty="0"/>
              <a:t> </a:t>
            </a:r>
            <a:r>
              <a:rPr lang="en-US" sz="1800" dirty="0" err="1"/>
              <a:t>ir</a:t>
            </a:r>
            <a:r>
              <a:rPr lang="en-US" sz="1800" dirty="0"/>
              <a:t> </a:t>
            </a:r>
            <a:r>
              <a:rPr lang="en-US" sz="1800" dirty="0" err="1"/>
              <a:t>aiškiau</a:t>
            </a:r>
            <a:r>
              <a:rPr lang="en-US" sz="1800" dirty="0"/>
              <a:t> </a:t>
            </a:r>
            <a:r>
              <a:rPr lang="en-US" sz="1800" dirty="0" err="1"/>
              <a:t>suvokti</a:t>
            </a:r>
            <a:r>
              <a:rPr lang="en-US" sz="1800" dirty="0"/>
              <a:t>, </a:t>
            </a:r>
            <a:r>
              <a:rPr lang="en-US" sz="1800" dirty="0" err="1"/>
              <a:t>kokio</a:t>
            </a:r>
            <a:r>
              <a:rPr lang="en-US" sz="1800" dirty="0"/>
              <a:t> </a:t>
            </a:r>
            <a:r>
              <a:rPr lang="en-US" sz="1800" dirty="0" err="1"/>
              <a:t>tipo</a:t>
            </a:r>
            <a:r>
              <a:rPr lang="en-US" sz="1800" dirty="0"/>
              <a:t> </a:t>
            </a:r>
            <a:r>
              <a:rPr lang="en-US" sz="1800" dirty="0" err="1"/>
              <a:t>valdymą</a:t>
            </a:r>
            <a:r>
              <a:rPr lang="en-US" sz="1800" dirty="0"/>
              <a:t> </a:t>
            </a:r>
            <a:r>
              <a:rPr lang="en-US" sz="1800" dirty="0" err="1"/>
              <a:t>plėtojate</a:t>
            </a:r>
            <a:r>
              <a:rPr lang="en-US" sz="1800" dirty="0"/>
              <a:t>.</a:t>
            </a:r>
            <a:endParaRPr sz="1800" dirty="0"/>
          </a:p>
          <a:p>
            <a:pPr marL="45720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sz="1800" dirty="0"/>
          </a:p>
          <a:p>
            <a:pPr marL="457200" marR="0" lvl="0" indent="-342900" algn="l" rtl="0">
              <a:lnSpc>
                <a:spcPct val="100000"/>
              </a:lnSpc>
              <a:spcBef>
                <a:spcPts val="0"/>
              </a:spcBef>
              <a:spcAft>
                <a:spcPts val="0"/>
              </a:spcAft>
              <a:buSzPts val="1800"/>
              <a:buChar char="➔"/>
            </a:pPr>
            <a:r>
              <a:rPr lang="en-US" sz="1800" dirty="0" err="1"/>
              <a:t>Norint</a:t>
            </a:r>
            <a:r>
              <a:rPr lang="en-US" sz="1800" dirty="0"/>
              <a:t> </a:t>
            </a:r>
            <a:r>
              <a:rPr lang="en-US" sz="1800" dirty="0" err="1"/>
              <a:t>plėtoti</a:t>
            </a:r>
            <a:r>
              <a:rPr lang="en-US" sz="1800" dirty="0"/>
              <a:t> </a:t>
            </a:r>
            <a:r>
              <a:rPr lang="en-US" sz="1800" dirty="0" err="1"/>
              <a:t>projektą</a:t>
            </a:r>
            <a:r>
              <a:rPr lang="en-US" sz="1800" dirty="0"/>
              <a:t> </a:t>
            </a:r>
            <a:r>
              <a:rPr lang="en-US" sz="1800" dirty="0" err="1"/>
              <a:t>ar</a:t>
            </a:r>
            <a:r>
              <a:rPr lang="en-US" sz="1800" dirty="0"/>
              <a:t> </a:t>
            </a:r>
            <a:r>
              <a:rPr lang="en-US" sz="1800" dirty="0" err="1"/>
              <a:t>naują</a:t>
            </a:r>
            <a:r>
              <a:rPr lang="en-US" sz="1800" dirty="0"/>
              <a:t> </a:t>
            </a:r>
            <a:r>
              <a:rPr lang="en-US" sz="1800" dirty="0" err="1"/>
              <a:t>idėją</a:t>
            </a:r>
            <a:r>
              <a:rPr lang="en-US" sz="1800" dirty="0"/>
              <a:t>, </a:t>
            </a:r>
            <a:r>
              <a:rPr lang="en-US" sz="1800" dirty="0" err="1"/>
              <a:t>būtina</a:t>
            </a:r>
            <a:r>
              <a:rPr lang="en-US" sz="1800" dirty="0"/>
              <a:t> </a:t>
            </a:r>
            <a:r>
              <a:rPr lang="en-US" sz="1800" dirty="0" err="1"/>
              <a:t>atsižvelgti</a:t>
            </a:r>
            <a:r>
              <a:rPr lang="en-US" sz="1800" dirty="0"/>
              <a:t> į </a:t>
            </a:r>
            <a:r>
              <a:rPr lang="en-US" sz="1800" dirty="0" err="1"/>
              <a:t>vidinius</a:t>
            </a:r>
            <a:r>
              <a:rPr lang="en-US" sz="1800" dirty="0"/>
              <a:t> </a:t>
            </a:r>
            <a:r>
              <a:rPr lang="en-US" sz="1800" dirty="0" err="1"/>
              <a:t>ir</a:t>
            </a:r>
            <a:r>
              <a:rPr lang="en-US" sz="1800" dirty="0"/>
              <a:t> </a:t>
            </a:r>
            <a:r>
              <a:rPr lang="en-US" sz="1800" dirty="0" err="1"/>
              <a:t>išorinius</a:t>
            </a:r>
            <a:r>
              <a:rPr lang="en-US" sz="1800" dirty="0"/>
              <a:t> </a:t>
            </a:r>
            <a:r>
              <a:rPr lang="en-US" sz="1800" dirty="0" err="1"/>
              <a:t>veiksnius</a:t>
            </a:r>
            <a:r>
              <a:rPr lang="en-US" sz="1800" dirty="0"/>
              <a:t>, </a:t>
            </a:r>
            <a:r>
              <a:rPr lang="en-US" sz="1800" dirty="0" err="1"/>
              <a:t>kad</a:t>
            </a:r>
            <a:r>
              <a:rPr lang="en-US" sz="1800" dirty="0"/>
              <a:t> </a:t>
            </a:r>
            <a:r>
              <a:rPr lang="en-US" sz="1800" dirty="0" err="1"/>
              <a:t>būtų</a:t>
            </a:r>
            <a:r>
              <a:rPr lang="en-US" sz="1800" dirty="0"/>
              <a:t> </a:t>
            </a:r>
            <a:r>
              <a:rPr lang="en-US" sz="1800" dirty="0" err="1"/>
              <a:t>maksimaliai</a:t>
            </a:r>
            <a:r>
              <a:rPr lang="en-US" sz="1800" dirty="0"/>
              <a:t> </a:t>
            </a:r>
            <a:r>
              <a:rPr lang="en-US" sz="1800" dirty="0" err="1"/>
              <a:t>išnaudotos</a:t>
            </a:r>
            <a:r>
              <a:rPr lang="en-US" sz="1800" dirty="0"/>
              <a:t> </a:t>
            </a:r>
            <a:r>
              <a:rPr lang="en-US" sz="1800" dirty="0" err="1"/>
              <a:t>stiprybės</a:t>
            </a:r>
            <a:r>
              <a:rPr lang="en-US" sz="1800" dirty="0"/>
              <a:t> </a:t>
            </a:r>
            <a:r>
              <a:rPr lang="en-US" sz="1800" dirty="0" err="1"/>
              <a:t>ir</a:t>
            </a:r>
            <a:r>
              <a:rPr lang="en-US" sz="1800" dirty="0"/>
              <a:t> </a:t>
            </a:r>
            <a:r>
              <a:rPr lang="en-US" sz="1800" dirty="0" err="1"/>
              <a:t>galimybės</a:t>
            </a:r>
            <a:r>
              <a:rPr lang="en-US" sz="1800" dirty="0"/>
              <a:t> </a:t>
            </a:r>
            <a:r>
              <a:rPr lang="en-US" sz="1800" dirty="0" err="1"/>
              <a:t>bei</a:t>
            </a:r>
            <a:r>
              <a:rPr lang="en-US" sz="1800" dirty="0"/>
              <a:t> </a:t>
            </a:r>
            <a:r>
              <a:rPr lang="en-US" sz="1800" dirty="0" err="1"/>
              <a:t>sumažintos</a:t>
            </a:r>
            <a:r>
              <a:rPr lang="en-US" sz="1800" dirty="0"/>
              <a:t> </a:t>
            </a:r>
            <a:r>
              <a:rPr lang="en-US" sz="1800" dirty="0" err="1"/>
              <a:t>esamos</a:t>
            </a:r>
            <a:r>
              <a:rPr lang="en-US" sz="1800" dirty="0"/>
              <a:t> </a:t>
            </a:r>
            <a:r>
              <a:rPr lang="en-US" sz="1800" dirty="0" err="1"/>
              <a:t>silpnybės</a:t>
            </a:r>
            <a:r>
              <a:rPr lang="en-US" sz="1800" dirty="0"/>
              <a:t> </a:t>
            </a:r>
            <a:r>
              <a:rPr lang="en-US" sz="1800" dirty="0" err="1"/>
              <a:t>ir</a:t>
            </a:r>
            <a:r>
              <a:rPr lang="en-US" sz="1800" dirty="0"/>
              <a:t> </a:t>
            </a:r>
            <a:r>
              <a:rPr lang="en-US" sz="1800" dirty="0" err="1"/>
              <a:t>grėsmės</a:t>
            </a:r>
            <a:r>
              <a:rPr lang="en-US" sz="1800" dirty="0"/>
              <a:t>.</a:t>
            </a:r>
            <a:endParaRPr sz="1800" dirty="0"/>
          </a:p>
          <a:p>
            <a:pPr marL="0" marR="0" lvl="0" indent="0" algn="l" rtl="0">
              <a:lnSpc>
                <a:spcPct val="90000"/>
              </a:lnSpc>
              <a:spcBef>
                <a:spcPts val="0"/>
              </a:spcBef>
              <a:spcAft>
                <a:spcPts val="0"/>
              </a:spcAft>
              <a:buClr>
                <a:schemeClr val="dk1"/>
              </a:buClr>
              <a:buSzPts val="2300"/>
              <a:buFont typeface="Calibri"/>
              <a:buNone/>
            </a:pPr>
            <a:br>
              <a:rPr lang="en-US" sz="1800" dirty="0"/>
            </a:b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7"/>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7"/>
          <p:cNvSpPr/>
          <p:nvPr/>
        </p:nvSpPr>
        <p:spPr>
          <a:xfrm rot="10800000" flipH="1">
            <a:off x="0" y="0"/>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7"/>
          <p:cNvSpPr>
            <a:spLocks noGrp="1"/>
          </p:cNvSpPr>
          <p:nvPr>
            <p:ph type="title"/>
          </p:nvPr>
        </p:nvSpPr>
        <p:spPr>
          <a:xfrm>
            <a:off x="838199" y="365125"/>
            <a:ext cx="5529943" cy="1325563"/>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400"/>
              <a:buFont typeface="Calibri"/>
              <a:buNone/>
            </a:pPr>
            <a:br>
              <a:rPr lang="en-US" sz="1400" b="1"/>
            </a:br>
            <a:r>
              <a:rPr lang="en-US" sz="1400" b="1"/>
              <a:t> </a:t>
            </a:r>
            <a:br>
              <a:rPr lang="en-US" sz="1400" b="1"/>
            </a:br>
            <a:r>
              <a:rPr lang="en-US" sz="1400" b="1"/>
              <a:t> </a:t>
            </a:r>
            <a:br>
              <a:rPr lang="en-US" sz="1400" b="1"/>
            </a:br>
            <a:endParaRPr sz="1400" b="1"/>
          </a:p>
        </p:txBody>
      </p:sp>
      <p:sp>
        <p:nvSpPr>
          <p:cNvPr id="193" name="Google Shape;193;p7"/>
          <p:cNvSpPr txBox="1"/>
          <p:nvPr/>
        </p:nvSpPr>
        <p:spPr>
          <a:xfrm>
            <a:off x="6541478" y="3024256"/>
            <a:ext cx="5395516" cy="52705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SWOT šablonas</a:t>
            </a:r>
            <a:endParaRPr sz="3200" b="1" i="0" u="none" strike="noStrike" cap="none">
              <a:solidFill>
                <a:schemeClr val="dk1"/>
              </a:solidFill>
              <a:latin typeface="Calibri"/>
              <a:ea typeface="Calibri"/>
              <a:cs typeface="Calibri"/>
              <a:sym typeface="Calibri"/>
            </a:endParaRPr>
          </a:p>
        </p:txBody>
      </p:sp>
      <p:pic>
        <p:nvPicPr>
          <p:cNvPr id="194" name="Google Shape;194;p7" descr="Interfaz de usuario gráfica, Texto&#10;&#10;Descripción generada automáticamente"/>
          <p:cNvPicPr preferRelativeResize="0"/>
          <p:nvPr/>
        </p:nvPicPr>
        <p:blipFill rotWithShape="1">
          <a:blip r:embed="rId3">
            <a:alphaModFix/>
          </a:blip>
          <a:srcRect/>
          <a:stretch/>
        </p:blipFill>
        <p:spPr>
          <a:xfrm>
            <a:off x="8883683" y="5836096"/>
            <a:ext cx="2795945" cy="761895"/>
          </a:xfrm>
          <a:prstGeom prst="rect">
            <a:avLst/>
          </a:prstGeom>
          <a:noFill/>
          <a:ln>
            <a:noFill/>
          </a:ln>
        </p:spPr>
      </p:pic>
      <p:pic>
        <p:nvPicPr>
          <p:cNvPr id="195" name="Google Shape;195;p7" descr="Logotipo&#10;&#10;Descripción generada automáticamente"/>
          <p:cNvPicPr preferRelativeResize="0">
            <a:picLocks noGrp="1"/>
          </p:cNvPicPr>
          <p:nvPr>
            <p:ph type="body" idx="1"/>
          </p:nvPr>
        </p:nvPicPr>
        <p:blipFill rotWithShape="1">
          <a:blip r:embed="rId4">
            <a:alphaModFix/>
          </a:blip>
          <a:srcRect/>
          <a:stretch/>
        </p:blipFill>
        <p:spPr>
          <a:xfrm>
            <a:off x="5429840" y="5889279"/>
            <a:ext cx="1663146" cy="655528"/>
          </a:xfrm>
          <a:prstGeom prst="rect">
            <a:avLst/>
          </a:prstGeom>
          <a:noFill/>
          <a:ln>
            <a:noFill/>
          </a:ln>
        </p:spPr>
      </p:pic>
      <p:sp>
        <p:nvSpPr>
          <p:cNvPr id="196" name="Google Shape;196;p7"/>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lt1"/>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197" name="Google Shape;197;p7"/>
          <p:cNvSpPr/>
          <p:nvPr/>
        </p:nvSpPr>
        <p:spPr>
          <a:xfrm rot="2164748">
            <a:off x="9564001" y="-232367"/>
            <a:ext cx="3728533" cy="2603228"/>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8"/>
          <p:cNvSpPr/>
          <p:nvPr/>
        </p:nvSpPr>
        <p:spPr>
          <a:xfrm>
            <a:off x="321564" y="320040"/>
            <a:ext cx="11548800" cy="6217800"/>
          </a:xfrm>
          <a:prstGeom prst="rect">
            <a:avLst/>
          </a:prstGeom>
          <a:solidFill>
            <a:schemeClr val="dk1">
              <a:alpha val="12941"/>
            </a:schemeClr>
          </a:solidFill>
          <a:ln w="127000" cap="sq" cmpd="thinThick">
            <a:solidFill>
              <a:srgbClr val="262626">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lt1"/>
              </a:solidFill>
              <a:latin typeface="Calibri"/>
              <a:ea typeface="Calibri"/>
              <a:cs typeface="Calibri"/>
              <a:sym typeface="Calibri"/>
            </a:endParaRPr>
          </a:p>
        </p:txBody>
      </p:sp>
      <p:sp>
        <p:nvSpPr>
          <p:cNvPr id="203" name="Google Shape;203;p8"/>
          <p:cNvSpPr>
            <a:spLocks noGrp="1"/>
          </p:cNvSpPr>
          <p:nvPr>
            <p:ph type="title"/>
          </p:nvPr>
        </p:nvSpPr>
        <p:spPr>
          <a:xfrm>
            <a:off x="838200" y="631825"/>
            <a:ext cx="8740200" cy="1325700"/>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Calibri"/>
              <a:buNone/>
            </a:pPr>
            <a:r>
              <a:rPr lang="en-US" sz="2400" b="1"/>
              <a:t>Kiekviename kvadrante surašykite visą informaciją apie savo idėją ar </a:t>
            </a:r>
            <a:r>
              <a:rPr lang="en-US" sz="2400" b="1">
                <a:latin typeface="Calibri"/>
                <a:ea typeface="Calibri"/>
                <a:cs typeface="Calibri"/>
                <a:sym typeface="Calibri"/>
              </a:rPr>
              <a:t>verslą. </a:t>
            </a:r>
            <a:endParaRPr sz="2400" b="1">
              <a:latin typeface="Calibri"/>
              <a:ea typeface="Calibri"/>
              <a:cs typeface="Calibri"/>
              <a:sym typeface="Calibri"/>
            </a:endParaRPr>
          </a:p>
        </p:txBody>
      </p:sp>
      <p:cxnSp>
        <p:nvCxnSpPr>
          <p:cNvPr id="204" name="Google Shape;204;p8"/>
          <p:cNvCxnSpPr/>
          <p:nvPr/>
        </p:nvCxnSpPr>
        <p:spPr>
          <a:xfrm>
            <a:off x="897636" y="1957388"/>
            <a:ext cx="10396728" cy="0"/>
          </a:xfrm>
          <a:prstGeom prst="straightConnector1">
            <a:avLst/>
          </a:prstGeom>
          <a:noFill/>
          <a:ln w="22225" cap="flat" cmpd="sng">
            <a:solidFill>
              <a:srgbClr val="7F7F7F"/>
            </a:solidFill>
            <a:prstDash val="solid"/>
            <a:miter lim="800000"/>
            <a:headEnd type="none" w="sm" len="sm"/>
            <a:tailEnd type="none" w="sm" len="sm"/>
          </a:ln>
        </p:spPr>
      </p:cxnSp>
      <p:sp>
        <p:nvSpPr>
          <p:cNvPr id="205" name="Google Shape;205;p8"/>
          <p:cNvSpPr txBox="1"/>
          <p:nvPr/>
        </p:nvSpPr>
        <p:spPr>
          <a:xfrm>
            <a:off x="7585150" y="506725"/>
            <a:ext cx="3835500" cy="391500"/>
          </a:xfrm>
          <a:prstGeom prst="rect">
            <a:avLst/>
          </a:prstGeom>
          <a:noFill/>
          <a:ln>
            <a:noFill/>
          </a:ln>
        </p:spPr>
        <p:txBody>
          <a:bodyPr spcFirstLastPara="1" wrap="square" lIns="91425" tIns="45700" rIns="91425" bIns="45700" anchor="ctr" anchorCtr="0">
            <a:noAutofit/>
          </a:bodyPr>
          <a:lstStyle/>
          <a:p>
            <a:pPr marL="342900" marR="0" lvl="0" indent="-165100" algn="l" rtl="0">
              <a:lnSpc>
                <a:spcPct val="90000"/>
              </a:lnSpc>
              <a:spcBef>
                <a:spcPts val="0"/>
              </a:spcBef>
              <a:spcAft>
                <a:spcPts val="0"/>
              </a:spcAft>
              <a:buClr>
                <a:schemeClr val="dk1"/>
              </a:buClr>
              <a:buSzPts val="1000"/>
              <a:buFont typeface="Arial"/>
              <a:buNone/>
            </a:pPr>
            <a:r>
              <a:rPr lang="en-US" sz="1100">
                <a:solidFill>
                  <a:schemeClr val="dk1"/>
                </a:solidFill>
                <a:latin typeface="Calibri"/>
                <a:ea typeface="Calibri"/>
                <a:cs typeface="Calibri"/>
                <a:sym typeface="Calibri"/>
              </a:rPr>
              <a:t>Lipduką galite dubliuoti tiek kartų, kiek reikia.</a:t>
            </a:r>
            <a:endParaRPr sz="1100" b="0" i="0" u="none" strike="noStrike" cap="none">
              <a:solidFill>
                <a:schemeClr val="dk1"/>
              </a:solidFill>
              <a:latin typeface="Calibri"/>
              <a:ea typeface="Calibri"/>
              <a:cs typeface="Calibri"/>
              <a:sym typeface="Calibri"/>
            </a:endParaRPr>
          </a:p>
        </p:txBody>
      </p:sp>
      <p:pic>
        <p:nvPicPr>
          <p:cNvPr id="206" name="Google Shape;206;p8" descr="Logotipo&#10;&#10;Descripción generada automáticamente"/>
          <p:cNvPicPr preferRelativeResize="0">
            <a:picLocks noGrp="1"/>
          </p:cNvPicPr>
          <p:nvPr>
            <p:ph type="body" idx="1"/>
          </p:nvPr>
        </p:nvPicPr>
        <p:blipFill rotWithShape="1">
          <a:blip r:embed="rId3">
            <a:alphaModFix/>
          </a:blip>
          <a:srcRect/>
          <a:stretch/>
        </p:blipFill>
        <p:spPr>
          <a:xfrm>
            <a:off x="10316743" y="5904863"/>
            <a:ext cx="1362791" cy="480384"/>
          </a:xfrm>
          <a:prstGeom prst="rect">
            <a:avLst/>
          </a:prstGeom>
          <a:noFill/>
          <a:ln>
            <a:noFill/>
          </a:ln>
        </p:spPr>
      </p:pic>
      <p:pic>
        <p:nvPicPr>
          <p:cNvPr id="207" name="Google Shape;207;p8" descr="Interfaz de usuario gráfica, Texto&#10;&#10;Descripción generada automáticamente"/>
          <p:cNvPicPr preferRelativeResize="0"/>
          <p:nvPr/>
        </p:nvPicPr>
        <p:blipFill rotWithShape="1">
          <a:blip r:embed="rId4">
            <a:alphaModFix/>
          </a:blip>
          <a:srcRect/>
          <a:stretch/>
        </p:blipFill>
        <p:spPr>
          <a:xfrm>
            <a:off x="584758" y="5851025"/>
            <a:ext cx="2167968" cy="588061"/>
          </a:xfrm>
          <a:prstGeom prst="rect">
            <a:avLst/>
          </a:prstGeom>
          <a:noFill/>
          <a:ln>
            <a:noFill/>
          </a:ln>
        </p:spPr>
      </p:pic>
      <p:sp>
        <p:nvSpPr>
          <p:cNvPr id="208" name="Google Shape;208;p8"/>
          <p:cNvSpPr/>
          <p:nvPr/>
        </p:nvSpPr>
        <p:spPr>
          <a:xfrm>
            <a:off x="8639775" y="1040825"/>
            <a:ext cx="743100" cy="660000"/>
          </a:xfrm>
          <a:prstGeom prst="snip1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4184725" y="3246225"/>
            <a:ext cx="2562000" cy="913800"/>
          </a:xfrm>
          <a:prstGeom prst="snip1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Įtraukite visas idėjas, kurios didina jūsų vidines stiprybes ir išorines galimybes.</a:t>
            </a:r>
            <a:endParaRPr sz="1200">
              <a:latin typeface="Calibri"/>
              <a:ea typeface="Calibri"/>
              <a:cs typeface="Calibri"/>
              <a:sym typeface="Calibri"/>
            </a:endParaRPr>
          </a:p>
        </p:txBody>
      </p:sp>
      <p:sp>
        <p:nvSpPr>
          <p:cNvPr id="210" name="Google Shape;210;p8"/>
          <p:cNvSpPr/>
          <p:nvPr/>
        </p:nvSpPr>
        <p:spPr>
          <a:xfrm>
            <a:off x="10579275" y="1040824"/>
            <a:ext cx="743100" cy="660000"/>
          </a:xfrm>
          <a:prstGeom prst="snip1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479475" y="202180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GALIMYBĖS</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Sudarykite savo galimybių sąrašą</a:t>
            </a:r>
            <a:endParaRPr sz="1800" b="1">
              <a:latin typeface="Calibri"/>
              <a:ea typeface="Calibri"/>
              <a:cs typeface="Calibri"/>
              <a:sym typeface="Calibri"/>
            </a:endParaRPr>
          </a:p>
        </p:txBody>
      </p:sp>
      <p:sp>
        <p:nvSpPr>
          <p:cNvPr id="212" name="Google Shape;212;p8"/>
          <p:cNvSpPr/>
          <p:nvPr/>
        </p:nvSpPr>
        <p:spPr>
          <a:xfrm>
            <a:off x="7879900" y="202180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PAŽEIDIMAI</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Sudarykite grėsmių sąrašą</a:t>
            </a:r>
            <a:endParaRPr sz="1800" b="1">
              <a:latin typeface="Calibri"/>
              <a:ea typeface="Calibri"/>
              <a:cs typeface="Calibri"/>
              <a:sym typeface="Calibri"/>
            </a:endParaRPr>
          </a:p>
        </p:txBody>
      </p:sp>
      <p:cxnSp>
        <p:nvCxnSpPr>
          <p:cNvPr id="213" name="Google Shape;213;p8"/>
          <p:cNvCxnSpPr/>
          <p:nvPr/>
        </p:nvCxnSpPr>
        <p:spPr>
          <a:xfrm flipH="1">
            <a:off x="7157075" y="3005400"/>
            <a:ext cx="15600" cy="31293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8"/>
          <p:cNvCxnSpPr/>
          <p:nvPr/>
        </p:nvCxnSpPr>
        <p:spPr>
          <a:xfrm rot="162" flipH="1">
            <a:off x="3958788" y="4396092"/>
            <a:ext cx="6382800" cy="19800"/>
          </a:xfrm>
          <a:prstGeom prst="straightConnector1">
            <a:avLst/>
          </a:prstGeom>
          <a:noFill/>
          <a:ln w="22225" cap="flat" cmpd="sng">
            <a:solidFill>
              <a:srgbClr val="7F7F7F"/>
            </a:solidFill>
            <a:prstDash val="solid"/>
            <a:miter lim="800000"/>
            <a:headEnd type="none" w="sm" len="sm"/>
            <a:tailEnd type="none" w="sm" len="sm"/>
          </a:ln>
        </p:spPr>
      </p:cxnSp>
      <p:sp>
        <p:nvSpPr>
          <p:cNvPr id="215" name="Google Shape;215;p8"/>
          <p:cNvSpPr/>
          <p:nvPr/>
        </p:nvSpPr>
        <p:spPr>
          <a:xfrm>
            <a:off x="1848300" y="3246225"/>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STIPRYBĖS</a:t>
            </a:r>
            <a:endParaRPr sz="1800" b="1">
              <a:latin typeface="Calibri"/>
              <a:ea typeface="Calibri"/>
              <a:cs typeface="Calibri"/>
              <a:sym typeface="Calibri"/>
            </a:endParaRPr>
          </a:p>
          <a:p>
            <a:pPr marL="0" lvl="0" indent="0" algn="ctr" rtl="0">
              <a:spcBef>
                <a:spcPts val="0"/>
              </a:spcBef>
              <a:spcAft>
                <a:spcPts val="0"/>
              </a:spcAft>
              <a:buNone/>
            </a:pPr>
            <a:r>
              <a:rPr lang="en-US">
                <a:solidFill>
                  <a:srgbClr val="FF0000"/>
                </a:solidFill>
                <a:latin typeface="Calibri"/>
                <a:ea typeface="Calibri"/>
                <a:cs typeface="Calibri"/>
                <a:sym typeface="Calibri"/>
              </a:rPr>
              <a:t>Įvardykite savo stipriąsias puses</a:t>
            </a:r>
            <a:endParaRPr>
              <a:solidFill>
                <a:srgbClr val="FF0000"/>
              </a:solidFill>
              <a:latin typeface="Calibri"/>
              <a:ea typeface="Calibri"/>
              <a:cs typeface="Calibri"/>
              <a:sym typeface="Calibri"/>
            </a:endParaRPr>
          </a:p>
        </p:txBody>
      </p:sp>
      <p:sp>
        <p:nvSpPr>
          <p:cNvPr id="216" name="Google Shape;216;p8"/>
          <p:cNvSpPr/>
          <p:nvPr/>
        </p:nvSpPr>
        <p:spPr>
          <a:xfrm>
            <a:off x="1848300" y="478215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SILPNYBĖS</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Įvardykite savo silpnąsias vietas</a:t>
            </a:r>
            <a:endParaRPr sz="1800" b="1">
              <a:latin typeface="Calibri"/>
              <a:ea typeface="Calibri"/>
              <a:cs typeface="Calibri"/>
              <a:sym typeface="Calibri"/>
            </a:endParaRPr>
          </a:p>
        </p:txBody>
      </p:sp>
      <p:sp>
        <p:nvSpPr>
          <p:cNvPr id="217" name="Google Shape;217;p8"/>
          <p:cNvSpPr/>
          <p:nvPr/>
        </p:nvSpPr>
        <p:spPr>
          <a:xfrm>
            <a:off x="7585150" y="3246225"/>
            <a:ext cx="2562000" cy="913800"/>
          </a:xfrm>
          <a:prstGeom prst="snip1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Įtraukite visas idėjas, kurios didina jūsų vidines stiprybes ir mažina išorines grėsmes.</a:t>
            </a:r>
            <a:endParaRPr sz="1200">
              <a:latin typeface="Calibri"/>
              <a:ea typeface="Calibri"/>
              <a:cs typeface="Calibri"/>
              <a:sym typeface="Calibri"/>
            </a:endParaRPr>
          </a:p>
        </p:txBody>
      </p:sp>
      <p:sp>
        <p:nvSpPr>
          <p:cNvPr id="218" name="Google Shape;218;p8"/>
          <p:cNvSpPr/>
          <p:nvPr/>
        </p:nvSpPr>
        <p:spPr>
          <a:xfrm>
            <a:off x="4184725" y="4819500"/>
            <a:ext cx="2562000" cy="913800"/>
          </a:xfrm>
          <a:prstGeom prst="snip1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Įtraukite visas idėjas, kurios sumažina jūsų vidines silpnybes ir padidina išorines galimybes.</a:t>
            </a:r>
            <a:endParaRPr sz="1200">
              <a:latin typeface="Calibri"/>
              <a:ea typeface="Calibri"/>
              <a:cs typeface="Calibri"/>
              <a:sym typeface="Calibri"/>
            </a:endParaRPr>
          </a:p>
        </p:txBody>
      </p:sp>
      <p:sp>
        <p:nvSpPr>
          <p:cNvPr id="219" name="Google Shape;219;p8"/>
          <p:cNvSpPr/>
          <p:nvPr/>
        </p:nvSpPr>
        <p:spPr>
          <a:xfrm>
            <a:off x="7585025" y="4819500"/>
            <a:ext cx="2562000" cy="913800"/>
          </a:xfrm>
          <a:prstGeom prst="snip1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Įtraukite visas idėjas, kurios sumažina jūsų vidines silpnybes ir išorines grėsmes.</a:t>
            </a:r>
            <a:endParaRPr sz="1200">
              <a:latin typeface="Calibri"/>
              <a:ea typeface="Calibri"/>
              <a:cs typeface="Calibri"/>
              <a:sym typeface="Calibri"/>
            </a:endParaRPr>
          </a:p>
        </p:txBody>
      </p:sp>
      <p:sp>
        <p:nvSpPr>
          <p:cNvPr id="220" name="Google Shape;220;p8"/>
          <p:cNvSpPr/>
          <p:nvPr/>
        </p:nvSpPr>
        <p:spPr>
          <a:xfrm>
            <a:off x="9609525" y="1040824"/>
            <a:ext cx="743100" cy="660000"/>
          </a:xfrm>
          <a:prstGeom prst="snip1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670025" y="1040825"/>
            <a:ext cx="743100" cy="660000"/>
          </a:xfrm>
          <a:prstGeom prst="snip1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Tema de Office</vt:lpstr>
      <vt:lpstr>Tema de Office</vt:lpstr>
      <vt:lpstr>Meistriškumo pamokų saugykla  SSGG analizė</vt:lpstr>
      <vt:lpstr>    Santrauka </vt:lpstr>
      <vt:lpstr> Įvadas  Pradedate naują verslą arba plėtojate idėją? Ar žinote, kokios yra jūsų stipriosios ir silpnosios pusės, galimybės ir grėsmės?   SWOT analizė - tai metodas, skirtas įvertinti įmonės, jos dalies, produkto padalinio ar jūsų pačių veiklos rezultatus, konkurenciją, riziką ir potencialą!   Nors SSGG analizė paprasta, ji yra galinga priemonė, padedanti nustatyti konkurencines tobulėjimo galimybes. Ji padeda tobulinti savo komandą ir verslą, kartu neatsiliekant nuo rinkos tendencijų.  Naudojant vidaus ir išorės duomenis, šiuo metodu galima nukreipti įmones į strategijas, kurios greičiausiai bus sėkmingos, ir atsisakyti strategijų, kurios buvo arba gali būti ne tokios sėkmingos.</vt:lpstr>
      <vt:lpstr> SSGG analizės charakteristikos  SSGG analizė - tai organizacijos stiprybių, silpnybių, galimybių ir grėsmių nustatymo ir analizės sistema. Būtent dėl to ją vadiname SWOT, nes tai yra jos akronimas. SWOT analizuoja vidinę ir išorinę aplinką bei veiksnius, kurie gali turėti įtakos sprendimo gyvybingumui.   Ieškodami savo organizacijos stipriųjų pusių, paklauskite savęs:  Ką darome gerai? Arba dar geriau: Ką mes darome geriausiai? Kas mūsų tikslinei auditorijai patinka mūsų organizacijoje? Norėdami nustatyti įmonės silpnąsias vietas, paklauskite savęs:  Kurios iniciatyvos nepasiteisino ir kodėl? Ką galima patobulinti? Kokie ištekliai galėtų pagerinti mūsų veiklos rezultatus? Naudinga apsvarstyti šiuos klausimus, kad galėtumėte numatyti galimybes: Ar mūsų paslaugos turi rinkos spragų? Ką siūlo jūsų konkurentai? Kokie yra mūsų verslo tikslai šiems metams? Galiausiai, norėdami nustatyti išorines grėsmes, paklauskite savęs: Kokie pokyčiai pramonėje kelia susirūpinimą? Kokių naujų rinkos tendencijų galima tikėtis?</vt:lpstr>
      <vt:lpstr> SSGG analizės reikšmė ir panaudojimas  SSGG analizė dažnai naudojama strateginio planavimo proceso pradžioje arba kaip jo dalis. Jei jums kyla klausimas, ar turite atlikti SWOT analizę kas mėnesį ar dažnai, nesijaudinkite, taip nėra. SSGG analizę reikėtų atlikti, kai ieškote didelių, bendrų situacijų, scenarijų ar savo verslo apžvalgų.  Kodėl svarbu atlikti SSGG analizę?      Kada naudinga SSGG analizė?  Prieš įgyvendindami didelį pokytį Kai pradedate naują įmonę ar projektą Jei norite nustatyti augimo ir tobulėjimo galimybes Bet kada, kai norite gauti išsamią savo verslo rezultatų apžvalgą. Jei reikia nustatyti verslo veiklos rezultatus iš įvairių perspektyvų  </vt:lpstr>
      <vt:lpstr>  Patarimai, kaip atlikti SSGG analizę  Apsvarstykite vidinius veiksnius: Patobulinimus galite pradėti įgyvendinti keliais skirtingais būdais. Įvertinkite išorės veiksnius: Galite keisti savo procesus taip, kad sumažintumėte neigiamus išorės veiksnius. Surenkite smegenų šturmo sesiją: naujų ir novatoriškų idėjų pateikimas gali padėti paskatinti kūrybiškumą ir įkvėpti veikti. Būkite kūrybingi:  Sukurkite smagių būdų, kaip sugalvoti galimybes. Pabandykite atsitiktine tvarka pasirinkti anonimines idėjas. Nustatykite galimybių prioritetus:  Aptarkite kiekvieną idėją ir įvertinkite ją balais nuo 1 iki 10. Imkitės veiksmų: Turėsite prioritetinių galimybių sąrašą. Atėjo laikas jas paversti stiprybėmis. </vt:lpstr>
      <vt:lpstr> Išvados   Atlikdami SSGG analizę turite galimybę atrasti naujų tobulintinų dalykų, iniciatyvų, projektų ir aiškiau suvokti, kokio tipo valdymą plėtojate.   Norint plėtoti projektą ar naują idėją, būtina atsižvelgti į vidinius ir išorinius veiksnius, kad būtų maksimaliai išnaudotos stiprybės ir galimybės bei sumažintos esamos silpnybės ir grėsmės.  </vt:lpstr>
      <vt:lpstr>     </vt:lpstr>
      <vt:lpstr>Kiekviename kvadrante surašykite visą informaciją apie savo idėją ar verslą. </vt:lpstr>
      <vt:lpstr>Bibliografija   Bigelow, S.; Pratt, M.; Tucci, L. (2022). SWOT analizė (stiprybių, silpnybių, galimybių ir grėsmių analizė). Technikos tikslas: "Stipriųjų ir silpnųjų pusių analizė" (angl. Tech Target).  Raeburn, A. (2022). SWOT analizė: Kas tai yra ir kaip ją naudoti (su pavyzdžiais). Asana.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Meistriškumo pamokų saugykla  SSGG analizė</dc:title>
  <dc:creator>Dideas Group</dc:creator>
  <cp:keywords>, docId:1EAA3A90F881BAF3493EA5E73CD74EE3</cp:keywords>
  <cp:lastModifiedBy>Viktorija Paplauskaitė</cp:lastModifiedBy>
  <cp:revision>1</cp:revision>
  <dcterms:created xsi:type="dcterms:W3CDTF">2022-09-21T07:19:16Z</dcterms:created>
  <dcterms:modified xsi:type="dcterms:W3CDTF">2023-01-24T08:53:59Z</dcterms:modified>
</cp:coreProperties>
</file>