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4" roundtripDataSignature="AMtx7mhwExEWTf35hN90yItuYr/2ysP+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2" name="Google Shape;202;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4" name="Google Shape;214;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7" name="Google Shape;22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0" name="Google Shape;24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3" name="Google Shape;253;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7" name="Google Shape;277;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1" name="Google Shape;301;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5" name="Google Shape;325;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9" name="Google Shape;34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7" name="Google Shape;177;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s://www.nolo.com/legal-encyclopedia/how-to-write-an-effective-terms-of-use-for-your-website.html" TargetMode="External"/><Relationship Id="rId4" Type="http://schemas.openxmlformats.org/officeDocument/2006/relationships/hyperlink" Target="https://www.legalnature.com/guides/why-your-website-needs-a-strong-terms-of-use-agreement-and-what-to-include" TargetMode="External"/><Relationship Id="rId5" Type="http://schemas.openxmlformats.org/officeDocument/2006/relationships/hyperlink" Target="https://legalvision.com.au/website-terms-of-use-and-privacy-policy/" TargetMode="External"/><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b="1" lang="en-US" sz="4000">
                <a:solidFill>
                  <a:schemeClr val="lt1"/>
                </a:solidFill>
              </a:rPr>
              <a:t>Repositório de Lições Masterclass</a:t>
            </a:r>
            <a:br>
              <a:rPr lang="en-US" sz="4000">
                <a:solidFill>
                  <a:schemeClr val="lt1"/>
                </a:solidFill>
              </a:rPr>
            </a:br>
            <a:br>
              <a:rPr lang="en-US" sz="4000">
                <a:solidFill>
                  <a:schemeClr val="lt1"/>
                </a:solidFill>
              </a:rPr>
            </a:br>
            <a:r>
              <a:rPr b="1" lang="en-US" sz="4000">
                <a:solidFill>
                  <a:srgbClr val="FF0000"/>
                </a:solidFill>
              </a:rPr>
              <a:t>Termos de Utilização Online</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00" cy="634800"/>
          </a:xfrm>
          <a:prstGeom prst="rect">
            <a:avLst/>
          </a:prstGeom>
          <a:noFill/>
          <a:ln>
            <a:noFill/>
          </a:ln>
        </p:spPr>
        <p:txBody>
          <a:bodyPr anchorCtr="0" anchor="t" bIns="45700" lIns="91425" spcFirstLastPara="1" rIns="91425" wrap="square" tIns="45700">
            <a:spAutoFit/>
          </a:bodyPr>
          <a:lstStyle/>
          <a:p>
            <a:pPr indent="0" lvl="0" marL="0" rtl="0" algn="just">
              <a:lnSpc>
                <a:spcPct val="97916"/>
              </a:lnSpc>
              <a:spcBef>
                <a:spcPts val="0"/>
              </a:spcBef>
              <a:spcAft>
                <a:spcPts val="0"/>
              </a:spcAft>
              <a:buClr>
                <a:schemeClr val="dk1"/>
              </a:buClr>
              <a:buSzPts val="1200"/>
              <a:buFont typeface="Arial"/>
              <a:buNone/>
            </a:pPr>
            <a:r>
              <a:rPr lang="en-US" sz="1200">
                <a:solidFill>
                  <a:srgbClr val="222222"/>
                </a:solidFill>
                <a:latin typeface="Calibri"/>
                <a:ea typeface="Calibri"/>
                <a:cs typeface="Calibri"/>
                <a:sym typeface="Calibri"/>
              </a:rPr>
              <a:t>O resultado deste projeto foi financiado com o apoio da Comissão Europeia. Esta comunicação reflete apenas as opiniões do autor, e a Comissão não pode ser responsabilizada por qualquer uso que possa ser feito das informações nela contidas. Número de submissão: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3" name="Shape 203"/>
        <p:cNvGrpSpPr/>
        <p:nvPr/>
      </p:nvGrpSpPr>
      <p:grpSpPr>
        <a:xfrm>
          <a:off x="0" y="0"/>
          <a:ext cx="0" cy="0"/>
          <a:chOff x="0" y="0"/>
          <a:chExt cx="0" cy="0"/>
        </a:xfrm>
      </p:grpSpPr>
      <p:sp>
        <p:nvSpPr>
          <p:cNvPr id="204" name="Google Shape;204;p2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5" name="Google Shape;205;p27"/>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6" name="Google Shape;206;p27"/>
          <p:cNvSpPr/>
          <p:nvPr>
            <p:ph type="title"/>
          </p:nvPr>
        </p:nvSpPr>
        <p:spPr>
          <a:xfrm>
            <a:off x="-122548" y="-33568"/>
            <a:ext cx="12801599" cy="5969126"/>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SzPct val="96618"/>
              <a:buNone/>
            </a:pPr>
            <a:r>
              <a:rPr b="1" lang="en-US" sz="1862">
                <a:solidFill>
                  <a:schemeClr val="dk1"/>
                </a:solidFill>
                <a:latin typeface="Calibri"/>
                <a:ea typeface="Calibri"/>
                <a:cs typeface="Calibri"/>
                <a:sym typeface="Calibri"/>
              </a:rPr>
              <a:t> </a:t>
            </a:r>
            <a:r>
              <a:rPr b="1" lang="en-US" sz="3100">
                <a:solidFill>
                  <a:srgbClr val="222222"/>
                </a:solidFill>
              </a:rPr>
              <a:t>Dicas de como cumprir os termos de utilização online</a:t>
            </a:r>
            <a:br>
              <a:rPr lang="en-US" sz="2520">
                <a:latin typeface="Calibri"/>
                <a:ea typeface="Calibri"/>
                <a:cs typeface="Calibri"/>
                <a:sym typeface="Calibri"/>
              </a:rPr>
            </a:br>
            <a:br>
              <a:rPr lang="en-US" sz="2520">
                <a:latin typeface="Calibri"/>
                <a:ea typeface="Calibri"/>
                <a:cs typeface="Calibri"/>
                <a:sym typeface="Calibri"/>
              </a:rPr>
            </a:br>
            <a:r>
              <a:rPr lang="en-US" sz="2160">
                <a:solidFill>
                  <a:srgbClr val="252525"/>
                </a:solidFill>
              </a:rPr>
              <a:t>-Os utilizadores devem ser informados sobre o website, a sua finalidade, o que faz e o que não faz;</a:t>
            </a:r>
            <a:endParaRPr sz="2160">
              <a:solidFill>
                <a:srgbClr val="252525"/>
              </a:solidFill>
            </a:endParaRPr>
          </a:p>
          <a:p>
            <a:pPr indent="0" lvl="0" marL="0" rtl="0" algn="l">
              <a:lnSpc>
                <a:spcPct val="90000"/>
              </a:lnSpc>
              <a:spcBef>
                <a:spcPts val="0"/>
              </a:spcBef>
              <a:spcAft>
                <a:spcPts val="0"/>
              </a:spcAft>
              <a:buClr>
                <a:schemeClr val="dk1"/>
              </a:buClr>
              <a:buSzPct val="50925"/>
              <a:buFont typeface="Arial"/>
              <a:buNone/>
            </a:pPr>
            <a:r>
              <a:rPr lang="en-US" sz="2160">
                <a:solidFill>
                  <a:srgbClr val="252525"/>
                </a:solidFill>
              </a:rPr>
              <a:t>-É importante fornecer informações sobre o quão atual é a informação no site e com que frequência ela é atualizada;</a:t>
            </a:r>
            <a:endParaRPr sz="2160">
              <a:solidFill>
                <a:srgbClr val="252525"/>
              </a:solidFill>
            </a:endParaRPr>
          </a:p>
          <a:p>
            <a:pPr indent="0" lvl="0" marL="0" rtl="0" algn="l">
              <a:lnSpc>
                <a:spcPct val="90000"/>
              </a:lnSpc>
              <a:spcBef>
                <a:spcPts val="0"/>
              </a:spcBef>
              <a:spcAft>
                <a:spcPts val="0"/>
              </a:spcAft>
              <a:buClr>
                <a:schemeClr val="dk1"/>
              </a:buClr>
              <a:buSzPct val="50925"/>
              <a:buFont typeface="Arial"/>
              <a:buNone/>
            </a:pPr>
            <a:r>
              <a:rPr lang="en-US" sz="2160">
                <a:solidFill>
                  <a:srgbClr val="252525"/>
                </a:solidFill>
              </a:rPr>
              <a:t>-Informações (e isenções de responsabilidade) devem ser fornecidas para que o usuário não possa reivindicar confiança no site;</a:t>
            </a:r>
            <a:endParaRPr sz="2160">
              <a:solidFill>
                <a:srgbClr val="252525"/>
              </a:solidFill>
            </a:endParaRPr>
          </a:p>
          <a:p>
            <a:pPr indent="0" lvl="0" marL="0" rtl="0" algn="l">
              <a:lnSpc>
                <a:spcPct val="90000"/>
              </a:lnSpc>
              <a:spcBef>
                <a:spcPts val="0"/>
              </a:spcBef>
              <a:spcAft>
                <a:spcPts val="0"/>
              </a:spcAft>
              <a:buClr>
                <a:schemeClr val="dk1"/>
              </a:buClr>
              <a:buSzPct val="50925"/>
              <a:buFont typeface="Arial"/>
              <a:buNone/>
            </a:pPr>
            <a:r>
              <a:rPr lang="en-US" sz="2160">
                <a:solidFill>
                  <a:srgbClr val="252525"/>
                </a:solidFill>
              </a:rPr>
              <a:t>- É fundamental informar os usuários sobre o público-alvo do site, incluindo público geográfico, idade e outros dados demográficos, e o tipo de público-alvo (consumidores, profissionais, empresas);</a:t>
            </a:r>
            <a:endParaRPr sz="2160">
              <a:solidFill>
                <a:srgbClr val="252525"/>
              </a:solidFill>
            </a:endParaRPr>
          </a:p>
          <a:p>
            <a:pPr indent="0" lvl="0" marL="0" rtl="0" algn="l">
              <a:lnSpc>
                <a:spcPct val="90000"/>
              </a:lnSpc>
              <a:spcBef>
                <a:spcPts val="0"/>
              </a:spcBef>
              <a:spcAft>
                <a:spcPts val="0"/>
              </a:spcAft>
              <a:buClr>
                <a:schemeClr val="dk1"/>
              </a:buClr>
              <a:buSzPct val="50925"/>
              <a:buFont typeface="Arial"/>
              <a:buNone/>
            </a:pPr>
            <a:r>
              <a:rPr lang="en-US" sz="2160">
                <a:solidFill>
                  <a:srgbClr val="252525"/>
                </a:solidFill>
              </a:rPr>
              <a:t>- É importante transmitir as cláusulas de isenção de responsabilidade;</a:t>
            </a:r>
            <a:endParaRPr sz="2160">
              <a:solidFill>
                <a:srgbClr val="252525"/>
              </a:solidFill>
            </a:endParaRPr>
          </a:p>
          <a:p>
            <a:pPr indent="0" lvl="0" marL="0" rtl="0" algn="l">
              <a:lnSpc>
                <a:spcPct val="90000"/>
              </a:lnSpc>
              <a:spcBef>
                <a:spcPts val="0"/>
              </a:spcBef>
              <a:spcAft>
                <a:spcPts val="0"/>
              </a:spcAft>
              <a:buClr>
                <a:schemeClr val="dk1"/>
              </a:buClr>
              <a:buSzPct val="50925"/>
              <a:buFont typeface="Arial"/>
              <a:buNone/>
            </a:pPr>
            <a:r>
              <a:rPr lang="en-US" sz="2160">
                <a:solidFill>
                  <a:srgbClr val="252525"/>
                </a:solidFill>
              </a:rPr>
              <a:t>- Questões de propriedade intelectual devem ser explicadas, por exemplo, como o usuário pode usar material protegido por direitos autorais no site e, se aplicável, abordar a propriedade ou o direito de uso do material enviado pelo usuário;</a:t>
            </a:r>
            <a:endParaRPr sz="2160">
              <a:solidFill>
                <a:srgbClr val="252525"/>
              </a:solidFill>
            </a:endParaRPr>
          </a:p>
          <a:p>
            <a:pPr indent="0" lvl="0" marL="0" rtl="0" algn="l">
              <a:lnSpc>
                <a:spcPct val="90000"/>
              </a:lnSpc>
              <a:spcBef>
                <a:spcPts val="0"/>
              </a:spcBef>
              <a:spcAft>
                <a:spcPts val="0"/>
              </a:spcAft>
              <a:buSzPct val="50925"/>
              <a:buNone/>
            </a:pPr>
            <a:r>
              <a:rPr lang="en-US" sz="2160">
                <a:solidFill>
                  <a:srgbClr val="252525"/>
                </a:solidFill>
              </a:rPr>
              <a:t>- É essencial fornecer as informações exigidas pelas leis de privacidade, como uma declaração de coleta e uso de privacidade.</a:t>
            </a:r>
            <a:br>
              <a:rPr lang="en-US" sz="2160">
                <a:latin typeface="Calibri"/>
                <a:ea typeface="Calibri"/>
                <a:cs typeface="Calibri"/>
                <a:sym typeface="Calibri"/>
              </a:rPr>
            </a:br>
            <a:br>
              <a:rPr b="1" lang="en-US" sz="2160">
                <a:solidFill>
                  <a:schemeClr val="dk1"/>
                </a:solidFill>
                <a:latin typeface="Calibri"/>
                <a:ea typeface="Calibri"/>
                <a:cs typeface="Calibri"/>
                <a:sym typeface="Calibri"/>
              </a:rPr>
            </a:br>
            <a:endParaRPr b="1" sz="2160">
              <a:solidFill>
                <a:schemeClr val="dk1"/>
              </a:solidFill>
              <a:latin typeface="Calibri"/>
              <a:ea typeface="Calibri"/>
              <a:cs typeface="Calibri"/>
              <a:sym typeface="Calibri"/>
            </a:endParaRPr>
          </a:p>
        </p:txBody>
      </p:sp>
      <p:grpSp>
        <p:nvGrpSpPr>
          <p:cNvPr id="207" name="Google Shape;207;p27"/>
          <p:cNvGrpSpPr/>
          <p:nvPr/>
        </p:nvGrpSpPr>
        <p:grpSpPr>
          <a:xfrm>
            <a:off x="441960" y="561256"/>
            <a:ext cx="1128382" cy="847206"/>
            <a:chOff x="7393391" y="1075612"/>
            <a:chExt cx="1128382" cy="847206"/>
          </a:xfrm>
        </p:grpSpPr>
        <p:sp>
          <p:nvSpPr>
            <p:cNvPr id="208" name="Google Shape;208;p2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9" name="Google Shape;209;p27"/>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210" name="Google Shape;210;p27"/>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211" name="Google Shape;211;p2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5" name="Shape 215"/>
        <p:cNvGrpSpPr/>
        <p:nvPr/>
      </p:nvGrpSpPr>
      <p:grpSpPr>
        <a:xfrm>
          <a:off x="0" y="0"/>
          <a:ext cx="0" cy="0"/>
          <a:chOff x="0" y="0"/>
          <a:chExt cx="0" cy="0"/>
        </a:xfrm>
      </p:grpSpPr>
      <p:sp>
        <p:nvSpPr>
          <p:cNvPr id="216" name="Google Shape;216;p2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28"/>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28"/>
          <p:cNvSpPr/>
          <p:nvPr>
            <p:ph type="title"/>
          </p:nvPr>
        </p:nvSpPr>
        <p:spPr>
          <a:xfrm>
            <a:off x="279355" y="-33568"/>
            <a:ext cx="11912645" cy="5969126"/>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85588"/>
              <a:buFont typeface="Calibri"/>
              <a:buNone/>
            </a:pPr>
            <a:r>
              <a:rPr b="1" lang="en-US" sz="2418">
                <a:solidFill>
                  <a:schemeClr val="dk1"/>
                </a:solidFill>
                <a:latin typeface="Calibri"/>
                <a:ea typeface="Calibri"/>
                <a:cs typeface="Calibri"/>
                <a:sym typeface="Calibri"/>
              </a:rPr>
              <a:t> </a:t>
            </a:r>
            <a:r>
              <a:rPr b="1" lang="en-US" sz="3075">
                <a:solidFill>
                  <a:srgbClr val="222222"/>
                </a:solidFill>
                <a:latin typeface="Calibri"/>
                <a:ea typeface="Calibri"/>
                <a:cs typeface="Calibri"/>
                <a:sym typeface="Calibri"/>
              </a:rPr>
              <a:t>Conclus</a:t>
            </a:r>
            <a:r>
              <a:rPr b="1" lang="en-US" sz="3075">
                <a:solidFill>
                  <a:srgbClr val="222222"/>
                </a:solidFill>
              </a:rPr>
              <a:t>ões</a:t>
            </a:r>
            <a:br>
              <a:rPr lang="en-US" sz="2520">
                <a:latin typeface="Calibri"/>
                <a:ea typeface="Calibri"/>
                <a:cs typeface="Calibri"/>
                <a:sym typeface="Calibri"/>
              </a:rPr>
            </a:br>
            <a:br>
              <a:rPr lang="en-US" sz="2520">
                <a:latin typeface="Calibri"/>
                <a:ea typeface="Calibri"/>
                <a:cs typeface="Calibri"/>
                <a:sym typeface="Calibri"/>
              </a:rPr>
            </a:br>
            <a:r>
              <a:rPr lang="en-US" sz="2160"/>
              <a:t>Os termos de utilização online definem as regras para todos os visitantes que usam o site. Ele ajuda a proteger o site e inclui o que os usuários podem fazer, o que é proibido e um aviso para limitar a responsabilidade do proprietário ao acessar o site.</a:t>
            </a:r>
            <a:endParaRPr sz="2160"/>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lang="en-US" sz="2160"/>
              <a:t>É uma forma de proteger o negócio, limitando a responsabilidade caso um cliente o leve ao tribunal. Apesar de não existir qualquer requisito legal para definir os termos e condições de utilização do website, é aconselhável a sua utilização para garantir alguma proteção legal.</a:t>
            </a:r>
            <a:endParaRPr sz="2160"/>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lang="en-US" sz="2160"/>
              <a:t>Nem todas as empresas usarão o mesmo formato. Os termos de uso podem variar dependendo de vários fatores, como o tipo de negócio que você possui ou a natureza do site.</a:t>
            </a:r>
            <a:endParaRPr sz="2160"/>
          </a:p>
          <a:p>
            <a:pPr indent="0" lvl="0" marL="0" rtl="0" algn="l">
              <a:lnSpc>
                <a:spcPct val="90000"/>
              </a:lnSpc>
              <a:spcBef>
                <a:spcPts val="0"/>
              </a:spcBef>
              <a:spcAft>
                <a:spcPts val="0"/>
              </a:spcAft>
              <a:buClr>
                <a:schemeClr val="dk1"/>
              </a:buClr>
              <a:buSzPct val="95833"/>
              <a:buFont typeface="Calibri"/>
              <a:buNone/>
            </a:pPr>
            <a:r>
              <a:t/>
            </a:r>
            <a:endParaRPr sz="2160"/>
          </a:p>
        </p:txBody>
      </p:sp>
      <p:grpSp>
        <p:nvGrpSpPr>
          <p:cNvPr id="219" name="Google Shape;219;p28"/>
          <p:cNvGrpSpPr/>
          <p:nvPr/>
        </p:nvGrpSpPr>
        <p:grpSpPr>
          <a:xfrm>
            <a:off x="441960" y="561256"/>
            <a:ext cx="1128382" cy="847206"/>
            <a:chOff x="7393391" y="1075612"/>
            <a:chExt cx="1128382" cy="847206"/>
          </a:xfrm>
        </p:grpSpPr>
        <p:sp>
          <p:nvSpPr>
            <p:cNvPr id="220" name="Google Shape;220;p2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1" name="Google Shape;221;p28"/>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2" name="Google Shape;222;p2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23" name="Google Shape;223;p28"/>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224" name="Google Shape;224;p2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28" name="Shape 228"/>
        <p:cNvGrpSpPr/>
        <p:nvPr/>
      </p:nvGrpSpPr>
      <p:grpSpPr>
        <a:xfrm>
          <a:off x="0" y="0"/>
          <a:ext cx="0" cy="0"/>
          <a:chOff x="0" y="0"/>
          <a:chExt cx="0" cy="0"/>
        </a:xfrm>
      </p:grpSpPr>
      <p:sp>
        <p:nvSpPr>
          <p:cNvPr id="229" name="Google Shape;229;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0" name="Google Shape;230;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1" name="Google Shape;231;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2" name="Google Shape;232;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33" name="Google Shape;233;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lang="en-US" sz="3200">
                <a:solidFill>
                  <a:schemeClr val="dk1"/>
                </a:solidFill>
                <a:latin typeface="Calibri"/>
                <a:ea typeface="Calibri"/>
                <a:cs typeface="Calibri"/>
                <a:sym typeface="Calibri"/>
              </a:rPr>
              <a:t>Medelo editável</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34" name="Google Shape;234;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235" name="Google Shape;235;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236" name="Google Shape;236;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37" name="Google Shape;237;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1" name="Shape 241"/>
        <p:cNvGrpSpPr/>
        <p:nvPr/>
      </p:nvGrpSpPr>
      <p:grpSpPr>
        <a:xfrm>
          <a:off x="0" y="0"/>
          <a:ext cx="0" cy="0"/>
          <a:chOff x="0" y="0"/>
          <a:chExt cx="0" cy="0"/>
        </a:xfrm>
      </p:grpSpPr>
      <p:sp>
        <p:nvSpPr>
          <p:cNvPr id="242" name="Google Shape;242;p8"/>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3" name="Google Shape;243;p8"/>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44" name="Google Shape;244;p8"/>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45" name="Google Shape;245;p8"/>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46" name="Google Shape;246;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47" name="Google Shape;247;p8"/>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48" name="Google Shape;248;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49" name="Google Shape;249;p8"/>
          <p:cNvSpPr txBox="1"/>
          <p:nvPr/>
        </p:nvSpPr>
        <p:spPr>
          <a:xfrm>
            <a:off x="1670550" y="942675"/>
            <a:ext cx="87777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lang="en-US" sz="4800"/>
              <a:t>Termos de utilização online</a:t>
            </a:r>
            <a:endParaRPr b="0" i="0" sz="1400" u="none" cap="none" strike="noStrike">
              <a:solidFill>
                <a:srgbClr val="000000"/>
              </a:solidFill>
              <a:latin typeface="Arial"/>
              <a:ea typeface="Arial"/>
              <a:cs typeface="Arial"/>
              <a:sym typeface="Arial"/>
            </a:endParaRPr>
          </a:p>
        </p:txBody>
      </p:sp>
      <p:sp>
        <p:nvSpPr>
          <p:cNvPr id="250" name="Google Shape;250;p8"/>
          <p:cNvSpPr txBox="1"/>
          <p:nvPr/>
        </p:nvSpPr>
        <p:spPr>
          <a:xfrm>
            <a:off x="1404594" y="2413262"/>
            <a:ext cx="9738000" cy="246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a:t>Última atualização: (</a:t>
            </a:r>
            <a:r>
              <a:rPr lang="en-US">
                <a:solidFill>
                  <a:srgbClr val="FF0000"/>
                </a:solidFill>
              </a:rPr>
              <a:t>adicionar data)</a:t>
            </a:r>
            <a:endParaRPr>
              <a:solidFill>
                <a:srgbClr val="FF0000"/>
              </a:solidFill>
            </a:endParaRPr>
          </a:p>
          <a:p>
            <a:pPr indent="0" lvl="0" marL="0" marR="0" rtl="0" algn="l">
              <a:lnSpc>
                <a:spcPct val="100000"/>
              </a:lnSpc>
              <a:spcBef>
                <a:spcPts val="0"/>
              </a:spcBef>
              <a:spcAft>
                <a:spcPts val="0"/>
              </a:spcAft>
              <a:buClr>
                <a:schemeClr val="dk1"/>
              </a:buClr>
              <a:buSzPts val="1100"/>
              <a:buFont typeface="Arial"/>
              <a:buNone/>
            </a:pPr>
            <a:r>
              <a:t/>
            </a:r>
            <a:endParaRPr/>
          </a:p>
          <a:p>
            <a:pPr indent="0" lvl="0" marL="0" marR="0" rtl="0" algn="l">
              <a:lnSpc>
                <a:spcPct val="100000"/>
              </a:lnSpc>
              <a:spcBef>
                <a:spcPts val="0"/>
              </a:spcBef>
              <a:spcAft>
                <a:spcPts val="0"/>
              </a:spcAft>
              <a:buClr>
                <a:schemeClr val="dk1"/>
              </a:buClr>
              <a:buSzPts val="1100"/>
              <a:buFont typeface="Arial"/>
              <a:buNone/>
            </a:pPr>
            <a:r>
              <a:rPr lang="en-US"/>
              <a:t>Leia estes Termos e Condições ("Termos", "Termos e Condições") cuidadosamente antes de usar o site </a:t>
            </a:r>
            <a:r>
              <a:rPr lang="en-US">
                <a:solidFill>
                  <a:srgbClr val="FF0000"/>
                </a:solidFill>
              </a:rPr>
              <a:t>http://www.website.com (alterar)</a:t>
            </a:r>
            <a:r>
              <a:rPr lang="en-US"/>
              <a:t> e a aplicação móvel </a:t>
            </a:r>
            <a:r>
              <a:rPr lang="en-US">
                <a:solidFill>
                  <a:srgbClr val="FF0000"/>
                </a:solidFill>
              </a:rPr>
              <a:t>(alterar) </a:t>
            </a:r>
            <a:r>
              <a:rPr lang="en-US"/>
              <a:t>(o "Serviço" ) operado pela Empresa (</a:t>
            </a:r>
            <a:r>
              <a:rPr lang="en-US">
                <a:solidFill>
                  <a:srgbClr val="FF0000"/>
                </a:solidFill>
              </a:rPr>
              <a:t>alterar).</a:t>
            </a:r>
            <a:endParaRPr>
              <a:solidFill>
                <a:srgbClr val="FF0000"/>
              </a:solidFill>
            </a:endParaRPr>
          </a:p>
          <a:p>
            <a:pPr indent="0" lvl="0" marL="0" marR="0" rtl="0" algn="l">
              <a:lnSpc>
                <a:spcPct val="100000"/>
              </a:lnSpc>
              <a:spcBef>
                <a:spcPts val="0"/>
              </a:spcBef>
              <a:spcAft>
                <a:spcPts val="0"/>
              </a:spcAft>
              <a:buClr>
                <a:schemeClr val="dk1"/>
              </a:buClr>
              <a:buSzPts val="1100"/>
              <a:buFont typeface="Arial"/>
              <a:buNone/>
            </a:pPr>
            <a:r>
              <a:t/>
            </a:r>
            <a:endParaRPr/>
          </a:p>
          <a:p>
            <a:pPr indent="0" lvl="0" marL="0" marR="0" rtl="0" algn="l">
              <a:lnSpc>
                <a:spcPct val="100000"/>
              </a:lnSpc>
              <a:spcBef>
                <a:spcPts val="0"/>
              </a:spcBef>
              <a:spcAft>
                <a:spcPts val="0"/>
              </a:spcAft>
              <a:buClr>
                <a:schemeClr val="dk1"/>
              </a:buClr>
              <a:buSzPts val="1100"/>
              <a:buFont typeface="Arial"/>
              <a:buNone/>
            </a:pPr>
            <a:r>
              <a:rPr lang="en-US"/>
              <a:t>O</a:t>
            </a:r>
            <a:r>
              <a:rPr lang="en-US"/>
              <a:t> acesso e uso do Serviço estão condicionados à sua aceitação e conformidade com estes Termos.</a:t>
            </a:r>
            <a:endParaRPr/>
          </a:p>
          <a:p>
            <a:pPr indent="0" lvl="0" marL="0" marR="0" rtl="0" algn="l">
              <a:lnSpc>
                <a:spcPct val="100000"/>
              </a:lnSpc>
              <a:spcBef>
                <a:spcPts val="0"/>
              </a:spcBef>
              <a:spcAft>
                <a:spcPts val="0"/>
              </a:spcAft>
              <a:buClr>
                <a:schemeClr val="dk1"/>
              </a:buClr>
              <a:buSzPts val="1100"/>
              <a:buFont typeface="Arial"/>
              <a:buNone/>
            </a:pPr>
            <a:r>
              <a:t/>
            </a:r>
            <a:endParaRPr/>
          </a:p>
          <a:p>
            <a:pPr indent="0" lvl="0" marL="0" marR="0" rtl="0" algn="l">
              <a:lnSpc>
                <a:spcPct val="100000"/>
              </a:lnSpc>
              <a:spcBef>
                <a:spcPts val="0"/>
              </a:spcBef>
              <a:spcAft>
                <a:spcPts val="0"/>
              </a:spcAft>
              <a:buClr>
                <a:schemeClr val="dk1"/>
              </a:buClr>
              <a:buSzPts val="1100"/>
              <a:buFont typeface="Arial"/>
              <a:buNone/>
            </a:pPr>
            <a:r>
              <a:rPr lang="en-US"/>
              <a:t>Estes Termos aplicam-se a todos os visitantes, usuários e outros que acessam ou usam o Serviço.</a:t>
            </a:r>
            <a:endParaRPr/>
          </a:p>
          <a:p>
            <a:pPr indent="0" lvl="0" marL="0" marR="0" rtl="0" algn="l">
              <a:lnSpc>
                <a:spcPct val="100000"/>
              </a:lnSpc>
              <a:spcBef>
                <a:spcPts val="0"/>
              </a:spcBef>
              <a:spcAft>
                <a:spcPts val="0"/>
              </a:spcAft>
              <a:buClr>
                <a:schemeClr val="dk1"/>
              </a:buClr>
              <a:buSzPts val="1100"/>
              <a:buFont typeface="Arial"/>
              <a:buNone/>
            </a:pPr>
            <a:r>
              <a:t/>
            </a:r>
            <a:endParaRPr/>
          </a:p>
          <a:p>
            <a:pPr indent="0" lvl="0" marL="0" marR="0" rtl="0" algn="l">
              <a:lnSpc>
                <a:spcPct val="100000"/>
              </a:lnSpc>
              <a:spcBef>
                <a:spcPts val="0"/>
              </a:spcBef>
              <a:spcAft>
                <a:spcPts val="0"/>
              </a:spcAft>
              <a:buClr>
                <a:schemeClr val="dk1"/>
              </a:buClr>
              <a:buSzPts val="1100"/>
              <a:buFont typeface="Arial"/>
              <a:buNone/>
            </a:pPr>
            <a:r>
              <a:rPr lang="en-US"/>
              <a:t>Ao acessar ou usar o Serviço, concorda em ficar vinculado a estes Termos. Se discordar de qualquer parte dos termos, não poderá acessar o Serviço.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4" name="Shape 254"/>
        <p:cNvGrpSpPr/>
        <p:nvPr/>
      </p:nvGrpSpPr>
      <p:grpSpPr>
        <a:xfrm>
          <a:off x="0" y="0"/>
          <a:ext cx="0" cy="0"/>
          <a:chOff x="0" y="0"/>
          <a:chExt cx="0" cy="0"/>
        </a:xfrm>
      </p:grpSpPr>
      <p:sp>
        <p:nvSpPr>
          <p:cNvPr id="255" name="Google Shape;255;p29"/>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p29"/>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57" name="Google Shape;257;p29"/>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58" name="Google Shape;258;p29"/>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59" name="Google Shape;259;p29"/>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60" name="Google Shape;260;p29"/>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61" name="Google Shape;261;p29"/>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62" name="Google Shape;262;p29"/>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lang="en-US" sz="4800">
                <a:solidFill>
                  <a:schemeClr val="dk1"/>
                </a:solidFill>
              </a:rPr>
              <a:t>Termos de utilização</a:t>
            </a:r>
            <a:r>
              <a:rPr b="1" i="0" lang="en-US" sz="4800" u="none" cap="none" strike="noStrike">
                <a:solidFill>
                  <a:srgbClr val="000000"/>
                </a:solidFill>
                <a:latin typeface="Arial"/>
                <a:ea typeface="Arial"/>
                <a:cs typeface="Arial"/>
                <a:sym typeface="Arial"/>
              </a:rPr>
              <a:t> (se</a:t>
            </a:r>
            <a:r>
              <a:rPr b="1" lang="en-US" sz="4800"/>
              <a:t>cções</a:t>
            </a:r>
            <a:r>
              <a:rPr b="1" i="0" lang="en-US" sz="48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263" name="Google Shape;263;p29"/>
          <p:cNvSpPr/>
          <p:nvPr/>
        </p:nvSpPr>
        <p:spPr>
          <a:xfrm>
            <a:off x="897636" y="235670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64" name="Google Shape;264;p29"/>
          <p:cNvSpPr txBox="1"/>
          <p:nvPr/>
        </p:nvSpPr>
        <p:spPr>
          <a:xfrm>
            <a:off x="991380" y="2450674"/>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Aceitação dos termos</a:t>
            </a:r>
            <a:r>
              <a:rPr b="1" i="0" lang="en-US" sz="20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65" name="Google Shape;265;p29"/>
          <p:cNvSpPr txBox="1"/>
          <p:nvPr/>
        </p:nvSpPr>
        <p:spPr>
          <a:xfrm>
            <a:off x="4374037" y="2269686"/>
            <a:ext cx="68265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Esta seção detalha ao usuário que, ao usar o site e os serviços fornecidos, ele concorda em aderir aos termos e condições estabelecidos. Ele também afirma que os termos são um acordo legal vinculativo e estabelece quaisquer restrições de idade para os visitantes.</a:t>
            </a:r>
            <a:endParaRPr b="0" i="0" sz="1400" u="none" cap="none" strike="noStrike">
              <a:solidFill>
                <a:srgbClr val="000000"/>
              </a:solidFill>
              <a:latin typeface="Arial"/>
              <a:ea typeface="Arial"/>
              <a:cs typeface="Arial"/>
              <a:sym typeface="Arial"/>
            </a:endParaRPr>
          </a:p>
        </p:txBody>
      </p:sp>
      <p:sp>
        <p:nvSpPr>
          <p:cNvPr id="266" name="Google Shape;266;p29"/>
          <p:cNvSpPr/>
          <p:nvPr/>
        </p:nvSpPr>
        <p:spPr>
          <a:xfrm>
            <a:off x="897634" y="3224685"/>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67" name="Google Shape;267;p29"/>
          <p:cNvSpPr/>
          <p:nvPr/>
        </p:nvSpPr>
        <p:spPr>
          <a:xfrm>
            <a:off x="897633" y="4118080"/>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68" name="Google Shape;268;p29"/>
          <p:cNvSpPr/>
          <p:nvPr/>
        </p:nvSpPr>
        <p:spPr>
          <a:xfrm>
            <a:off x="897632" y="498304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69" name="Google Shape;269;p29"/>
          <p:cNvSpPr txBox="1"/>
          <p:nvPr/>
        </p:nvSpPr>
        <p:spPr>
          <a:xfrm>
            <a:off x="991380" y="3311654"/>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Licença de uso</a:t>
            </a:r>
            <a:endParaRPr b="0" i="0" sz="1400" u="none" cap="none" strike="noStrike">
              <a:solidFill>
                <a:srgbClr val="000000"/>
              </a:solidFill>
              <a:latin typeface="Arial"/>
              <a:ea typeface="Arial"/>
              <a:cs typeface="Arial"/>
              <a:sym typeface="Arial"/>
            </a:endParaRPr>
          </a:p>
        </p:txBody>
      </p:sp>
      <p:sp>
        <p:nvSpPr>
          <p:cNvPr id="270" name="Google Shape;270;p29"/>
          <p:cNvSpPr txBox="1"/>
          <p:nvPr/>
        </p:nvSpPr>
        <p:spPr>
          <a:xfrm>
            <a:off x="4422320" y="3289521"/>
            <a:ext cx="6778299"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Esta seção explicará que o visitante tem um direito limitado de usar o site, desde que respeite os termos estabelecidos nos termos de uso completos.</a:t>
            </a:r>
            <a:endParaRPr b="0" i="0" sz="1400" u="none" cap="none" strike="noStrike">
              <a:solidFill>
                <a:srgbClr val="000000"/>
              </a:solidFill>
              <a:latin typeface="Arial"/>
              <a:ea typeface="Arial"/>
              <a:cs typeface="Arial"/>
              <a:sym typeface="Arial"/>
            </a:endParaRPr>
          </a:p>
        </p:txBody>
      </p:sp>
      <p:sp>
        <p:nvSpPr>
          <p:cNvPr id="271" name="Google Shape;271;p29"/>
          <p:cNvSpPr txBox="1"/>
          <p:nvPr/>
        </p:nvSpPr>
        <p:spPr>
          <a:xfrm>
            <a:off x="991380" y="421205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Arial"/>
                <a:ea typeface="Arial"/>
                <a:cs typeface="Arial"/>
                <a:sym typeface="Arial"/>
              </a:rPr>
              <a:t>Cookies </a:t>
            </a:r>
            <a:endParaRPr b="0" i="0" sz="1400" u="none" cap="none" strike="noStrike">
              <a:solidFill>
                <a:srgbClr val="000000"/>
              </a:solidFill>
              <a:latin typeface="Arial"/>
              <a:ea typeface="Arial"/>
              <a:cs typeface="Arial"/>
              <a:sym typeface="Arial"/>
            </a:endParaRPr>
          </a:p>
        </p:txBody>
      </p:sp>
      <p:sp>
        <p:nvSpPr>
          <p:cNvPr id="272" name="Google Shape;272;p29"/>
          <p:cNvSpPr txBox="1"/>
          <p:nvPr/>
        </p:nvSpPr>
        <p:spPr>
          <a:xfrm>
            <a:off x="4432036" y="4044099"/>
            <a:ext cx="67782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Se o site usa cookies, deve haver uma seção detalhando como eles são usados para armazenar informações. Também deve explicar como os usuários podem recusar esses cookies, desativando-os nas configurações do navegador.</a:t>
            </a:r>
            <a:endParaRPr b="0" i="0" sz="1400" u="none" cap="none" strike="noStrike">
              <a:solidFill>
                <a:srgbClr val="000000"/>
              </a:solidFill>
              <a:latin typeface="Arial"/>
              <a:ea typeface="Arial"/>
              <a:cs typeface="Arial"/>
              <a:sym typeface="Arial"/>
            </a:endParaRPr>
          </a:p>
        </p:txBody>
      </p:sp>
      <p:sp>
        <p:nvSpPr>
          <p:cNvPr id="273" name="Google Shape;273;p29"/>
          <p:cNvSpPr txBox="1"/>
          <p:nvPr/>
        </p:nvSpPr>
        <p:spPr>
          <a:xfrm>
            <a:off x="897632" y="5058663"/>
            <a:ext cx="3047100" cy="400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Política de Utilização </a:t>
            </a:r>
            <a:endParaRPr b="0" i="0" sz="1400" u="none" cap="none" strike="noStrike">
              <a:solidFill>
                <a:srgbClr val="000000"/>
              </a:solidFill>
              <a:latin typeface="Arial"/>
              <a:ea typeface="Arial"/>
              <a:cs typeface="Arial"/>
              <a:sym typeface="Arial"/>
            </a:endParaRPr>
          </a:p>
        </p:txBody>
      </p:sp>
      <p:sp>
        <p:nvSpPr>
          <p:cNvPr id="274" name="Google Shape;274;p29"/>
          <p:cNvSpPr txBox="1"/>
          <p:nvPr/>
        </p:nvSpPr>
        <p:spPr>
          <a:xfrm>
            <a:off x="4432036" y="4900612"/>
            <a:ext cx="65973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Esta é a seção que fornece uma lista de usos proibidos do site. Alguns exemplos incluídos são fins ilegais, coleta de dados, assédio de outros, uso do site para o benefício pessoal dos usuários etc.</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8" name="Shape 278"/>
        <p:cNvGrpSpPr/>
        <p:nvPr/>
      </p:nvGrpSpPr>
      <p:grpSpPr>
        <a:xfrm>
          <a:off x="0" y="0"/>
          <a:ext cx="0" cy="0"/>
          <a:chOff x="0" y="0"/>
          <a:chExt cx="0" cy="0"/>
        </a:xfrm>
      </p:grpSpPr>
      <p:sp>
        <p:nvSpPr>
          <p:cNvPr id="279" name="Google Shape;279;p30"/>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0" name="Google Shape;280;p30"/>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281" name="Google Shape;281;p30"/>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282" name="Google Shape;282;p30"/>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83" name="Google Shape;283;p30"/>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284" name="Google Shape;284;p30"/>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85" name="Google Shape;285;p30"/>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86" name="Google Shape;286;p30"/>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4800"/>
              <a:buFont typeface="Arial"/>
              <a:buNone/>
            </a:pPr>
            <a:r>
              <a:rPr b="1" lang="en-US" sz="4800">
                <a:solidFill>
                  <a:schemeClr val="dk1"/>
                </a:solidFill>
              </a:rPr>
              <a:t>Termos de utilização (secções)</a:t>
            </a:r>
            <a:endParaRPr b="0" i="0" sz="1400" u="none" cap="none" strike="noStrike">
              <a:solidFill>
                <a:srgbClr val="000000"/>
              </a:solidFill>
              <a:latin typeface="Arial"/>
              <a:ea typeface="Arial"/>
              <a:cs typeface="Arial"/>
              <a:sym typeface="Arial"/>
            </a:endParaRPr>
          </a:p>
        </p:txBody>
      </p:sp>
      <p:sp>
        <p:nvSpPr>
          <p:cNvPr id="287" name="Google Shape;287;p30"/>
          <p:cNvSpPr/>
          <p:nvPr/>
        </p:nvSpPr>
        <p:spPr>
          <a:xfrm>
            <a:off x="897632" y="2254084"/>
            <a:ext cx="3052195" cy="793592"/>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88" name="Google Shape;288;p30"/>
          <p:cNvSpPr txBox="1"/>
          <p:nvPr/>
        </p:nvSpPr>
        <p:spPr>
          <a:xfrm>
            <a:off x="988888" y="2284081"/>
            <a:ext cx="2864705"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Arial"/>
                <a:ea typeface="Arial"/>
                <a:cs typeface="Arial"/>
                <a:sym typeface="Arial"/>
              </a:rPr>
              <a:t>International Use and Compliance </a:t>
            </a:r>
            <a:endParaRPr b="0" i="0" sz="1400" u="none" cap="none" strike="noStrike">
              <a:solidFill>
                <a:srgbClr val="000000"/>
              </a:solidFill>
              <a:latin typeface="Arial"/>
              <a:ea typeface="Arial"/>
              <a:cs typeface="Arial"/>
              <a:sym typeface="Arial"/>
            </a:endParaRPr>
          </a:p>
        </p:txBody>
      </p:sp>
      <p:sp>
        <p:nvSpPr>
          <p:cNvPr id="289" name="Google Shape;289;p30"/>
          <p:cNvSpPr txBox="1"/>
          <p:nvPr/>
        </p:nvSpPr>
        <p:spPr>
          <a:xfrm>
            <a:off x="4467781" y="2348554"/>
            <a:ext cx="6826583"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Esta seção explicará que os visitantes devem garantir que o site cumpra as leis de sua área.</a:t>
            </a:r>
            <a:endParaRPr b="0" i="0" sz="1400" u="none" cap="none" strike="noStrike">
              <a:solidFill>
                <a:srgbClr val="000000"/>
              </a:solidFill>
              <a:latin typeface="Arial"/>
              <a:ea typeface="Arial"/>
              <a:cs typeface="Arial"/>
              <a:sym typeface="Arial"/>
            </a:endParaRPr>
          </a:p>
        </p:txBody>
      </p:sp>
      <p:sp>
        <p:nvSpPr>
          <p:cNvPr id="290" name="Google Shape;290;p30"/>
          <p:cNvSpPr/>
          <p:nvPr/>
        </p:nvSpPr>
        <p:spPr>
          <a:xfrm>
            <a:off x="897632" y="3229288"/>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91" name="Google Shape;291;p30"/>
          <p:cNvSpPr/>
          <p:nvPr/>
        </p:nvSpPr>
        <p:spPr>
          <a:xfrm>
            <a:off x="897633" y="4118080"/>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92" name="Google Shape;292;p30"/>
          <p:cNvSpPr/>
          <p:nvPr/>
        </p:nvSpPr>
        <p:spPr>
          <a:xfrm>
            <a:off x="897632" y="498304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93" name="Google Shape;293;p30"/>
          <p:cNvSpPr txBox="1"/>
          <p:nvPr/>
        </p:nvSpPr>
        <p:spPr>
          <a:xfrm>
            <a:off x="988887" y="3319432"/>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Contas de utilização</a:t>
            </a:r>
            <a:endParaRPr b="0" i="0" sz="1400" u="none" cap="none" strike="noStrike">
              <a:solidFill>
                <a:srgbClr val="000000"/>
              </a:solidFill>
              <a:latin typeface="Arial"/>
              <a:ea typeface="Arial"/>
              <a:cs typeface="Arial"/>
              <a:sym typeface="Arial"/>
            </a:endParaRPr>
          </a:p>
        </p:txBody>
      </p:sp>
      <p:sp>
        <p:nvSpPr>
          <p:cNvPr id="294" name="Google Shape;294;p30"/>
          <p:cNvSpPr txBox="1"/>
          <p:nvPr/>
        </p:nvSpPr>
        <p:spPr>
          <a:xfrm>
            <a:off x="4424811" y="3107051"/>
            <a:ext cx="67782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Se você permitir que os usuários criem uma conta no site, esta seção deve ser incluída. Ele explicará que o usuário cria uma conta, garante que todos os dados fornecidos sejam precisos e verdadeiros e é responsável pelas informações de sua conta, incluindo sua senha.</a:t>
            </a:r>
            <a:endParaRPr b="0" i="0" sz="1400" u="none" cap="none" strike="noStrike">
              <a:solidFill>
                <a:srgbClr val="000000"/>
              </a:solidFill>
              <a:latin typeface="Arial"/>
              <a:ea typeface="Arial"/>
              <a:cs typeface="Arial"/>
              <a:sym typeface="Arial"/>
            </a:endParaRPr>
          </a:p>
        </p:txBody>
      </p:sp>
      <p:sp>
        <p:nvSpPr>
          <p:cNvPr id="295" name="Google Shape;295;p30"/>
          <p:cNvSpPr txBox="1"/>
          <p:nvPr/>
        </p:nvSpPr>
        <p:spPr>
          <a:xfrm>
            <a:off x="991380" y="421205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Alterações ao site</a:t>
            </a:r>
            <a:r>
              <a:rPr b="1" i="0" lang="en-US" sz="20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96" name="Google Shape;296;p30"/>
          <p:cNvSpPr txBox="1"/>
          <p:nvPr/>
        </p:nvSpPr>
        <p:spPr>
          <a:xfrm>
            <a:off x="4422321" y="4168388"/>
            <a:ext cx="67782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Esta seção detalha que você está autorizado a modificar, alterar, adicionar, encerrar ou suspender qualquer parte ou todo o site a qualquer momento, mesmo sem aviso prévio.</a:t>
            </a:r>
            <a:endParaRPr b="0" i="0" sz="1400" u="none" cap="none" strike="noStrike">
              <a:solidFill>
                <a:srgbClr val="000000"/>
              </a:solidFill>
              <a:latin typeface="Arial"/>
              <a:ea typeface="Arial"/>
              <a:cs typeface="Arial"/>
              <a:sym typeface="Arial"/>
            </a:endParaRPr>
          </a:p>
        </p:txBody>
      </p:sp>
      <p:sp>
        <p:nvSpPr>
          <p:cNvPr id="297" name="Google Shape;297;p30"/>
          <p:cNvSpPr txBox="1"/>
          <p:nvPr/>
        </p:nvSpPr>
        <p:spPr>
          <a:xfrm>
            <a:off x="869351" y="5039058"/>
            <a:ext cx="3140968"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Manutenção e Suporte</a:t>
            </a:r>
            <a:r>
              <a:rPr b="1" i="0" lang="en-US" sz="20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298" name="Google Shape;298;p30"/>
          <p:cNvSpPr txBox="1"/>
          <p:nvPr/>
        </p:nvSpPr>
        <p:spPr>
          <a:xfrm>
            <a:off x="4400813" y="5007698"/>
            <a:ext cx="685426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A menos que planeje fazê-lo e forneça-o, você deve declarar que não há obrigação de fornecer qualquer manutenção do site ou suporte ao cliente.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2" name="Shape 302"/>
        <p:cNvGrpSpPr/>
        <p:nvPr/>
      </p:nvGrpSpPr>
      <p:grpSpPr>
        <a:xfrm>
          <a:off x="0" y="0"/>
          <a:ext cx="0" cy="0"/>
          <a:chOff x="0" y="0"/>
          <a:chExt cx="0" cy="0"/>
        </a:xfrm>
      </p:grpSpPr>
      <p:sp>
        <p:nvSpPr>
          <p:cNvPr id="303" name="Google Shape;303;p31"/>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4" name="Google Shape;304;p31"/>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305" name="Google Shape;305;p31"/>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306" name="Google Shape;306;p31"/>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307" name="Google Shape;307;p31"/>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308" name="Google Shape;308;p31"/>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309" name="Google Shape;309;p31"/>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310" name="Google Shape;310;p31"/>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4800"/>
              <a:buFont typeface="Arial"/>
              <a:buNone/>
            </a:pPr>
            <a:r>
              <a:rPr b="1" lang="en-US" sz="4800">
                <a:solidFill>
                  <a:schemeClr val="dk1"/>
                </a:solidFill>
              </a:rPr>
              <a:t>Termos de utilização (secções)</a:t>
            </a:r>
            <a:endParaRPr b="0" i="0" sz="1400" u="none" cap="none" strike="noStrike">
              <a:solidFill>
                <a:srgbClr val="000000"/>
              </a:solidFill>
              <a:latin typeface="Arial"/>
              <a:ea typeface="Arial"/>
              <a:cs typeface="Arial"/>
              <a:sym typeface="Arial"/>
            </a:endParaRPr>
          </a:p>
        </p:txBody>
      </p:sp>
      <p:sp>
        <p:nvSpPr>
          <p:cNvPr id="311" name="Google Shape;311;p31"/>
          <p:cNvSpPr/>
          <p:nvPr/>
        </p:nvSpPr>
        <p:spPr>
          <a:xfrm>
            <a:off x="897636" y="235670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12" name="Google Shape;312;p31"/>
          <p:cNvSpPr txBox="1"/>
          <p:nvPr/>
        </p:nvSpPr>
        <p:spPr>
          <a:xfrm>
            <a:off x="991380" y="2450674"/>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Privacidade</a:t>
            </a:r>
            <a:r>
              <a:rPr b="1" i="0" lang="en-US" sz="20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3" name="Google Shape;313;p31"/>
          <p:cNvSpPr txBox="1"/>
          <p:nvPr/>
        </p:nvSpPr>
        <p:spPr>
          <a:xfrm>
            <a:off x="4422320" y="2173675"/>
            <a:ext cx="68265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Esta seção detalhará a política de privacidade, se houver. Ele indicará como a privacidade dos usuários é mantida e observará quaisquer circunstâncias em que não seja possível manter a privacidade das informações. Uma política de privacidade separada referente ao site também pode ser anotada.</a:t>
            </a:r>
            <a:endParaRPr b="0" i="0" sz="1400" u="none" cap="none" strike="noStrike">
              <a:solidFill>
                <a:srgbClr val="000000"/>
              </a:solidFill>
              <a:latin typeface="Arial"/>
              <a:ea typeface="Arial"/>
              <a:cs typeface="Arial"/>
              <a:sym typeface="Arial"/>
            </a:endParaRPr>
          </a:p>
        </p:txBody>
      </p:sp>
      <p:sp>
        <p:nvSpPr>
          <p:cNvPr id="314" name="Google Shape;314;p31"/>
          <p:cNvSpPr/>
          <p:nvPr/>
        </p:nvSpPr>
        <p:spPr>
          <a:xfrm>
            <a:off x="897634" y="3127689"/>
            <a:ext cx="3052195" cy="685052"/>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15" name="Google Shape;315;p31"/>
          <p:cNvSpPr/>
          <p:nvPr/>
        </p:nvSpPr>
        <p:spPr>
          <a:xfrm>
            <a:off x="897632" y="4040324"/>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16" name="Google Shape;316;p31"/>
          <p:cNvSpPr/>
          <p:nvPr/>
        </p:nvSpPr>
        <p:spPr>
          <a:xfrm>
            <a:off x="897632" y="4884873"/>
            <a:ext cx="3052195" cy="686224"/>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17" name="Google Shape;317;p31"/>
          <p:cNvSpPr txBox="1"/>
          <p:nvPr/>
        </p:nvSpPr>
        <p:spPr>
          <a:xfrm>
            <a:off x="1110171" y="3130266"/>
            <a:ext cx="2694500"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Direitos e propriedade</a:t>
            </a:r>
            <a:endParaRPr b="0" i="0" sz="1400" u="none" cap="none" strike="noStrike">
              <a:solidFill>
                <a:srgbClr val="000000"/>
              </a:solidFill>
              <a:latin typeface="Arial"/>
              <a:ea typeface="Arial"/>
              <a:cs typeface="Arial"/>
              <a:sym typeface="Arial"/>
            </a:endParaRPr>
          </a:p>
        </p:txBody>
      </p:sp>
      <p:sp>
        <p:nvSpPr>
          <p:cNvPr id="318" name="Google Shape;318;p31"/>
          <p:cNvSpPr txBox="1"/>
          <p:nvPr/>
        </p:nvSpPr>
        <p:spPr>
          <a:xfrm>
            <a:off x="4422325" y="3100875"/>
            <a:ext cx="7188300" cy="7389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400"/>
              <a:buFont typeface="Arial"/>
              <a:buNone/>
            </a:pPr>
            <a:r>
              <a:rPr lang="en-US">
                <a:solidFill>
                  <a:schemeClr val="dk1"/>
                </a:solidFill>
              </a:rPr>
              <a:t>Esta seção deve prever que a pessoa é proprietária de todos os direitos de propriedade intelectual sobre o conteúdo do site, com exceção do conteúdo do usuário, e que os visitantes do site não podem usá-los de forma alguma sem autorização prévia.</a:t>
            </a:r>
            <a:endParaRPr b="0" i="0" sz="1400" u="none" cap="none" strike="noStrike">
              <a:solidFill>
                <a:srgbClr val="000000"/>
              </a:solidFill>
              <a:latin typeface="Arial"/>
              <a:ea typeface="Arial"/>
              <a:cs typeface="Arial"/>
              <a:sym typeface="Arial"/>
            </a:endParaRPr>
          </a:p>
        </p:txBody>
      </p:sp>
      <p:sp>
        <p:nvSpPr>
          <p:cNvPr id="319" name="Google Shape;319;p31"/>
          <p:cNvSpPr txBox="1"/>
          <p:nvPr/>
        </p:nvSpPr>
        <p:spPr>
          <a:xfrm>
            <a:off x="1025068" y="4134297"/>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Arial"/>
                <a:ea typeface="Arial"/>
                <a:cs typeface="Arial"/>
                <a:sym typeface="Arial"/>
              </a:rPr>
              <a:t>Disclaimers</a:t>
            </a:r>
            <a:endParaRPr b="1" i="0" sz="2000" u="none" cap="none" strike="noStrike">
              <a:solidFill>
                <a:srgbClr val="000000"/>
              </a:solidFill>
              <a:latin typeface="Arial"/>
              <a:ea typeface="Arial"/>
              <a:cs typeface="Arial"/>
              <a:sym typeface="Arial"/>
            </a:endParaRPr>
          </a:p>
        </p:txBody>
      </p:sp>
      <p:sp>
        <p:nvSpPr>
          <p:cNvPr id="320" name="Google Shape;320;p31"/>
          <p:cNvSpPr txBox="1"/>
          <p:nvPr/>
        </p:nvSpPr>
        <p:spPr>
          <a:xfrm>
            <a:off x="4436375" y="3870125"/>
            <a:ext cx="7188300" cy="116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Há uma variedade de isenções de responsabilidade que podem ser usadas no site e é importante que todas elas sejam detalhadas nesta seção. Por exemplo, é possível incluir que as informações fornecidas são apenas para informação, que o site é aceito como está e que você não é responsável por quaisquer promessas que não tenha oferecido ou pretenda oferecer.</a:t>
            </a:r>
            <a:endParaRPr b="0" i="0" sz="1400" u="none" cap="none" strike="noStrike">
              <a:solidFill>
                <a:srgbClr val="000000"/>
              </a:solidFill>
              <a:latin typeface="Arial"/>
              <a:ea typeface="Arial"/>
              <a:cs typeface="Arial"/>
              <a:sym typeface="Arial"/>
            </a:endParaRPr>
          </a:p>
        </p:txBody>
      </p:sp>
      <p:sp>
        <p:nvSpPr>
          <p:cNvPr id="321" name="Google Shape;321;p31"/>
          <p:cNvSpPr txBox="1"/>
          <p:nvPr/>
        </p:nvSpPr>
        <p:spPr>
          <a:xfrm>
            <a:off x="946994" y="4889008"/>
            <a:ext cx="3047100" cy="400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Rescisão e Alteração</a:t>
            </a:r>
            <a:endParaRPr b="0" i="0" sz="1400" u="none" cap="none" strike="noStrike">
              <a:solidFill>
                <a:srgbClr val="000000"/>
              </a:solidFill>
              <a:latin typeface="Arial"/>
              <a:ea typeface="Arial"/>
              <a:cs typeface="Arial"/>
              <a:sym typeface="Arial"/>
            </a:endParaRPr>
          </a:p>
        </p:txBody>
      </p:sp>
      <p:sp>
        <p:nvSpPr>
          <p:cNvPr id="322" name="Google Shape;322;p31"/>
          <p:cNvSpPr txBox="1"/>
          <p:nvPr/>
        </p:nvSpPr>
        <p:spPr>
          <a:xfrm>
            <a:off x="4436387" y="5070174"/>
            <a:ext cx="65973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Nesta seção é detalhado que é possível cancelar o acesso de qualquer visitante a qualquer momento sem aviso prévio e a critério do proprietário.</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6" name="Shape 326"/>
        <p:cNvGrpSpPr/>
        <p:nvPr/>
      </p:nvGrpSpPr>
      <p:grpSpPr>
        <a:xfrm>
          <a:off x="0" y="0"/>
          <a:ext cx="0" cy="0"/>
          <a:chOff x="0" y="0"/>
          <a:chExt cx="0" cy="0"/>
        </a:xfrm>
      </p:grpSpPr>
      <p:sp>
        <p:nvSpPr>
          <p:cNvPr id="327" name="Google Shape;327;p32"/>
          <p:cNvSpPr/>
          <p:nvPr/>
        </p:nvSpPr>
        <p:spPr>
          <a:xfrm>
            <a:off x="321564" y="320040"/>
            <a:ext cx="11548872" cy="6217920"/>
          </a:xfrm>
          <a:prstGeom prst="rect">
            <a:avLst/>
          </a:prstGeom>
          <a:solidFill>
            <a:schemeClr val="dk1">
              <a:alpha val="12941"/>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8" name="Google Shape;328;p32"/>
          <p:cNvSpPr/>
          <p:nvPr>
            <p:ph type="title"/>
          </p:nvPr>
        </p:nvSpPr>
        <p:spPr>
          <a:xfrm>
            <a:off x="838200" y="631825"/>
            <a:ext cx="10515600" cy="1325563"/>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329" name="Google Shape;329;p32"/>
          <p:cNvCxnSpPr/>
          <p:nvPr/>
        </p:nvCxnSpPr>
        <p:spPr>
          <a:xfrm>
            <a:off x="897636" y="1957388"/>
            <a:ext cx="10396728" cy="0"/>
          </a:xfrm>
          <a:prstGeom prst="straightConnector1">
            <a:avLst/>
          </a:prstGeom>
          <a:noFill/>
          <a:ln cap="flat" cmpd="sng" w="22225">
            <a:solidFill>
              <a:srgbClr val="7F7F7F"/>
            </a:solidFill>
            <a:prstDash val="solid"/>
            <a:miter lim="800000"/>
            <a:headEnd len="sm" w="sm" type="none"/>
            <a:tailEnd len="sm" w="sm" type="none"/>
          </a:ln>
        </p:spPr>
      </p:cxnSp>
      <p:sp>
        <p:nvSpPr>
          <p:cNvPr id="330" name="Google Shape;330;p32"/>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331" name="Google Shape;331;p32"/>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sp>
        <p:nvSpPr>
          <p:cNvPr id="332" name="Google Shape;332;p3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333" name="Google Shape;333;p32"/>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334" name="Google Shape;334;p32"/>
          <p:cNvSpPr txBox="1"/>
          <p:nvPr/>
        </p:nvSpPr>
        <p:spPr>
          <a:xfrm>
            <a:off x="1648253" y="891115"/>
            <a:ext cx="9250570" cy="830997"/>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4800"/>
              <a:buFont typeface="Arial"/>
              <a:buNone/>
            </a:pPr>
            <a:r>
              <a:rPr b="1" lang="en-US" sz="4800">
                <a:solidFill>
                  <a:schemeClr val="dk1"/>
                </a:solidFill>
              </a:rPr>
              <a:t>Termos de utilização (secções)</a:t>
            </a:r>
            <a:endParaRPr b="0" i="0" sz="1400" u="none" cap="none" strike="noStrike">
              <a:solidFill>
                <a:srgbClr val="000000"/>
              </a:solidFill>
              <a:latin typeface="Arial"/>
              <a:ea typeface="Arial"/>
              <a:cs typeface="Arial"/>
              <a:sym typeface="Arial"/>
            </a:endParaRPr>
          </a:p>
        </p:txBody>
      </p:sp>
      <p:sp>
        <p:nvSpPr>
          <p:cNvPr id="335" name="Google Shape;335;p32"/>
          <p:cNvSpPr/>
          <p:nvPr/>
        </p:nvSpPr>
        <p:spPr>
          <a:xfrm>
            <a:off x="897632" y="2292144"/>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36" name="Google Shape;336;p32"/>
          <p:cNvSpPr txBox="1"/>
          <p:nvPr/>
        </p:nvSpPr>
        <p:spPr>
          <a:xfrm>
            <a:off x="809274" y="2240250"/>
            <a:ext cx="32289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Limitação de responsabilidade</a:t>
            </a:r>
            <a:endParaRPr b="1" i="0" sz="2000" u="none" cap="none" strike="noStrike">
              <a:solidFill>
                <a:srgbClr val="000000"/>
              </a:solidFill>
              <a:latin typeface="Arial"/>
              <a:ea typeface="Arial"/>
              <a:cs typeface="Arial"/>
              <a:sym typeface="Arial"/>
            </a:endParaRPr>
          </a:p>
        </p:txBody>
      </p:sp>
      <p:sp>
        <p:nvSpPr>
          <p:cNvPr id="337" name="Google Shape;337;p32"/>
          <p:cNvSpPr txBox="1"/>
          <p:nvPr/>
        </p:nvSpPr>
        <p:spPr>
          <a:xfrm>
            <a:off x="4403036" y="2015831"/>
            <a:ext cx="71328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Este é um aviso afirmando que o proprietário não é responsável por quaisquer erros no conteúdo do site. Se o site permitir que os visitantes publiquem conteúdo, deve ser incluída uma isenção de responsabilidade que limite a responsabilidade por postagens depreciativas ou ofensivas a terceiros. O aviso indica que o proprietário não endossa os pensamentos, opiniões e posições dos usuários, e não é responsável por declarações feitas por terceiros.</a:t>
            </a:r>
            <a:endParaRPr b="0" i="0" sz="1400" u="none" cap="none" strike="noStrike">
              <a:solidFill>
                <a:srgbClr val="000000"/>
              </a:solidFill>
              <a:latin typeface="Arial"/>
              <a:ea typeface="Arial"/>
              <a:cs typeface="Arial"/>
              <a:sym typeface="Arial"/>
            </a:endParaRPr>
          </a:p>
        </p:txBody>
      </p:sp>
      <p:sp>
        <p:nvSpPr>
          <p:cNvPr id="338" name="Google Shape;338;p32"/>
          <p:cNvSpPr/>
          <p:nvPr/>
        </p:nvSpPr>
        <p:spPr>
          <a:xfrm>
            <a:off x="897632" y="3231105"/>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39" name="Google Shape;339;p32"/>
          <p:cNvSpPr/>
          <p:nvPr/>
        </p:nvSpPr>
        <p:spPr>
          <a:xfrm>
            <a:off x="897633" y="4118080"/>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40" name="Google Shape;340;p32"/>
          <p:cNvSpPr/>
          <p:nvPr/>
        </p:nvSpPr>
        <p:spPr>
          <a:xfrm>
            <a:off x="897632" y="4983041"/>
            <a:ext cx="3052195" cy="588056"/>
          </a:xfrm>
          <a:prstGeom prst="round2DiagRect">
            <a:avLst>
              <a:gd fmla="val 16667" name="adj1"/>
              <a:gd fmla="val 0" name="adj2"/>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41" name="Google Shape;341;p32"/>
          <p:cNvSpPr txBox="1"/>
          <p:nvPr/>
        </p:nvSpPr>
        <p:spPr>
          <a:xfrm>
            <a:off x="991380" y="328371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Política de </a:t>
            </a:r>
            <a:r>
              <a:rPr b="1" i="0" lang="en-US" sz="2000" u="none" cap="none" strike="noStrike">
                <a:solidFill>
                  <a:srgbClr val="000000"/>
                </a:solidFill>
                <a:latin typeface="Arial"/>
                <a:ea typeface="Arial"/>
                <a:cs typeface="Arial"/>
                <a:sym typeface="Arial"/>
              </a:rPr>
              <a:t>Copyrigth</a:t>
            </a:r>
            <a:endParaRPr b="1" i="0" sz="2000" u="none" cap="none" strike="noStrike">
              <a:solidFill>
                <a:srgbClr val="000000"/>
              </a:solidFill>
              <a:latin typeface="Arial"/>
              <a:ea typeface="Arial"/>
              <a:cs typeface="Arial"/>
              <a:sym typeface="Arial"/>
            </a:endParaRPr>
          </a:p>
        </p:txBody>
      </p:sp>
      <p:sp>
        <p:nvSpPr>
          <p:cNvPr id="342" name="Google Shape;342;p32"/>
          <p:cNvSpPr txBox="1"/>
          <p:nvPr/>
        </p:nvSpPr>
        <p:spPr>
          <a:xfrm>
            <a:off x="991380" y="4212053"/>
            <a:ext cx="2864705"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000000"/>
                </a:solidFill>
                <a:latin typeface="Arial"/>
                <a:ea typeface="Arial"/>
                <a:cs typeface="Arial"/>
                <a:sym typeface="Arial"/>
              </a:rPr>
              <a:t>Disputes resolution </a:t>
            </a:r>
            <a:endParaRPr b="0" i="0" sz="1400" u="none" cap="none" strike="noStrike">
              <a:solidFill>
                <a:srgbClr val="000000"/>
              </a:solidFill>
              <a:latin typeface="Arial"/>
              <a:ea typeface="Arial"/>
              <a:cs typeface="Arial"/>
              <a:sym typeface="Arial"/>
            </a:endParaRPr>
          </a:p>
        </p:txBody>
      </p:sp>
      <p:sp>
        <p:nvSpPr>
          <p:cNvPr id="343" name="Google Shape;343;p32"/>
          <p:cNvSpPr txBox="1"/>
          <p:nvPr/>
        </p:nvSpPr>
        <p:spPr>
          <a:xfrm>
            <a:off x="4431986" y="3283721"/>
            <a:ext cx="70749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Independentemente da finalidade e da natureza do seu site, sempre inclua um aviso de direitos autorais e marcas registradas para proteger seu conteúdo e identidade comercial. Por exemplo, "Copyright © Year" seguido da URL do site.</a:t>
            </a:r>
            <a:endParaRPr b="0" i="0" sz="1400" u="none" cap="none" strike="noStrike">
              <a:solidFill>
                <a:srgbClr val="000000"/>
              </a:solidFill>
              <a:latin typeface="Arial"/>
              <a:ea typeface="Arial"/>
              <a:cs typeface="Arial"/>
              <a:sym typeface="Arial"/>
            </a:endParaRPr>
          </a:p>
        </p:txBody>
      </p:sp>
      <p:sp>
        <p:nvSpPr>
          <p:cNvPr id="344" name="Google Shape;344;p32"/>
          <p:cNvSpPr txBox="1"/>
          <p:nvPr/>
        </p:nvSpPr>
        <p:spPr>
          <a:xfrm>
            <a:off x="897632" y="5058663"/>
            <a:ext cx="3047220"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lang="en-US" sz="2000"/>
              <a:t>Contacte-nos</a:t>
            </a:r>
            <a:endParaRPr b="1" i="0" sz="2000" u="none" cap="none" strike="noStrike">
              <a:solidFill>
                <a:srgbClr val="000000"/>
              </a:solidFill>
              <a:latin typeface="Arial"/>
              <a:ea typeface="Arial"/>
              <a:cs typeface="Arial"/>
              <a:sym typeface="Arial"/>
            </a:endParaRPr>
          </a:p>
        </p:txBody>
      </p:sp>
      <p:sp>
        <p:nvSpPr>
          <p:cNvPr id="345" name="Google Shape;345;p32"/>
          <p:cNvSpPr txBox="1"/>
          <p:nvPr/>
        </p:nvSpPr>
        <p:spPr>
          <a:xfrm>
            <a:off x="4432036" y="4900612"/>
            <a:ext cx="6597300" cy="7389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a:solidFill>
                  <a:schemeClr val="dk1"/>
                </a:solidFill>
              </a:rPr>
              <a:t>If you have any questions about these Terms of Service, You can contact us:</a:t>
            </a:r>
            <a:endParaRPr>
              <a:solidFill>
                <a:schemeClr val="dk1"/>
              </a:solidFill>
            </a:endParaRPr>
          </a:p>
          <a:p>
            <a:pPr indent="-317500" lvl="0" marL="457200" rtl="0" algn="l">
              <a:spcBef>
                <a:spcPts val="0"/>
              </a:spcBef>
              <a:spcAft>
                <a:spcPts val="0"/>
              </a:spcAft>
              <a:buClr>
                <a:schemeClr val="dk1"/>
              </a:buClr>
              <a:buSzPts val="1400"/>
              <a:buChar char="-"/>
            </a:pPr>
            <a:r>
              <a:rPr lang="en-US">
                <a:solidFill>
                  <a:schemeClr val="dk1"/>
                </a:solidFill>
              </a:rPr>
              <a:t>By visiting this page on our website: [WEBSITE_CONTACT_PAGE_URL].</a:t>
            </a:r>
            <a:endParaRPr>
              <a:solidFill>
                <a:schemeClr val="dk1"/>
              </a:solidFill>
            </a:endParaRPr>
          </a:p>
          <a:p>
            <a:pPr indent="-317500" lvl="0" marL="457200" rtl="0" algn="l">
              <a:spcBef>
                <a:spcPts val="0"/>
              </a:spcBef>
              <a:spcAft>
                <a:spcPts val="0"/>
              </a:spcAft>
              <a:buClr>
                <a:schemeClr val="dk1"/>
              </a:buClr>
              <a:buSzPts val="1400"/>
              <a:buChar char="-"/>
            </a:pPr>
            <a:r>
              <a:rPr lang="en-US">
                <a:solidFill>
                  <a:schemeClr val="dk1"/>
                </a:solidFill>
              </a:rPr>
              <a:t>By sending us an email: [WEBSITE_CONTACT_EMAIL].</a:t>
            </a:r>
            <a:endParaRPr/>
          </a:p>
        </p:txBody>
      </p:sp>
      <p:sp>
        <p:nvSpPr>
          <p:cNvPr id="346" name="Google Shape;346;p32"/>
          <p:cNvSpPr txBox="1"/>
          <p:nvPr/>
        </p:nvSpPr>
        <p:spPr>
          <a:xfrm>
            <a:off x="4435555" y="4139227"/>
            <a:ext cx="691824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en-US"/>
              <a:t>São estabelecidos os canais de resolução de conflitos e disputas entre os clientes e o proprietário e entre os clientes entre si.</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0" name="Shape 350"/>
        <p:cNvGrpSpPr/>
        <p:nvPr/>
      </p:nvGrpSpPr>
      <p:grpSpPr>
        <a:xfrm>
          <a:off x="0" y="0"/>
          <a:ext cx="0" cy="0"/>
          <a:chOff x="0" y="0"/>
          <a:chExt cx="0" cy="0"/>
        </a:xfrm>
      </p:grpSpPr>
      <p:sp>
        <p:nvSpPr>
          <p:cNvPr id="351" name="Google Shape;351;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2" name="Google Shape;352;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3" name="Google Shape;353;p6"/>
          <p:cNvSpPr/>
          <p:nvPr>
            <p:ph type="title"/>
          </p:nvPr>
        </p:nvSpPr>
        <p:spPr>
          <a:xfrm>
            <a:off x="169682" y="-31867"/>
            <a:ext cx="11852636" cy="6296744"/>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4193"/>
              <a:buFont typeface="Calibri"/>
              <a:buNone/>
            </a:pPr>
            <a:r>
              <a:rPr b="1" lang="en-US" sz="2790">
                <a:solidFill>
                  <a:schemeClr val="dk1"/>
                </a:solidFill>
                <a:latin typeface="Calibri"/>
                <a:ea typeface="Calibri"/>
                <a:cs typeface="Calibri"/>
                <a:sym typeface="Calibri"/>
              </a:rPr>
              <a:t>Bibliogra</a:t>
            </a:r>
            <a:r>
              <a:rPr b="1" lang="en-US" sz="2790"/>
              <a:t>fia</a:t>
            </a:r>
            <a:r>
              <a:rPr b="1" lang="en-US" sz="2790">
                <a:solidFill>
                  <a:schemeClr val="dk1"/>
                </a:solidFill>
                <a:latin typeface="Calibri"/>
                <a:ea typeface="Calibri"/>
                <a:cs typeface="Calibri"/>
                <a:sym typeface="Calibri"/>
              </a:rPr>
              <a:t>:</a:t>
            </a:r>
            <a:br>
              <a:rPr b="1" lang="en-US" sz="1862">
                <a:solidFill>
                  <a:schemeClr val="dk1"/>
                </a:solidFill>
                <a:latin typeface="Calibri"/>
                <a:ea typeface="Calibri"/>
                <a:cs typeface="Calibri"/>
                <a:sym typeface="Calibri"/>
              </a:rPr>
            </a:br>
            <a:br>
              <a:rPr b="1" lang="en-US" sz="1862">
                <a:solidFill>
                  <a:schemeClr val="dk1"/>
                </a:solidFill>
                <a:latin typeface="Calibri"/>
                <a:ea typeface="Calibri"/>
                <a:cs typeface="Calibri"/>
                <a:sym typeface="Calibri"/>
              </a:rPr>
            </a:br>
            <a:br>
              <a:rPr lang="en-US" sz="1944">
                <a:latin typeface="Calibri"/>
                <a:ea typeface="Calibri"/>
                <a:cs typeface="Calibri"/>
                <a:sym typeface="Calibri"/>
              </a:rPr>
            </a:br>
            <a:r>
              <a:rPr lang="en-US" sz="1944">
                <a:latin typeface="Calibri"/>
                <a:ea typeface="Calibri"/>
                <a:cs typeface="Calibri"/>
                <a:sym typeface="Calibri"/>
              </a:rPr>
              <a:t>-</a:t>
            </a:r>
            <a:r>
              <a:rPr lang="en-US" sz="2160">
                <a:solidFill>
                  <a:schemeClr val="dk1"/>
                </a:solidFill>
                <a:latin typeface="Calibri"/>
                <a:ea typeface="Calibri"/>
                <a:cs typeface="Calibri"/>
                <a:sym typeface="Calibri"/>
              </a:rPr>
              <a:t>Legagneur, J. G. (s.f.). How to Write Effective Terms of Use for Your Website. Available at NOLO: </a:t>
            </a:r>
            <a:r>
              <a:rPr lang="en-US" sz="2160" u="sng">
                <a:solidFill>
                  <a:schemeClr val="dk1"/>
                </a:solidFill>
                <a:latin typeface="Calibri"/>
                <a:ea typeface="Calibri"/>
                <a:cs typeface="Calibri"/>
                <a:sym typeface="Calibri"/>
                <a:hlinkClick r:id="rId3">
                  <a:extLst>
                    <a:ext uri="{A12FA001-AC4F-418D-AE19-62706E023703}">
                      <ahyp:hlinkClr val="tx"/>
                    </a:ext>
                  </a:extLst>
                </a:hlinkClick>
              </a:rPr>
              <a:t>https://www.nolo.com/legal-encyclopedia/how-to-write-an-effective-terms-of-use-for-your-website.html</a:t>
            </a:r>
            <a:r>
              <a:rPr lang="en-U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-LegalNature. (s.f.). Why You Need a Website Terms of Use Agreement. Available at LegalNature: </a:t>
            </a:r>
            <a:r>
              <a:rPr lang="en-US" sz="2160" u="sng">
                <a:solidFill>
                  <a:schemeClr val="dk1"/>
                </a:solidFill>
                <a:latin typeface="Calibri"/>
                <a:ea typeface="Calibri"/>
                <a:cs typeface="Calibri"/>
                <a:sym typeface="Calibri"/>
                <a:hlinkClick r:id="rId4">
                  <a:extLst>
                    <a:ext uri="{A12FA001-AC4F-418D-AE19-62706E023703}">
                      <ahyp:hlinkClr val="tx"/>
                    </a:ext>
                  </a:extLst>
                </a:hlinkClick>
              </a:rPr>
              <a:t>https://www.legalnature.com/guides/why-your-website-needs-a-strong-terms-of-use-agreement-and-what-to-include</a:t>
            </a:r>
            <a:r>
              <a:rPr lang="en-U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n-US" sz="2160">
                <a:solidFill>
                  <a:schemeClr val="dk1"/>
                </a:solidFill>
                <a:latin typeface="Calibri"/>
                <a:ea typeface="Calibri"/>
                <a:cs typeface="Calibri"/>
                <a:sym typeface="Calibri"/>
              </a:rPr>
              <a:t>-LegalVision. (2022). Website Terms of Use, Terms and Conditions and Privacy Policy. Available at LegalVision: </a:t>
            </a:r>
            <a:r>
              <a:rPr lang="en-US" sz="2160" u="sng">
                <a:solidFill>
                  <a:schemeClr val="dk1"/>
                </a:solidFill>
                <a:latin typeface="Calibri"/>
                <a:ea typeface="Calibri"/>
                <a:cs typeface="Calibri"/>
                <a:sym typeface="Calibri"/>
                <a:hlinkClick r:id="rId5">
                  <a:extLst>
                    <a:ext uri="{A12FA001-AC4F-418D-AE19-62706E023703}">
                      <ahyp:hlinkClr val="tx"/>
                    </a:ext>
                  </a:extLst>
                </a:hlinkClick>
              </a:rPr>
              <a:t>https://legalvision.com.au/website-terms-of-use-and-privacy-policy/</a:t>
            </a:r>
            <a:r>
              <a:rPr lang="en-U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endParaRPr sz="2160">
              <a:solidFill>
                <a:schemeClr val="dk1"/>
              </a:solidFill>
              <a:latin typeface="Calibri"/>
              <a:ea typeface="Calibri"/>
              <a:cs typeface="Calibri"/>
              <a:sym typeface="Calibri"/>
            </a:endParaRPr>
          </a:p>
        </p:txBody>
      </p:sp>
      <p:grpSp>
        <p:nvGrpSpPr>
          <p:cNvPr id="354" name="Google Shape;354;p6"/>
          <p:cNvGrpSpPr/>
          <p:nvPr/>
        </p:nvGrpSpPr>
        <p:grpSpPr>
          <a:xfrm>
            <a:off x="441960" y="561256"/>
            <a:ext cx="1128382" cy="847206"/>
            <a:chOff x="7393391" y="1075612"/>
            <a:chExt cx="1128382" cy="847206"/>
          </a:xfrm>
        </p:grpSpPr>
        <p:sp>
          <p:nvSpPr>
            <p:cNvPr id="355" name="Google Shape;355;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6" name="Google Shape;356;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57" name="Google Shape;357;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358" name="Google Shape;358;p6"/>
          <p:cNvPicPr preferRelativeResize="0"/>
          <p:nvPr>
            <p:ph idx="1" type="body"/>
          </p:nvPr>
        </p:nvPicPr>
        <p:blipFill rotWithShape="1">
          <a:blip r:embed="rId6">
            <a:alphaModFix/>
          </a:blip>
          <a:srcRect b="0" l="0" r="0" t="0"/>
          <a:stretch/>
        </p:blipFill>
        <p:spPr>
          <a:xfrm>
            <a:off x="10469310" y="6024685"/>
            <a:ext cx="1362791" cy="480384"/>
          </a:xfrm>
          <a:prstGeom prst="rect">
            <a:avLst/>
          </a:prstGeom>
          <a:noFill/>
          <a:ln>
            <a:noFill/>
          </a:ln>
        </p:spPr>
      </p:pic>
      <p:sp>
        <p:nvSpPr>
          <p:cNvPr id="359" name="Google Shape;359;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rPr>
            </a:br>
            <a:r>
              <a:rPr b="1" lang="en-US" sz="3200">
                <a:solidFill>
                  <a:schemeClr val="lt1"/>
                </a:solidFill>
              </a:rPr>
              <a:t> Sumário</a:t>
            </a:r>
            <a:br>
              <a:rPr b="1" lang="en-US" sz="3200">
                <a:solidFill>
                  <a:schemeClr val="lt1"/>
                </a:solidFill>
              </a:rPr>
            </a:br>
            <a:endParaRPr b="1" sz="3200">
              <a:solidFill>
                <a:schemeClr val="lt1"/>
              </a:solidFill>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9918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Introdução</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Características dos termos de utilização online</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Relevância e usos dos termos </a:t>
            </a:r>
            <a:r>
              <a:rPr b="1" lang="en-US" sz="2200">
                <a:solidFill>
                  <a:srgbClr val="222222"/>
                </a:solidFill>
                <a:latin typeface="Calibri"/>
                <a:ea typeface="Calibri"/>
                <a:cs typeface="Calibri"/>
                <a:sym typeface="Calibri"/>
              </a:rPr>
              <a:t>de utilização</a:t>
            </a:r>
            <a:r>
              <a:rPr b="1" lang="en-US" sz="2200">
                <a:solidFill>
                  <a:srgbClr val="222222"/>
                </a:solidFill>
                <a:latin typeface="Calibri"/>
                <a:ea typeface="Calibri"/>
                <a:cs typeface="Calibri"/>
                <a:sym typeface="Calibri"/>
              </a:rPr>
              <a:t> online</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Dicas sobre como realizá-lo fora dos termos de </a:t>
            </a:r>
            <a:r>
              <a:rPr b="1" lang="en-US" sz="2200">
                <a:solidFill>
                  <a:srgbClr val="222222"/>
                </a:solidFill>
                <a:latin typeface="Calibri"/>
                <a:ea typeface="Calibri"/>
                <a:cs typeface="Calibri"/>
                <a:sym typeface="Calibri"/>
              </a:rPr>
              <a:t>de utilização online</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Conclusões</a:t>
            </a:r>
            <a:endParaRPr b="1" sz="2200">
              <a:solidFill>
                <a:srgbClr val="222222"/>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lang="en-US" sz="2200">
                <a:solidFill>
                  <a:srgbClr val="222222"/>
                </a:solidFill>
                <a:latin typeface="Calibri"/>
                <a:ea typeface="Calibri"/>
                <a:cs typeface="Calibri"/>
                <a:sym typeface="Calibri"/>
              </a:rPr>
              <a:t>Modelo editável</a:t>
            </a:r>
            <a:endParaRPr b="1" sz="2200">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9718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0" y="-101896"/>
            <a:ext cx="12424528" cy="577365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11111"/>
              <a:buFont typeface="Calibri"/>
              <a:buNone/>
            </a:pPr>
            <a:r>
              <a:rPr b="1" lang="en-US" sz="2070">
                <a:solidFill>
                  <a:schemeClr val="dk1"/>
                </a:solidFill>
                <a:latin typeface="Calibri"/>
                <a:ea typeface="Calibri"/>
                <a:cs typeface="Calibri"/>
                <a:sym typeface="Calibri"/>
              </a:rPr>
              <a:t> </a:t>
            </a:r>
            <a:r>
              <a:rPr b="1" lang="en-US" sz="2790">
                <a:solidFill>
                  <a:srgbClr val="222222"/>
                </a:solidFill>
                <a:latin typeface="Calibri"/>
                <a:ea typeface="Calibri"/>
                <a:cs typeface="Calibri"/>
                <a:sym typeface="Calibri"/>
              </a:rPr>
              <a:t>Introdu</a:t>
            </a:r>
            <a:r>
              <a:rPr b="1" lang="en-US" sz="2790">
                <a:solidFill>
                  <a:srgbClr val="222222"/>
                </a:solidFill>
              </a:rPr>
              <a:t>çao</a:t>
            </a:r>
            <a:br>
              <a:rPr lang="en-US" sz="2160">
                <a:latin typeface="Calibri"/>
                <a:ea typeface="Calibri"/>
                <a:cs typeface="Calibri"/>
                <a:sym typeface="Calibri"/>
              </a:rPr>
            </a:br>
            <a:br>
              <a:rPr lang="en-US" sz="2160">
                <a:latin typeface="Calibri"/>
                <a:ea typeface="Calibri"/>
                <a:cs typeface="Calibri"/>
                <a:sym typeface="Calibri"/>
              </a:rPr>
            </a:br>
            <a:r>
              <a:rPr lang="en-US" sz="2160"/>
              <a:t>Os Termos de utilização online são um acordo com o qual o usuário deve concordar e cumprir para usar um site ou serviço. Os termos de uso (TOU) podem ter muitos outros nomes, como termos de serviço (TOS) e termos e condições. Os termos de uso geralmente aparecem em sites de comércio eletrônico e sites de redes sociais, mas não devem ser limitados a esses sites e devem ser usados com qualquer site que armazene informações pessoais de qualquer tipo. Os termos de uso legítimos são um acordo juridicamente vinculativo e também estão sujeitos a alterações, que devem ser declaradas no aviso de isenção de responsabilidade. Os sites devem sempre ter termos de uso relacionados à atividade do usuário, contas, produtos e tecnologia.</a:t>
            </a:r>
            <a:endParaRPr sz="2160"/>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lang="en-US" sz="2160"/>
              <a:t>Este tipo de contrato protege os direitos de propriedade intelectual, responsabilidade de conteúdo e fornece diretrizes sobre como as informações do site, como cookies, serão usadas. Os proprietários de empresas têm a responsabilidade de estabelecer seus termos de uso; caso contrário, a empresa pode ser responsabilizada em disputas legais relacionadas ao uso inapropriado de seu site, produtos ou serviços.</a:t>
            </a:r>
            <a:endParaRPr sz="216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25" name="Google Shape;125;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6" name="Google Shape;126;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sp>
        <p:nvSpPr>
          <p:cNvPr id="131" name="Google Shape;131;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The terms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endParaRPr b="0" i="0" sz="1800" u="none" cap="none" strike="noStrike">
              <a:solidFill>
                <a:schemeClr val="lt1"/>
              </a:solidFill>
              <a:latin typeface="Calibri"/>
              <a:ea typeface="Calibri"/>
              <a:cs typeface="Calibri"/>
              <a:sym typeface="Calibri"/>
            </a:endParaRPr>
          </a:p>
        </p:txBody>
      </p:sp>
      <p:sp>
        <p:nvSpPr>
          <p:cNvPr id="132" name="Google Shape;132;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4"/>
          <p:cNvSpPr/>
          <p:nvPr>
            <p:ph type="title"/>
          </p:nvPr>
        </p:nvSpPr>
        <p:spPr>
          <a:xfrm>
            <a:off x="-160256" y="-76001"/>
            <a:ext cx="12575357" cy="6372745"/>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3639"/>
              <a:buFont typeface="Calibri"/>
              <a:buNone/>
            </a:pPr>
            <a:r>
              <a:rPr b="1" lang="en-US" sz="3123">
                <a:solidFill>
                  <a:schemeClr val="dk1"/>
                </a:solidFill>
                <a:latin typeface="Calibri"/>
                <a:ea typeface="Calibri"/>
                <a:cs typeface="Calibri"/>
                <a:sym typeface="Calibri"/>
              </a:rPr>
              <a:t> </a:t>
            </a:r>
            <a:r>
              <a:rPr b="1" lang="en-US" sz="3123">
                <a:solidFill>
                  <a:srgbClr val="222222"/>
                </a:solidFill>
              </a:rPr>
              <a:t>Características dos termos de utilização online</a:t>
            </a: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r>
              <a:rPr lang="en-US" sz="2160"/>
              <a:t>O contrato de termos de uso e condições online é uma página ou documento em um site da Web que esclarece os direitos, responsabilidades, termos, condições e usos de qualquer pessoa que visite um site. Essencialmente, é uma maneira simples de criar um contrato entre o proprietário do site e os usuários. Os termos e condições geralmente incluem uma explicação de quaisquer frases-chave usadas no contrato de termos e condições e um resumo das restrições à responsabilidade legal do proprietário do site por danos ocorridos durante o uso. Também incluirá a política do site para qualquer ação legal que possa ser tomada contra qualquer usuário que viole os termos e forneça aos usuários aconselhamento jurídico sobre seus direitos de fazê-lo.</a:t>
            </a:r>
            <a:endParaRPr sz="2160"/>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lang="en-US" sz="2160"/>
              <a:t>Deve sempre incluir um aviso legal. Um aviso de isenção de responsabilidade limita sua responsabilidade legal com relação a qualquer informação errônea no conteúdo do site. Você também deve adicionar informações de direitos autorais, políticas de cobrança, garantias e as regras que os usuários devem seguir para usar seus sites ou aplicativos. É muito importante proteger sua propriedade intelectual, como seu logotipo, seu design exclusivo da web ou aplicativo móvel e seu conteúdo, que é outro motivo para ter um contrato de termos e condições.</a:t>
            </a:r>
            <a:endParaRPr sz="2160"/>
          </a:p>
        </p:txBody>
      </p:sp>
      <p:grpSp>
        <p:nvGrpSpPr>
          <p:cNvPr id="134" name="Google Shape;134;p4"/>
          <p:cNvGrpSpPr/>
          <p:nvPr/>
        </p:nvGrpSpPr>
        <p:grpSpPr>
          <a:xfrm>
            <a:off x="441960" y="561256"/>
            <a:ext cx="1128382" cy="847206"/>
            <a:chOff x="7393391" y="1075612"/>
            <a:chExt cx="1128382" cy="847206"/>
          </a:xfrm>
        </p:grpSpPr>
        <p:sp>
          <p:nvSpPr>
            <p:cNvPr id="135" name="Google Shape;135;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37" name="Google Shape;137;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38" name="Google Shape;138;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2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The terms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endParaRPr b="0" i="0" sz="1800" u="none" cap="none" strike="noStrike">
              <a:solidFill>
                <a:schemeClr val="lt1"/>
              </a:solidFill>
              <a:latin typeface="Calibri"/>
              <a:ea typeface="Calibri"/>
              <a:cs typeface="Calibri"/>
              <a:sym typeface="Calibri"/>
            </a:endParaRPr>
          </a:p>
        </p:txBody>
      </p:sp>
      <p:sp>
        <p:nvSpPr>
          <p:cNvPr id="144" name="Google Shape;144;p2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5" name="Google Shape;145;p23"/>
          <p:cNvSpPr/>
          <p:nvPr>
            <p:ph type="title"/>
          </p:nvPr>
        </p:nvSpPr>
        <p:spPr>
          <a:xfrm>
            <a:off x="-75414" y="-76001"/>
            <a:ext cx="12490515" cy="6372745"/>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4545"/>
              <a:buFont typeface="Calibri"/>
              <a:buNone/>
            </a:pPr>
            <a:br>
              <a:rPr lang="en-US" sz="2200">
                <a:solidFill>
                  <a:schemeClr val="dk1"/>
                </a:solidFill>
                <a:latin typeface="Calibri"/>
                <a:ea typeface="Calibri"/>
                <a:cs typeface="Calibri"/>
                <a:sym typeface="Calibri"/>
              </a:rPr>
            </a:br>
            <a:r>
              <a:rPr lang="en-US" sz="2422"/>
              <a:t>Existem dois tipos diferentes de termos de utilização online: Browsewrap e ClickWrap. Eles têm diferenças entre si que afetam diretamente a aplicação dos termos de uso de um site.</a:t>
            </a:r>
            <a:endParaRPr sz="2422"/>
          </a:p>
          <a:p>
            <a:pPr indent="0" lvl="0" marL="0" rtl="0" algn="l">
              <a:lnSpc>
                <a:spcPct val="90000"/>
              </a:lnSpc>
              <a:spcBef>
                <a:spcPts val="0"/>
              </a:spcBef>
              <a:spcAft>
                <a:spcPts val="0"/>
              </a:spcAft>
              <a:buClr>
                <a:schemeClr val="dk1"/>
              </a:buClr>
              <a:buSzPct val="45412"/>
              <a:buFont typeface="Arial"/>
              <a:buNone/>
            </a:pPr>
            <a:r>
              <a:t/>
            </a:r>
            <a:endParaRPr sz="2422"/>
          </a:p>
          <a:p>
            <a:pPr indent="0" lvl="0" marL="0" rtl="0" algn="l">
              <a:lnSpc>
                <a:spcPct val="90000"/>
              </a:lnSpc>
              <a:spcBef>
                <a:spcPts val="0"/>
              </a:spcBef>
              <a:spcAft>
                <a:spcPts val="0"/>
              </a:spcAft>
              <a:buClr>
                <a:schemeClr val="dk1"/>
              </a:buClr>
              <a:buSzPct val="45412"/>
              <a:buFont typeface="Arial"/>
              <a:buNone/>
            </a:pPr>
            <a:r>
              <a:rPr b="1" lang="en-US" sz="2422"/>
              <a:t>Browsewrap / </a:t>
            </a:r>
            <a:r>
              <a:rPr b="1" lang="en-US" sz="2422"/>
              <a:t>Contratos de navegação:</a:t>
            </a:r>
            <a:endParaRPr b="1" sz="2422"/>
          </a:p>
          <a:p>
            <a:pPr indent="0" lvl="0" marL="0" rtl="0" algn="l">
              <a:lnSpc>
                <a:spcPct val="90000"/>
              </a:lnSpc>
              <a:spcBef>
                <a:spcPts val="0"/>
              </a:spcBef>
              <a:spcAft>
                <a:spcPts val="0"/>
              </a:spcAft>
              <a:buClr>
                <a:schemeClr val="dk1"/>
              </a:buClr>
              <a:buSzPct val="45412"/>
              <a:buFont typeface="Arial"/>
              <a:buNone/>
            </a:pPr>
            <a:r>
              <a:t/>
            </a:r>
            <a:endParaRPr sz="2422"/>
          </a:p>
          <a:p>
            <a:pPr indent="0" lvl="0" marL="0" rtl="0" algn="l">
              <a:lnSpc>
                <a:spcPct val="90000"/>
              </a:lnSpc>
              <a:spcBef>
                <a:spcPts val="0"/>
              </a:spcBef>
              <a:spcAft>
                <a:spcPts val="0"/>
              </a:spcAft>
              <a:buClr>
                <a:schemeClr val="dk1"/>
              </a:buClr>
              <a:buSzPct val="45412"/>
              <a:buFont typeface="Arial"/>
              <a:buNone/>
            </a:pPr>
            <a:r>
              <a:rPr lang="en-US" sz="2422"/>
              <a:t>Um contrato de navegação é aquele que contém os termos de utilização no próprio site e está conectado à página principal do produto por um hiperlink. Com esse tipo de configuração, os termos não aparecem e não exigem uma ação do usuário para continuar. Isso implica que o usuário não está aceitando ativamente os termos vinculados à página e causa um problema porque o usuário deve clicar ativamente no hiperlink para acessar e estar ciente dos termos de uso. Esta é uma forma diferente de o usuário concordar com os termos e condições e pode levar a possíveis problemas, pois o site não exige que o usuário execute nenhuma ação.</a:t>
            </a:r>
            <a:endParaRPr sz="2422"/>
          </a:p>
        </p:txBody>
      </p:sp>
      <p:grpSp>
        <p:nvGrpSpPr>
          <p:cNvPr id="146" name="Google Shape;146;p23"/>
          <p:cNvGrpSpPr/>
          <p:nvPr/>
        </p:nvGrpSpPr>
        <p:grpSpPr>
          <a:xfrm>
            <a:off x="441960" y="561256"/>
            <a:ext cx="1128382" cy="847206"/>
            <a:chOff x="7393391" y="1075612"/>
            <a:chExt cx="1128382" cy="847206"/>
          </a:xfrm>
        </p:grpSpPr>
        <p:sp>
          <p:nvSpPr>
            <p:cNvPr id="147" name="Google Shape;147;p2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8" name="Google Shape;148;p2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49" name="Google Shape;149;p2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50" name="Google Shape;150;p2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4" name="Shape 154"/>
        <p:cNvGrpSpPr/>
        <p:nvPr/>
      </p:nvGrpSpPr>
      <p:grpSpPr>
        <a:xfrm>
          <a:off x="0" y="0"/>
          <a:ext cx="0" cy="0"/>
          <a:chOff x="0" y="0"/>
          <a:chExt cx="0" cy="0"/>
        </a:xfrm>
      </p:grpSpPr>
      <p:sp>
        <p:nvSpPr>
          <p:cNvPr id="155" name="Google Shape;155;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The terms and conditions agreement is a page or document on a Web site that clarifies the rights, responsibilities, terms, conditions, and uses of anyone visiting a site. Essentially, it is a simple way of creating a contract between the site owner and users. Terms and conditions generally include an explanation of any key phrases used in the terms and conditions agreement and a summary of restrictions on the website owner's legal liability for damages incurred during use. It will also include the website's policy for any legal action that may be taken against any user who breaches the terms and provides users with legal advice on their rights to do so.</a:t>
            </a:r>
            <a:endParaRPr b="0" i="0" sz="1800" u="none" cap="none" strike="noStrike">
              <a:solidFill>
                <a:schemeClr val="lt1"/>
              </a:solidFill>
              <a:latin typeface="Calibri"/>
              <a:ea typeface="Calibri"/>
              <a:cs typeface="Calibri"/>
              <a:sym typeface="Calibri"/>
            </a:endParaRPr>
          </a:p>
        </p:txBody>
      </p:sp>
      <p:sp>
        <p:nvSpPr>
          <p:cNvPr id="156" name="Google Shape;156;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p24"/>
          <p:cNvSpPr/>
          <p:nvPr>
            <p:ph type="title"/>
          </p:nvPr>
        </p:nvSpPr>
        <p:spPr>
          <a:xfrm>
            <a:off x="-75414" y="-76001"/>
            <a:ext cx="12490515" cy="6372745"/>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4545"/>
              <a:buFont typeface="Calibri"/>
              <a:buNone/>
            </a:pPr>
            <a:br>
              <a:rPr b="1" lang="en-US" sz="2200">
                <a:solidFill>
                  <a:schemeClr val="dk1"/>
                </a:solidFill>
                <a:latin typeface="Calibri"/>
                <a:ea typeface="Calibri"/>
                <a:cs typeface="Calibri"/>
                <a:sym typeface="Calibri"/>
              </a:rPr>
            </a:br>
            <a:r>
              <a:rPr b="1" lang="en-US" sz="2422"/>
              <a:t>Acordos Clickwrap</a:t>
            </a:r>
            <a:endParaRPr b="1" sz="2422"/>
          </a:p>
          <a:p>
            <a:pPr indent="0" lvl="0" marL="0" rtl="0" algn="l">
              <a:lnSpc>
                <a:spcPct val="90000"/>
              </a:lnSpc>
              <a:spcBef>
                <a:spcPts val="0"/>
              </a:spcBef>
              <a:spcAft>
                <a:spcPts val="0"/>
              </a:spcAft>
              <a:buClr>
                <a:schemeClr val="dk1"/>
              </a:buClr>
              <a:buSzPct val="45412"/>
              <a:buFont typeface="Arial"/>
              <a:buNone/>
            </a:pPr>
            <a:r>
              <a:t/>
            </a:r>
            <a:endParaRPr b="1" sz="2422"/>
          </a:p>
          <a:p>
            <a:pPr indent="0" lvl="0" marL="0" rtl="0" algn="l">
              <a:lnSpc>
                <a:spcPct val="90000"/>
              </a:lnSpc>
              <a:spcBef>
                <a:spcPts val="0"/>
              </a:spcBef>
              <a:spcAft>
                <a:spcPts val="0"/>
              </a:spcAft>
              <a:buClr>
                <a:schemeClr val="dk1"/>
              </a:buClr>
              <a:buSzPct val="45412"/>
              <a:buFont typeface="Arial"/>
              <a:buNone/>
            </a:pPr>
            <a:r>
              <a:rPr lang="en-US" sz="2422"/>
              <a:t>Um acordo de clickwrap é projetado para garantir que o usuário tenha a oportunidade de visualizar os termos de uso e também deve concordar ativamente com os termos. Geralmente é configurado por meio de uma série de janelas pop-up no site. Com este tipo de acordo, os termos são colocados ativamente na frente do usuário para que ele os revise e aceite, o que significa que o site fica mais protegido. Isso também significa que, uma vez que os termos devem ser aceitos antes que o usuário tome qualquer ação, eles podem ser melhor mantidos legalmente se forem necessários. Dos dois tipos de acordos, os acordos clickwrap tendem a ser mais seguros e mais aplicáveis.</a:t>
            </a:r>
            <a:endParaRPr sz="2422"/>
          </a:p>
          <a:p>
            <a:pPr indent="0" lvl="0" marL="0" rtl="0" algn="l">
              <a:lnSpc>
                <a:spcPct val="90000"/>
              </a:lnSpc>
              <a:spcBef>
                <a:spcPts val="0"/>
              </a:spcBef>
              <a:spcAft>
                <a:spcPts val="0"/>
              </a:spcAft>
              <a:buClr>
                <a:schemeClr val="dk1"/>
              </a:buClr>
              <a:buSzPct val="45412"/>
              <a:buFont typeface="Arial"/>
              <a:buNone/>
            </a:pPr>
            <a:r>
              <a:t/>
            </a:r>
            <a:endParaRPr sz="2422"/>
          </a:p>
          <a:p>
            <a:pPr indent="0" lvl="0" marL="0" rtl="0" algn="l">
              <a:lnSpc>
                <a:spcPct val="90000"/>
              </a:lnSpc>
              <a:spcBef>
                <a:spcPts val="0"/>
              </a:spcBef>
              <a:spcAft>
                <a:spcPts val="0"/>
              </a:spcAft>
              <a:buClr>
                <a:schemeClr val="dk1"/>
              </a:buClr>
              <a:buSzPct val="45412"/>
              <a:buFont typeface="Arial"/>
              <a:buNone/>
            </a:pPr>
            <a:r>
              <a:rPr lang="en-US" sz="2422"/>
              <a:t>Da mesma forma que o conteúdo do site deve ser atualizado regularmente, os termos de uso também devem ser atualizados. Não há um prazo definido para fazê-lo, mas é recomendável fazê-lo a cada poucos meses.</a:t>
            </a:r>
            <a:endParaRPr sz="2422"/>
          </a:p>
        </p:txBody>
      </p:sp>
      <p:grpSp>
        <p:nvGrpSpPr>
          <p:cNvPr id="158" name="Google Shape;158;p24"/>
          <p:cNvGrpSpPr/>
          <p:nvPr/>
        </p:nvGrpSpPr>
        <p:grpSpPr>
          <a:xfrm>
            <a:off x="441960" y="561256"/>
            <a:ext cx="1128382" cy="847206"/>
            <a:chOff x="7393391" y="1075612"/>
            <a:chExt cx="1128382" cy="847206"/>
          </a:xfrm>
        </p:grpSpPr>
        <p:sp>
          <p:nvSpPr>
            <p:cNvPr id="159" name="Google Shape;159;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0" name="Google Shape;160;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1" name="Google Shape;161;p2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62" name="Google Shape;162;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6" name="Shape 166"/>
        <p:cNvGrpSpPr/>
        <p:nvPr/>
      </p:nvGrpSpPr>
      <p:grpSpPr>
        <a:xfrm>
          <a:off x="0" y="0"/>
          <a:ext cx="0" cy="0"/>
          <a:chOff x="0" y="0"/>
          <a:chExt cx="0" cy="0"/>
        </a:xfrm>
      </p:grpSpPr>
      <p:sp>
        <p:nvSpPr>
          <p:cNvPr id="167" name="Google Shape;167;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8" name="Google Shape;168;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5"/>
          <p:cNvSpPr/>
          <p:nvPr>
            <p:ph type="title"/>
          </p:nvPr>
        </p:nvSpPr>
        <p:spPr>
          <a:xfrm>
            <a:off x="1" y="-79384"/>
            <a:ext cx="11906054" cy="577596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74193"/>
              <a:buFont typeface="Calibri"/>
              <a:buNone/>
            </a:pPr>
            <a:r>
              <a:rPr b="1" lang="en-US" sz="3100">
                <a:solidFill>
                  <a:schemeClr val="dk1"/>
                </a:solidFill>
                <a:latin typeface="Calibri"/>
                <a:ea typeface="Calibri"/>
                <a:cs typeface="Calibri"/>
                <a:sym typeface="Calibri"/>
              </a:rPr>
              <a:t> </a:t>
            </a:r>
            <a:r>
              <a:rPr b="1" lang="en-US" sz="3100">
                <a:solidFill>
                  <a:srgbClr val="222222"/>
                </a:solidFill>
              </a:rPr>
              <a:t>Relevância e usos dos termos de utilização online</a:t>
            </a:r>
            <a:br>
              <a:rPr lang="en-US" sz="2790">
                <a:latin typeface="Calibri"/>
                <a:ea typeface="Calibri"/>
                <a:cs typeface="Calibri"/>
                <a:sym typeface="Calibri"/>
              </a:rPr>
            </a:br>
            <a:br>
              <a:rPr lang="en-US" sz="2790">
                <a:latin typeface="Calibri"/>
                <a:ea typeface="Calibri"/>
                <a:cs typeface="Calibri"/>
                <a:sym typeface="Calibri"/>
              </a:rPr>
            </a:br>
            <a:r>
              <a:rPr lang="en-US" sz="2160"/>
              <a:t>Ao contrário da Política de Privacidade, os contratos de Termos de Utilização não são um requisito legal. Ainda assim, os proprietários de sites devem considerá -lo uma ferramenta essencial, especialmente para o comércio eletrónico. Os termos e condições são legalmente vinculativos, governam o site, plataforma ou loja online e são considerados um contrato para fins legais.</a:t>
            </a:r>
            <a:endParaRPr sz="2160"/>
          </a:p>
          <a:p>
            <a:pPr indent="0" lvl="0" marL="0" rtl="0" algn="l">
              <a:lnSpc>
                <a:spcPct val="90000"/>
              </a:lnSpc>
              <a:spcBef>
                <a:spcPts val="0"/>
              </a:spcBef>
              <a:spcAft>
                <a:spcPts val="0"/>
              </a:spcAft>
              <a:buClr>
                <a:schemeClr val="dk1"/>
              </a:buClr>
              <a:buSzPct val="50925"/>
              <a:buFont typeface="Arial"/>
              <a:buNone/>
            </a:pPr>
            <a:r>
              <a:t/>
            </a:r>
            <a:endParaRPr sz="2160"/>
          </a:p>
          <a:p>
            <a:pPr indent="0" lvl="0" marL="0" rtl="0" algn="l">
              <a:lnSpc>
                <a:spcPct val="90000"/>
              </a:lnSpc>
              <a:spcBef>
                <a:spcPts val="0"/>
              </a:spcBef>
              <a:spcAft>
                <a:spcPts val="0"/>
              </a:spcAft>
              <a:buClr>
                <a:schemeClr val="dk1"/>
              </a:buClr>
              <a:buSzPct val="50925"/>
              <a:buFont typeface="Arial"/>
              <a:buNone/>
            </a:pPr>
            <a:r>
              <a:rPr lang="en-US" sz="2160"/>
              <a:t>Constitui a base legal do relacionamento do site com seus usuários. No caso de uma disputa legal envolvendo o site, os termos deste Contrato formarão a base de defesa contra qualquer reclamação. Portanto, é essencial que os proprietários de sites produzam termos e condições que cobrem seus próprios requisitos individuais.</a:t>
            </a:r>
            <a:endParaRPr sz="2160"/>
          </a:p>
        </p:txBody>
      </p:sp>
      <p:grpSp>
        <p:nvGrpSpPr>
          <p:cNvPr id="170" name="Google Shape;170;p5"/>
          <p:cNvGrpSpPr/>
          <p:nvPr/>
        </p:nvGrpSpPr>
        <p:grpSpPr>
          <a:xfrm>
            <a:off x="441960" y="561256"/>
            <a:ext cx="1128382" cy="847206"/>
            <a:chOff x="7393391" y="1075612"/>
            <a:chExt cx="1128382" cy="847206"/>
          </a:xfrm>
        </p:grpSpPr>
        <p:sp>
          <p:nvSpPr>
            <p:cNvPr id="171" name="Google Shape;171;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2" name="Google Shape;172;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3" name="Google Shape;173;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74" name="Google Shape;174;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sp>
        <p:nvSpPr>
          <p:cNvPr id="179" name="Google Shape;179;p2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0" name="Google Shape;180;p2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1" name="Google Shape;181;p25"/>
          <p:cNvSpPr/>
          <p:nvPr>
            <p:ph type="title"/>
          </p:nvPr>
        </p:nvSpPr>
        <p:spPr>
          <a:xfrm>
            <a:off x="0" y="-79384"/>
            <a:ext cx="12584783" cy="577596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107000"/>
              </a:lnSpc>
              <a:spcBef>
                <a:spcPts val="0"/>
              </a:spcBef>
              <a:spcAft>
                <a:spcPts val="0"/>
              </a:spcAft>
              <a:buSzPct val="81772"/>
              <a:buNone/>
            </a:pPr>
            <a:br>
              <a:rPr b="1" lang="en-US" sz="2201"/>
            </a:br>
            <a:r>
              <a:rPr lang="en-US" sz="2382"/>
              <a:t>É possível mitigar a responsabilidade do site. Se nenhuma garantia de isenção de responsabilidade for usada no site, a culpa poderá facilmente recair sobre o proprietário. Se o site tiver uma garantia de isenção de responsabilidade, você não poderá ser responsabilizado se algo der errado.</a:t>
            </a:r>
            <a:endParaRPr sz="2382"/>
          </a:p>
          <a:p>
            <a:pPr indent="0" lvl="0" marL="0" rtl="0" algn="l">
              <a:lnSpc>
                <a:spcPct val="107000"/>
              </a:lnSpc>
              <a:spcBef>
                <a:spcPts val="800"/>
              </a:spcBef>
              <a:spcAft>
                <a:spcPts val="0"/>
              </a:spcAft>
              <a:buClr>
                <a:schemeClr val="dk1"/>
              </a:buClr>
              <a:buSzPct val="46175"/>
              <a:buFont typeface="Arial"/>
              <a:buNone/>
            </a:pPr>
            <a:r>
              <a:t/>
            </a:r>
            <a:endParaRPr sz="2382"/>
          </a:p>
          <a:p>
            <a:pPr indent="0" lvl="0" marL="0" rtl="0" algn="l">
              <a:lnSpc>
                <a:spcPct val="107000"/>
              </a:lnSpc>
              <a:spcBef>
                <a:spcPts val="800"/>
              </a:spcBef>
              <a:spcAft>
                <a:spcPts val="800"/>
              </a:spcAft>
              <a:buSzPct val="46175"/>
              <a:buNone/>
            </a:pPr>
            <a:r>
              <a:rPr lang="en-US" sz="2382"/>
              <a:t>A conduta permitida pode ser definida no site. Nos termos de uso, é possível detalhar o que os usuários podem e não podem fazer no site, como podem usar o site e o escopo da licença que cada usuário possui em termos de seu conteúdo. Dependendo da natureza do site, eles podem incluir termos sobre o que os usuários podem fazer upload ou enviar para o site.</a:t>
            </a:r>
            <a:br>
              <a:rPr lang="en-US" sz="2160">
                <a:latin typeface="Calibri"/>
                <a:ea typeface="Calibri"/>
                <a:cs typeface="Calibri"/>
                <a:sym typeface="Calibri"/>
              </a:rPr>
            </a:br>
            <a:br>
              <a:rPr lang="en-US" sz="2160">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82" name="Google Shape;182;p25"/>
          <p:cNvGrpSpPr/>
          <p:nvPr/>
        </p:nvGrpSpPr>
        <p:grpSpPr>
          <a:xfrm>
            <a:off x="441960" y="561256"/>
            <a:ext cx="1128382" cy="847206"/>
            <a:chOff x="7393391" y="1075612"/>
            <a:chExt cx="1128382" cy="847206"/>
          </a:xfrm>
        </p:grpSpPr>
        <p:sp>
          <p:nvSpPr>
            <p:cNvPr id="183" name="Google Shape;183;p2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4" name="Google Shape;184;p2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85" name="Google Shape;185;p25"/>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86" name="Google Shape;186;p2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87" name="Google Shape;187;p2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1" name="Shape 191"/>
        <p:cNvGrpSpPr/>
        <p:nvPr/>
      </p:nvGrpSpPr>
      <p:grpSpPr>
        <a:xfrm>
          <a:off x="0" y="0"/>
          <a:ext cx="0" cy="0"/>
          <a:chOff x="0" y="0"/>
          <a:chExt cx="0" cy="0"/>
        </a:xfrm>
      </p:grpSpPr>
      <p:sp>
        <p:nvSpPr>
          <p:cNvPr id="192" name="Google Shape;192;p2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3" name="Google Shape;193;p2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4" name="Google Shape;194;p26"/>
          <p:cNvSpPr/>
          <p:nvPr>
            <p:ph type="title"/>
          </p:nvPr>
        </p:nvSpPr>
        <p:spPr>
          <a:xfrm>
            <a:off x="1" y="-79384"/>
            <a:ext cx="11906054" cy="577596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107000"/>
              </a:lnSpc>
              <a:spcBef>
                <a:spcPts val="0"/>
              </a:spcBef>
              <a:spcAft>
                <a:spcPts val="0"/>
              </a:spcAft>
              <a:buSzPct val="83333"/>
              <a:buNone/>
            </a:pPr>
            <a:br>
              <a:rPr lang="en-US" sz="2160">
                <a:latin typeface="Calibri"/>
                <a:ea typeface="Calibri"/>
                <a:cs typeface="Calibri"/>
                <a:sym typeface="Calibri"/>
              </a:rPr>
            </a:br>
            <a:r>
              <a:rPr lang="en-US" sz="2271"/>
              <a:t>Permite implementar a limitação ou exclusão de responsabilidade. Um acordo de termos e condições é uma grande linha de defesa, mas há alguns casos que contornam as disposições que estão em vigor. Por esse motivo, é importante usar seus termos de uso como uma maneira de limitar também quaisquer danos ao site no processo.</a:t>
            </a:r>
            <a:endParaRPr sz="2271"/>
          </a:p>
          <a:p>
            <a:pPr indent="0" lvl="0" marL="0" rtl="0" algn="l">
              <a:lnSpc>
                <a:spcPct val="107000"/>
              </a:lnSpc>
              <a:spcBef>
                <a:spcPts val="800"/>
              </a:spcBef>
              <a:spcAft>
                <a:spcPts val="0"/>
              </a:spcAft>
              <a:buClr>
                <a:schemeClr val="dk1"/>
              </a:buClr>
              <a:buSzPct val="48434"/>
              <a:buFont typeface="Arial"/>
              <a:buNone/>
            </a:pPr>
            <a:r>
              <a:t/>
            </a:r>
            <a:endParaRPr sz="2271"/>
          </a:p>
          <a:p>
            <a:pPr indent="0" lvl="0" marL="0" rtl="0" algn="l">
              <a:lnSpc>
                <a:spcPct val="107000"/>
              </a:lnSpc>
              <a:spcBef>
                <a:spcPts val="800"/>
              </a:spcBef>
              <a:spcAft>
                <a:spcPts val="800"/>
              </a:spcAft>
              <a:buSzPct val="48434"/>
              <a:buNone/>
            </a:pPr>
            <a:r>
              <a:rPr lang="en-US" sz="2271"/>
              <a:t>Ele admite a incorporação de uma cláusula de arbitragem, seja a disputa entre o proprietário e um usuário ou entre dois de seus usuários. Os termos de uso podem indicar como resolver essas disputas para que a situação não termine no tribunal. Mesmo nos termos de uso, é possível exigir que os usuários gerenciem suas disputas de uma maneira específica.</a:t>
            </a:r>
            <a:br>
              <a:rPr lang="en-US" sz="1800">
                <a:latin typeface="Calibri"/>
                <a:ea typeface="Calibri"/>
                <a:cs typeface="Calibri"/>
                <a:sym typeface="Calibri"/>
              </a:rPr>
            </a:br>
            <a:br>
              <a:rPr lang="en-US" sz="1440">
                <a:latin typeface="Calibri"/>
                <a:ea typeface="Calibri"/>
                <a:cs typeface="Calibri"/>
                <a:sym typeface="Calibri"/>
              </a:rPr>
            </a:br>
            <a:br>
              <a:rPr b="1" lang="en-US" sz="1800">
                <a:solidFill>
                  <a:schemeClr val="dk1"/>
                </a:solidFill>
                <a:latin typeface="Calibri"/>
                <a:ea typeface="Calibri"/>
                <a:cs typeface="Calibri"/>
                <a:sym typeface="Calibri"/>
              </a:rPr>
            </a:br>
            <a:br>
              <a:rPr lang="en-US" sz="162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95" name="Google Shape;195;p26"/>
          <p:cNvGrpSpPr/>
          <p:nvPr/>
        </p:nvGrpSpPr>
        <p:grpSpPr>
          <a:xfrm>
            <a:off x="441960" y="561256"/>
            <a:ext cx="1128382" cy="847206"/>
            <a:chOff x="7393391" y="1075612"/>
            <a:chExt cx="1128382" cy="847206"/>
          </a:xfrm>
        </p:grpSpPr>
        <p:sp>
          <p:nvSpPr>
            <p:cNvPr id="196" name="Google Shape;196;p2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7" name="Google Shape;197;p2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98" name="Google Shape;198;p2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99" name="Google Shape;199;p26"/>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