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4" roundtripDataSignature="AMtx7mhwExEWTf35hN90yItuYr/2ysP+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2" name="Google Shape;202;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4" name="Google Shape;214;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7" name="Google Shape;22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0" name="Google Shape;240;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7" name="Google Shape;277;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1" name="Google Shape;301;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5" name="Google Shape;325;p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9" name="Google Shape;349;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5" name="Google Shape;16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7" name="Google Shape;177;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0" name="Google Shape;190;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www.nolo.com/legal-encyclopedia/how-to-write-an-effective-terms-of-use-for-your-website.html" TargetMode="External"/><Relationship Id="rId4" Type="http://schemas.openxmlformats.org/officeDocument/2006/relationships/hyperlink" Target="https://www.legalnature.com/guides/why-your-website-needs-a-strong-terms-of-use-agreement-and-what-to-include" TargetMode="External"/><Relationship Id="rId5" Type="http://schemas.openxmlformats.org/officeDocument/2006/relationships/hyperlink" Target="https://legalvision.com.au/website-terms-of-use-and-privacy-policy/" TargetMode="External"/><Relationship Id="rId6"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r>
              <a:rPr b="1" lang="en-US" sz="4000">
                <a:solidFill>
                  <a:schemeClr val="lt1"/>
                </a:solidFill>
              </a:rPr>
              <a:t>Repositório de Lições Masterclass</a:t>
            </a:r>
            <a:br>
              <a:rPr lang="en-US" sz="4000">
                <a:solidFill>
                  <a:schemeClr val="lt1"/>
                </a:solidFill>
              </a:rPr>
            </a:br>
            <a:br>
              <a:rPr lang="en-US" sz="4000">
                <a:solidFill>
                  <a:schemeClr val="lt1"/>
                </a:solidFill>
              </a:rPr>
            </a:br>
            <a:r>
              <a:rPr b="1" lang="en-US" sz="4000">
                <a:solidFill>
                  <a:srgbClr val="FF0000"/>
                </a:solidFill>
              </a:rPr>
              <a:t>Termos de Utilização Online</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00" cy="634800"/>
          </a:xfrm>
          <a:prstGeom prst="rect">
            <a:avLst/>
          </a:prstGeom>
          <a:noFill/>
          <a:ln>
            <a:noFill/>
          </a:ln>
        </p:spPr>
        <p:txBody>
          <a:bodyPr anchorCtr="0" anchor="t" bIns="45700" lIns="91425" spcFirstLastPara="1" rIns="91425" wrap="square" tIns="45700">
            <a:spAutoFit/>
          </a:bodyPr>
          <a:lstStyle/>
          <a:p>
            <a:pPr indent="0" lvl="0" marL="0" rtl="0" algn="just">
              <a:lnSpc>
                <a:spcPct val="97916"/>
              </a:lnSpc>
              <a:spcBef>
                <a:spcPts val="0"/>
              </a:spcBef>
              <a:spcAft>
                <a:spcPts val="0"/>
              </a:spcAft>
              <a:buClr>
                <a:schemeClr val="dk1"/>
              </a:buClr>
              <a:buSzPts val="1200"/>
              <a:buFont typeface="Arial"/>
              <a:buNone/>
            </a:pPr>
            <a:r>
              <a:rPr lang="en-US" sz="1200">
                <a:solidFill>
                  <a:srgbClr val="222222"/>
                </a:solidFill>
                <a:latin typeface="Calibri"/>
                <a:ea typeface="Calibri"/>
                <a:cs typeface="Calibri"/>
                <a:sym typeface="Calibri"/>
              </a:rPr>
              <a:t>O resultado deste projeto foi financiado com o apoio da Comissão Europeia. Esta comunicação reflete apenas as opiniões do autor, e a Comissão não pode ser responsabilizada por qualquer uso que possa ser feito das informações nela contidas. Número de submissão: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3" name="Shape 203"/>
        <p:cNvGrpSpPr/>
        <p:nvPr/>
      </p:nvGrpSpPr>
      <p:grpSpPr>
        <a:xfrm>
          <a:off x="0" y="0"/>
          <a:ext cx="0" cy="0"/>
          <a:chOff x="0" y="0"/>
          <a:chExt cx="0" cy="0"/>
        </a:xfrm>
      </p:grpSpPr>
      <p:sp>
        <p:nvSpPr>
          <p:cNvPr id="204" name="Google Shape;204;p2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5" name="Google Shape;205;p27"/>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6" name="Google Shape;206;p27"/>
          <p:cNvSpPr/>
          <p:nvPr>
            <p:ph type="title"/>
          </p:nvPr>
        </p:nvSpPr>
        <p:spPr>
          <a:xfrm>
            <a:off x="-122548" y="-33568"/>
            <a:ext cx="12801599" cy="5969126"/>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SzPct val="96618"/>
              <a:buNone/>
            </a:pPr>
            <a:r>
              <a:rPr b="1" lang="en-US" sz="1862">
                <a:solidFill>
                  <a:schemeClr val="dk1"/>
                </a:solidFill>
                <a:latin typeface="Calibri"/>
                <a:ea typeface="Calibri"/>
                <a:cs typeface="Calibri"/>
                <a:sym typeface="Calibri"/>
              </a:rPr>
              <a:t> </a:t>
            </a:r>
            <a:r>
              <a:rPr b="1" lang="en-US" sz="3100">
                <a:solidFill>
                  <a:srgbClr val="222222"/>
                </a:solidFill>
              </a:rPr>
              <a:t>Dicas de como cumprir os termos de utilização online</a:t>
            </a:r>
            <a:br>
              <a:rPr lang="en-US" sz="2520">
                <a:latin typeface="Calibri"/>
                <a:ea typeface="Calibri"/>
                <a:cs typeface="Calibri"/>
                <a:sym typeface="Calibri"/>
              </a:rPr>
            </a:br>
            <a:br>
              <a:rPr lang="en-US" sz="2520">
                <a:latin typeface="Calibri"/>
                <a:ea typeface="Calibri"/>
                <a:cs typeface="Calibri"/>
                <a:sym typeface="Calibri"/>
              </a:rPr>
            </a:br>
            <a:r>
              <a:rPr lang="en-US" sz="2160">
                <a:solidFill>
                  <a:srgbClr val="252525"/>
                </a:solidFill>
              </a:rPr>
              <a:t>-Os utilizadores devem ser informados sobre o website, a sua finalidade, o que faz e o que não faz;</a:t>
            </a:r>
            <a:endParaRPr sz="2160">
              <a:solidFill>
                <a:srgbClr val="252525"/>
              </a:solidFill>
            </a:endParaRPr>
          </a:p>
          <a:p>
            <a:pPr indent="0" lvl="0" marL="0" rtl="0" algn="l">
              <a:lnSpc>
                <a:spcPct val="90000"/>
              </a:lnSpc>
              <a:spcBef>
                <a:spcPts val="0"/>
              </a:spcBef>
              <a:spcAft>
                <a:spcPts val="0"/>
              </a:spcAft>
              <a:buClr>
                <a:schemeClr val="dk1"/>
              </a:buClr>
              <a:buSzPct val="50925"/>
              <a:buFont typeface="Arial"/>
              <a:buNone/>
            </a:pPr>
            <a:r>
              <a:rPr lang="en-US" sz="2160">
                <a:solidFill>
                  <a:srgbClr val="252525"/>
                </a:solidFill>
              </a:rPr>
              <a:t>-É importante fornecer informações sobre o quão atual é a informação no site e com que frequência ela é atualizada;</a:t>
            </a:r>
            <a:endParaRPr sz="2160">
              <a:solidFill>
                <a:srgbClr val="252525"/>
              </a:solidFill>
            </a:endParaRPr>
          </a:p>
          <a:p>
            <a:pPr indent="0" lvl="0" marL="0" rtl="0" algn="l">
              <a:lnSpc>
                <a:spcPct val="90000"/>
              </a:lnSpc>
              <a:spcBef>
                <a:spcPts val="0"/>
              </a:spcBef>
              <a:spcAft>
                <a:spcPts val="0"/>
              </a:spcAft>
              <a:buClr>
                <a:schemeClr val="dk1"/>
              </a:buClr>
              <a:buSzPct val="50925"/>
              <a:buFont typeface="Arial"/>
              <a:buNone/>
            </a:pPr>
            <a:r>
              <a:rPr lang="en-US" sz="2160">
                <a:solidFill>
                  <a:srgbClr val="252525"/>
                </a:solidFill>
              </a:rPr>
              <a:t>-Informações (e isenções de responsabilidade) devem ser fornecidas para que o usuário não possa reivindicar confiança no site;</a:t>
            </a:r>
            <a:endParaRPr sz="2160">
              <a:solidFill>
                <a:srgbClr val="252525"/>
              </a:solidFill>
            </a:endParaRPr>
          </a:p>
          <a:p>
            <a:pPr indent="0" lvl="0" marL="0" rtl="0" algn="l">
              <a:lnSpc>
                <a:spcPct val="90000"/>
              </a:lnSpc>
              <a:spcBef>
                <a:spcPts val="0"/>
              </a:spcBef>
              <a:spcAft>
                <a:spcPts val="0"/>
              </a:spcAft>
              <a:buClr>
                <a:schemeClr val="dk1"/>
              </a:buClr>
              <a:buSzPct val="50925"/>
              <a:buFont typeface="Arial"/>
              <a:buNone/>
            </a:pPr>
            <a:r>
              <a:rPr lang="en-US" sz="2160">
                <a:solidFill>
                  <a:srgbClr val="252525"/>
                </a:solidFill>
              </a:rPr>
              <a:t>- É fundamental informar os usuários sobre o público-alvo do site, incluindo público geográfico, idade e outros dados demográficos, e o tipo de público-alvo (consumidores, profissionais, empresas);</a:t>
            </a:r>
            <a:endParaRPr sz="2160">
              <a:solidFill>
                <a:srgbClr val="252525"/>
              </a:solidFill>
            </a:endParaRPr>
          </a:p>
          <a:p>
            <a:pPr indent="0" lvl="0" marL="0" rtl="0" algn="l">
              <a:lnSpc>
                <a:spcPct val="90000"/>
              </a:lnSpc>
              <a:spcBef>
                <a:spcPts val="0"/>
              </a:spcBef>
              <a:spcAft>
                <a:spcPts val="0"/>
              </a:spcAft>
              <a:buClr>
                <a:schemeClr val="dk1"/>
              </a:buClr>
              <a:buSzPct val="50925"/>
              <a:buFont typeface="Arial"/>
              <a:buNone/>
            </a:pPr>
            <a:r>
              <a:rPr lang="en-US" sz="2160">
                <a:solidFill>
                  <a:srgbClr val="252525"/>
                </a:solidFill>
              </a:rPr>
              <a:t>- É importante transmitir as cláusulas de isenção de responsabilidade;</a:t>
            </a:r>
            <a:endParaRPr sz="2160">
              <a:solidFill>
                <a:srgbClr val="252525"/>
              </a:solidFill>
            </a:endParaRPr>
          </a:p>
          <a:p>
            <a:pPr indent="0" lvl="0" marL="0" rtl="0" algn="l">
              <a:lnSpc>
                <a:spcPct val="90000"/>
              </a:lnSpc>
              <a:spcBef>
                <a:spcPts val="0"/>
              </a:spcBef>
              <a:spcAft>
                <a:spcPts val="0"/>
              </a:spcAft>
              <a:buClr>
                <a:schemeClr val="dk1"/>
              </a:buClr>
              <a:buSzPct val="50925"/>
              <a:buFont typeface="Arial"/>
              <a:buNone/>
            </a:pPr>
            <a:r>
              <a:rPr lang="en-US" sz="2160">
                <a:solidFill>
                  <a:srgbClr val="252525"/>
                </a:solidFill>
              </a:rPr>
              <a:t>- Questões de propriedade intelectual devem ser explicadas, por exemplo, como o usuário pode usar material protegido por direitos autorais no site e, se aplicável, abordar a propriedade ou o direito de uso do material enviado pelo usuário;</a:t>
            </a:r>
            <a:endParaRPr sz="2160">
              <a:solidFill>
                <a:srgbClr val="252525"/>
              </a:solidFill>
            </a:endParaRPr>
          </a:p>
          <a:p>
            <a:pPr indent="0" lvl="0" marL="0" rtl="0" algn="l">
              <a:lnSpc>
                <a:spcPct val="90000"/>
              </a:lnSpc>
              <a:spcBef>
                <a:spcPts val="0"/>
              </a:spcBef>
              <a:spcAft>
                <a:spcPts val="0"/>
              </a:spcAft>
              <a:buSzPct val="50925"/>
              <a:buNone/>
            </a:pPr>
            <a:r>
              <a:rPr lang="en-US" sz="2160">
                <a:solidFill>
                  <a:srgbClr val="252525"/>
                </a:solidFill>
              </a:rPr>
              <a:t>- É essencial fornecer as informações exigidas pelas leis de privacidade, como uma declaração de coleta e uso de privacidade.</a:t>
            </a:r>
            <a:br>
              <a:rPr lang="en-US" sz="2160">
                <a:latin typeface="Calibri"/>
                <a:ea typeface="Calibri"/>
                <a:cs typeface="Calibri"/>
                <a:sym typeface="Calibri"/>
              </a:rPr>
            </a:br>
            <a:br>
              <a:rPr b="1" lang="en-US" sz="2160">
                <a:solidFill>
                  <a:schemeClr val="dk1"/>
                </a:solidFill>
                <a:latin typeface="Calibri"/>
                <a:ea typeface="Calibri"/>
                <a:cs typeface="Calibri"/>
                <a:sym typeface="Calibri"/>
              </a:rPr>
            </a:br>
            <a:endParaRPr b="1" sz="2160">
              <a:solidFill>
                <a:schemeClr val="dk1"/>
              </a:solidFill>
              <a:latin typeface="Calibri"/>
              <a:ea typeface="Calibri"/>
              <a:cs typeface="Calibri"/>
              <a:sym typeface="Calibri"/>
            </a:endParaRPr>
          </a:p>
        </p:txBody>
      </p:sp>
      <p:grpSp>
        <p:nvGrpSpPr>
          <p:cNvPr id="207" name="Google Shape;207;p27"/>
          <p:cNvGrpSpPr/>
          <p:nvPr/>
        </p:nvGrpSpPr>
        <p:grpSpPr>
          <a:xfrm>
            <a:off x="441960" y="561256"/>
            <a:ext cx="1128382" cy="847206"/>
            <a:chOff x="7393391" y="1075612"/>
            <a:chExt cx="1128382" cy="847206"/>
          </a:xfrm>
        </p:grpSpPr>
        <p:sp>
          <p:nvSpPr>
            <p:cNvPr id="208" name="Google Shape;208;p2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9" name="Google Shape;209;p27"/>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210" name="Google Shape;210;p27"/>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11" name="Google Shape;211;p2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5" name="Shape 215"/>
        <p:cNvGrpSpPr/>
        <p:nvPr/>
      </p:nvGrpSpPr>
      <p:grpSpPr>
        <a:xfrm>
          <a:off x="0" y="0"/>
          <a:ext cx="0" cy="0"/>
          <a:chOff x="0" y="0"/>
          <a:chExt cx="0" cy="0"/>
        </a:xfrm>
      </p:grpSpPr>
      <p:sp>
        <p:nvSpPr>
          <p:cNvPr id="216" name="Google Shape;216;p2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28"/>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28"/>
          <p:cNvSpPr/>
          <p:nvPr>
            <p:ph type="title"/>
          </p:nvPr>
        </p:nvSpPr>
        <p:spPr>
          <a:xfrm>
            <a:off x="279355" y="-33568"/>
            <a:ext cx="11912645" cy="5969126"/>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85588"/>
              <a:buFont typeface="Calibri"/>
              <a:buNone/>
            </a:pPr>
            <a:r>
              <a:rPr b="1" lang="en-US" sz="2418">
                <a:solidFill>
                  <a:schemeClr val="dk1"/>
                </a:solidFill>
                <a:latin typeface="Calibri"/>
                <a:ea typeface="Calibri"/>
                <a:cs typeface="Calibri"/>
                <a:sym typeface="Calibri"/>
              </a:rPr>
              <a:t> </a:t>
            </a:r>
            <a:r>
              <a:rPr b="1" lang="en-US" sz="3075">
                <a:solidFill>
                  <a:srgbClr val="222222"/>
                </a:solidFill>
                <a:latin typeface="Calibri"/>
                <a:ea typeface="Calibri"/>
                <a:cs typeface="Calibri"/>
                <a:sym typeface="Calibri"/>
              </a:rPr>
              <a:t>Conclus</a:t>
            </a:r>
            <a:r>
              <a:rPr b="1" lang="en-US" sz="3075">
                <a:solidFill>
                  <a:srgbClr val="222222"/>
                </a:solidFill>
              </a:rPr>
              <a:t>ões</a:t>
            </a:r>
            <a:br>
              <a:rPr lang="en-US" sz="2520">
                <a:latin typeface="Calibri"/>
                <a:ea typeface="Calibri"/>
                <a:cs typeface="Calibri"/>
                <a:sym typeface="Calibri"/>
              </a:rPr>
            </a:br>
            <a:br>
              <a:rPr lang="en-US" sz="2520">
                <a:latin typeface="Calibri"/>
                <a:ea typeface="Calibri"/>
                <a:cs typeface="Calibri"/>
                <a:sym typeface="Calibri"/>
              </a:rPr>
            </a:br>
            <a:r>
              <a:rPr lang="en-US" sz="2160"/>
              <a:t>Os termos de utilização online definem as regras para todos os visitantes que usam o site. Ele ajuda a proteger o site e inclui o que os usuários podem fazer, o que é proibido e um aviso para limitar a responsabilidade do proprietário ao acessar o site.</a:t>
            </a:r>
            <a:endParaRPr sz="2160"/>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lang="en-US" sz="2160"/>
              <a:t>É uma forma de proteger o negócio, limitando a responsabilidade caso um cliente o leve ao tribunal. Apesar de não existir qualquer requisito legal para definir os termos e condições de utilização do website, é aconselhável a sua utilização para garantir alguma proteção legal.</a:t>
            </a:r>
            <a:endParaRPr sz="2160"/>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lang="en-US" sz="2160"/>
              <a:t>Nem todas as empresas usarão o mesmo formato. Os termos de uso podem variar dependendo de vários fatores, como o tipo de negócio que você possui ou a natureza do site.</a:t>
            </a:r>
            <a:endParaRPr sz="2160"/>
          </a:p>
          <a:p>
            <a:pPr indent="0" lvl="0" marL="0" rtl="0" algn="l">
              <a:lnSpc>
                <a:spcPct val="90000"/>
              </a:lnSpc>
              <a:spcBef>
                <a:spcPts val="0"/>
              </a:spcBef>
              <a:spcAft>
                <a:spcPts val="0"/>
              </a:spcAft>
              <a:buClr>
                <a:schemeClr val="dk1"/>
              </a:buClr>
              <a:buSzPct val="95833"/>
              <a:buFont typeface="Calibri"/>
              <a:buNone/>
            </a:pPr>
            <a:r>
              <a:t/>
            </a:r>
            <a:endParaRPr sz="2160"/>
          </a:p>
        </p:txBody>
      </p:sp>
      <p:grpSp>
        <p:nvGrpSpPr>
          <p:cNvPr id="219" name="Google Shape;219;p28"/>
          <p:cNvGrpSpPr/>
          <p:nvPr/>
        </p:nvGrpSpPr>
        <p:grpSpPr>
          <a:xfrm>
            <a:off x="441960" y="561256"/>
            <a:ext cx="1128382" cy="847206"/>
            <a:chOff x="7393391" y="1075612"/>
            <a:chExt cx="1128382" cy="847206"/>
          </a:xfrm>
        </p:grpSpPr>
        <p:sp>
          <p:nvSpPr>
            <p:cNvPr id="220" name="Google Shape;220;p2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1" name="Google Shape;221;p28"/>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2" name="Google Shape;222;p2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23" name="Google Shape;223;p28"/>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24" name="Google Shape;224;p2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28" name="Shape 228"/>
        <p:cNvGrpSpPr/>
        <p:nvPr/>
      </p:nvGrpSpPr>
      <p:grpSpPr>
        <a:xfrm>
          <a:off x="0" y="0"/>
          <a:ext cx="0" cy="0"/>
          <a:chOff x="0" y="0"/>
          <a:chExt cx="0" cy="0"/>
        </a:xfrm>
      </p:grpSpPr>
      <p:sp>
        <p:nvSpPr>
          <p:cNvPr id="229" name="Google Shape;229;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0" name="Google Shape;230;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01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1" name="Google Shape;231;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2" name="Google Shape;232;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33" name="Google Shape;233;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lang="en-US" sz="3200">
                <a:solidFill>
                  <a:schemeClr val="dk1"/>
                </a:solidFill>
                <a:latin typeface="Calibri"/>
                <a:ea typeface="Calibri"/>
                <a:cs typeface="Calibri"/>
                <a:sym typeface="Calibri"/>
              </a:rPr>
              <a:t>Medelo editável</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34" name="Google Shape;234;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35" name="Google Shape;235;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36" name="Google Shape;236;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37" name="Google Shape;237;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1" name="Shape 241"/>
        <p:cNvGrpSpPr/>
        <p:nvPr/>
      </p:nvGrpSpPr>
      <p:grpSpPr>
        <a:xfrm>
          <a:off x="0" y="0"/>
          <a:ext cx="0" cy="0"/>
          <a:chOff x="0" y="0"/>
          <a:chExt cx="0" cy="0"/>
        </a:xfrm>
      </p:grpSpPr>
      <p:sp>
        <p:nvSpPr>
          <p:cNvPr id="242" name="Google Shape;242;p8"/>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3" name="Google Shape;243;p8"/>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44" name="Google Shape;244;p8"/>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45" name="Google Shape;245;p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46" name="Google Shape;246;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47" name="Google Shape;247;p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48" name="Google Shape;248;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49" name="Google Shape;249;p8"/>
          <p:cNvSpPr txBox="1"/>
          <p:nvPr/>
        </p:nvSpPr>
        <p:spPr>
          <a:xfrm>
            <a:off x="1670550" y="942675"/>
            <a:ext cx="87777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1" lang="en-US" sz="4800"/>
              <a:t>Termos de utilização online</a:t>
            </a:r>
            <a:endParaRPr b="0" i="0" sz="1400" u="none" cap="none" strike="noStrike">
              <a:solidFill>
                <a:srgbClr val="000000"/>
              </a:solidFill>
              <a:latin typeface="Arial"/>
              <a:ea typeface="Arial"/>
              <a:cs typeface="Arial"/>
              <a:sym typeface="Arial"/>
            </a:endParaRPr>
          </a:p>
        </p:txBody>
      </p:sp>
      <p:sp>
        <p:nvSpPr>
          <p:cNvPr id="250" name="Google Shape;250;p8"/>
          <p:cNvSpPr txBox="1"/>
          <p:nvPr/>
        </p:nvSpPr>
        <p:spPr>
          <a:xfrm>
            <a:off x="1404594" y="2413262"/>
            <a:ext cx="9738000" cy="246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lang="en-US"/>
              <a:t>Última atualização: (</a:t>
            </a:r>
            <a:r>
              <a:rPr lang="en-US">
                <a:solidFill>
                  <a:srgbClr val="FF0000"/>
                </a:solidFill>
              </a:rPr>
              <a:t>adicionar data)</a:t>
            </a:r>
            <a:endParaRPr>
              <a:solidFill>
                <a:srgbClr val="FF0000"/>
              </a:solidFill>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Leia estes Termos e Condições ("Termos", "Termos e Condições") cuidadosamente antes de usar o site </a:t>
            </a:r>
            <a:r>
              <a:rPr lang="en-US">
                <a:solidFill>
                  <a:srgbClr val="FF0000"/>
                </a:solidFill>
              </a:rPr>
              <a:t>http://www.website.com (alterar)</a:t>
            </a:r>
            <a:r>
              <a:rPr lang="en-US"/>
              <a:t> e a aplicação móvel </a:t>
            </a:r>
            <a:r>
              <a:rPr lang="en-US">
                <a:solidFill>
                  <a:srgbClr val="FF0000"/>
                </a:solidFill>
              </a:rPr>
              <a:t>(alterar) </a:t>
            </a:r>
            <a:r>
              <a:rPr lang="en-US"/>
              <a:t>(o "Serviço" ) operado pela Empresa (</a:t>
            </a:r>
            <a:r>
              <a:rPr lang="en-US">
                <a:solidFill>
                  <a:srgbClr val="FF0000"/>
                </a:solidFill>
              </a:rPr>
              <a:t>alterar).</a:t>
            </a:r>
            <a:endParaRPr>
              <a:solidFill>
                <a:srgbClr val="FF0000"/>
              </a:solidFill>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O</a:t>
            </a:r>
            <a:r>
              <a:rPr lang="en-US"/>
              <a:t> acesso e uso do Serviço estão condicionados à sua aceitação e conformidade com estes Termos.</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Estes Termos aplicam-se a todos os visitantes, usuários e outros que acessam ou usam o Serviço.</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Ao acessar ou usar o Serviço, concorda em ficar vinculado a estes Termos. Se discordar de qualquer parte dos termos, não poderá acessar o Serviço.</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4" name="Shape 254"/>
        <p:cNvGrpSpPr/>
        <p:nvPr/>
      </p:nvGrpSpPr>
      <p:grpSpPr>
        <a:xfrm>
          <a:off x="0" y="0"/>
          <a:ext cx="0" cy="0"/>
          <a:chOff x="0" y="0"/>
          <a:chExt cx="0" cy="0"/>
        </a:xfrm>
      </p:grpSpPr>
      <p:sp>
        <p:nvSpPr>
          <p:cNvPr id="255" name="Google Shape;255;p29"/>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p29"/>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57" name="Google Shape;257;p29"/>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58" name="Google Shape;258;p29"/>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59" name="Google Shape;259;p29"/>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60" name="Google Shape;260;p29"/>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61" name="Google Shape;261;p29"/>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62" name="Google Shape;262;p29"/>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1" lang="en-US" sz="4800">
                <a:solidFill>
                  <a:schemeClr val="dk1"/>
                </a:solidFill>
              </a:rPr>
              <a:t>Termos de utilização</a:t>
            </a:r>
            <a:r>
              <a:rPr b="1" i="0" lang="en-US" sz="4800" u="none" cap="none" strike="noStrike">
                <a:solidFill>
                  <a:srgbClr val="000000"/>
                </a:solidFill>
                <a:latin typeface="Arial"/>
                <a:ea typeface="Arial"/>
                <a:cs typeface="Arial"/>
                <a:sym typeface="Arial"/>
              </a:rPr>
              <a:t> (se</a:t>
            </a:r>
            <a:r>
              <a:rPr b="1" lang="en-US" sz="4800"/>
              <a:t>cções</a:t>
            </a:r>
            <a:r>
              <a:rPr b="1" i="0" lang="en-US" sz="48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263" name="Google Shape;263;p29"/>
          <p:cNvSpPr/>
          <p:nvPr/>
        </p:nvSpPr>
        <p:spPr>
          <a:xfrm>
            <a:off x="897636" y="235670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64" name="Google Shape;264;p29"/>
          <p:cNvSpPr txBox="1"/>
          <p:nvPr/>
        </p:nvSpPr>
        <p:spPr>
          <a:xfrm>
            <a:off x="991380" y="245067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Aceitação dos termos</a:t>
            </a:r>
            <a:r>
              <a:rPr b="1" i="0" lang="en-US" sz="20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65" name="Google Shape;265;p29"/>
          <p:cNvSpPr txBox="1"/>
          <p:nvPr/>
        </p:nvSpPr>
        <p:spPr>
          <a:xfrm>
            <a:off x="4374037" y="2269686"/>
            <a:ext cx="6826500" cy="95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seção detalha ao usuário que, ao usar o site e os serviços fornecidos, ele concorda em aderir aos termos e condições estabelecidos. Ele também afirma que os termos são um acordo legal vinculativo e estabelece quaisquer restrições de idade para os visitantes.</a:t>
            </a:r>
            <a:endParaRPr b="0" i="0" sz="1400" u="none" cap="none" strike="noStrike">
              <a:solidFill>
                <a:srgbClr val="000000"/>
              </a:solidFill>
              <a:latin typeface="Arial"/>
              <a:ea typeface="Arial"/>
              <a:cs typeface="Arial"/>
              <a:sym typeface="Arial"/>
            </a:endParaRPr>
          </a:p>
        </p:txBody>
      </p:sp>
      <p:sp>
        <p:nvSpPr>
          <p:cNvPr id="266" name="Google Shape;266;p29"/>
          <p:cNvSpPr/>
          <p:nvPr/>
        </p:nvSpPr>
        <p:spPr>
          <a:xfrm>
            <a:off x="897634" y="3224685"/>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67" name="Google Shape;267;p29"/>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68" name="Google Shape;268;p29"/>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69" name="Google Shape;269;p29"/>
          <p:cNvSpPr txBox="1"/>
          <p:nvPr/>
        </p:nvSpPr>
        <p:spPr>
          <a:xfrm>
            <a:off x="991380" y="331165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Licença de uso</a:t>
            </a:r>
            <a:endParaRPr b="0" i="0" sz="1400" u="none" cap="none" strike="noStrike">
              <a:solidFill>
                <a:srgbClr val="000000"/>
              </a:solidFill>
              <a:latin typeface="Arial"/>
              <a:ea typeface="Arial"/>
              <a:cs typeface="Arial"/>
              <a:sym typeface="Arial"/>
            </a:endParaRPr>
          </a:p>
        </p:txBody>
      </p:sp>
      <p:sp>
        <p:nvSpPr>
          <p:cNvPr id="270" name="Google Shape;270;p29"/>
          <p:cNvSpPr txBox="1"/>
          <p:nvPr/>
        </p:nvSpPr>
        <p:spPr>
          <a:xfrm>
            <a:off x="4422320" y="3289521"/>
            <a:ext cx="677829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seção explicará que o visitante tem um direito limitado de usar o site, desde que respeite os termos estabelecidos nos termos de uso completos.</a:t>
            </a:r>
            <a:endParaRPr b="0" i="0" sz="1400" u="none" cap="none" strike="noStrike">
              <a:solidFill>
                <a:srgbClr val="000000"/>
              </a:solidFill>
              <a:latin typeface="Arial"/>
              <a:ea typeface="Arial"/>
              <a:cs typeface="Arial"/>
              <a:sym typeface="Arial"/>
            </a:endParaRPr>
          </a:p>
        </p:txBody>
      </p:sp>
      <p:sp>
        <p:nvSpPr>
          <p:cNvPr id="271" name="Google Shape;271;p29"/>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Arial"/>
                <a:ea typeface="Arial"/>
                <a:cs typeface="Arial"/>
                <a:sym typeface="Arial"/>
              </a:rPr>
              <a:t>Cookies </a:t>
            </a:r>
            <a:endParaRPr b="0" i="0" sz="1400" u="none" cap="none" strike="noStrike">
              <a:solidFill>
                <a:srgbClr val="000000"/>
              </a:solidFill>
              <a:latin typeface="Arial"/>
              <a:ea typeface="Arial"/>
              <a:cs typeface="Arial"/>
              <a:sym typeface="Arial"/>
            </a:endParaRPr>
          </a:p>
        </p:txBody>
      </p:sp>
      <p:sp>
        <p:nvSpPr>
          <p:cNvPr id="272" name="Google Shape;272;p29"/>
          <p:cNvSpPr txBox="1"/>
          <p:nvPr/>
        </p:nvSpPr>
        <p:spPr>
          <a:xfrm>
            <a:off x="4432036" y="4044099"/>
            <a:ext cx="67782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Se o site usa cookies, deve haver uma seção detalhando como eles são usados para armazenar informações. Também deve explicar como os usuários podem recusar esses cookies, desativando-os nas configurações do navegador.</a:t>
            </a:r>
            <a:endParaRPr b="0" i="0" sz="1400" u="none" cap="none" strike="noStrike">
              <a:solidFill>
                <a:srgbClr val="000000"/>
              </a:solidFill>
              <a:latin typeface="Arial"/>
              <a:ea typeface="Arial"/>
              <a:cs typeface="Arial"/>
              <a:sym typeface="Arial"/>
            </a:endParaRPr>
          </a:p>
        </p:txBody>
      </p:sp>
      <p:sp>
        <p:nvSpPr>
          <p:cNvPr id="273" name="Google Shape;273;p29"/>
          <p:cNvSpPr txBox="1"/>
          <p:nvPr/>
        </p:nvSpPr>
        <p:spPr>
          <a:xfrm>
            <a:off x="897632" y="5058663"/>
            <a:ext cx="3047100" cy="400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Política de Utilização </a:t>
            </a:r>
            <a:endParaRPr b="0" i="0" sz="1400" u="none" cap="none" strike="noStrike">
              <a:solidFill>
                <a:srgbClr val="000000"/>
              </a:solidFill>
              <a:latin typeface="Arial"/>
              <a:ea typeface="Arial"/>
              <a:cs typeface="Arial"/>
              <a:sym typeface="Arial"/>
            </a:endParaRPr>
          </a:p>
        </p:txBody>
      </p:sp>
      <p:sp>
        <p:nvSpPr>
          <p:cNvPr id="274" name="Google Shape;274;p29"/>
          <p:cNvSpPr txBox="1"/>
          <p:nvPr/>
        </p:nvSpPr>
        <p:spPr>
          <a:xfrm>
            <a:off x="4432036" y="4900612"/>
            <a:ext cx="65973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é a seção que fornece uma lista de usos proibidos do site. Alguns exemplos incluídos são fins ilegais, coleta de dados, assédio de outros, uso do site para o benefício pessoal dos usuários etc.</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8" name="Shape 278"/>
        <p:cNvGrpSpPr/>
        <p:nvPr/>
      </p:nvGrpSpPr>
      <p:grpSpPr>
        <a:xfrm>
          <a:off x="0" y="0"/>
          <a:ext cx="0" cy="0"/>
          <a:chOff x="0" y="0"/>
          <a:chExt cx="0" cy="0"/>
        </a:xfrm>
      </p:grpSpPr>
      <p:sp>
        <p:nvSpPr>
          <p:cNvPr id="279" name="Google Shape;279;p30"/>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0" name="Google Shape;280;p30"/>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81" name="Google Shape;281;p30"/>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82" name="Google Shape;282;p30"/>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83" name="Google Shape;283;p30"/>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84" name="Google Shape;284;p30"/>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85" name="Google Shape;285;p30"/>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86" name="Google Shape;286;p30"/>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4800"/>
              <a:buFont typeface="Arial"/>
              <a:buNone/>
            </a:pPr>
            <a:r>
              <a:rPr b="1" lang="en-US" sz="4800">
                <a:solidFill>
                  <a:schemeClr val="dk1"/>
                </a:solidFill>
              </a:rPr>
              <a:t>Termos de utilização (secções)</a:t>
            </a:r>
            <a:endParaRPr b="0" i="0" sz="1400" u="none" cap="none" strike="noStrike">
              <a:solidFill>
                <a:srgbClr val="000000"/>
              </a:solidFill>
              <a:latin typeface="Arial"/>
              <a:ea typeface="Arial"/>
              <a:cs typeface="Arial"/>
              <a:sym typeface="Arial"/>
            </a:endParaRPr>
          </a:p>
        </p:txBody>
      </p:sp>
      <p:sp>
        <p:nvSpPr>
          <p:cNvPr id="287" name="Google Shape;287;p30"/>
          <p:cNvSpPr/>
          <p:nvPr/>
        </p:nvSpPr>
        <p:spPr>
          <a:xfrm>
            <a:off x="897632" y="2254084"/>
            <a:ext cx="3052195" cy="793592"/>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88" name="Google Shape;288;p30"/>
          <p:cNvSpPr txBox="1"/>
          <p:nvPr/>
        </p:nvSpPr>
        <p:spPr>
          <a:xfrm>
            <a:off x="988888" y="2284081"/>
            <a:ext cx="2864705"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Arial"/>
                <a:ea typeface="Arial"/>
                <a:cs typeface="Arial"/>
                <a:sym typeface="Arial"/>
              </a:rPr>
              <a:t>International Use and Compliance </a:t>
            </a:r>
            <a:endParaRPr b="0" i="0" sz="1400" u="none" cap="none" strike="noStrike">
              <a:solidFill>
                <a:srgbClr val="000000"/>
              </a:solidFill>
              <a:latin typeface="Arial"/>
              <a:ea typeface="Arial"/>
              <a:cs typeface="Arial"/>
              <a:sym typeface="Arial"/>
            </a:endParaRPr>
          </a:p>
        </p:txBody>
      </p:sp>
      <p:sp>
        <p:nvSpPr>
          <p:cNvPr id="289" name="Google Shape;289;p30"/>
          <p:cNvSpPr txBox="1"/>
          <p:nvPr/>
        </p:nvSpPr>
        <p:spPr>
          <a:xfrm>
            <a:off x="4467781" y="2348554"/>
            <a:ext cx="6826583"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seção explicará que os visitantes devem garantir que o site cumpra as leis de sua área.</a:t>
            </a:r>
            <a:endParaRPr b="0" i="0" sz="1400" u="none" cap="none" strike="noStrike">
              <a:solidFill>
                <a:srgbClr val="000000"/>
              </a:solidFill>
              <a:latin typeface="Arial"/>
              <a:ea typeface="Arial"/>
              <a:cs typeface="Arial"/>
              <a:sym typeface="Arial"/>
            </a:endParaRPr>
          </a:p>
        </p:txBody>
      </p:sp>
      <p:sp>
        <p:nvSpPr>
          <p:cNvPr id="290" name="Google Shape;290;p30"/>
          <p:cNvSpPr/>
          <p:nvPr/>
        </p:nvSpPr>
        <p:spPr>
          <a:xfrm>
            <a:off x="897632" y="3229288"/>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91" name="Google Shape;291;p30"/>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92" name="Google Shape;292;p30"/>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93" name="Google Shape;293;p30"/>
          <p:cNvSpPr txBox="1"/>
          <p:nvPr/>
        </p:nvSpPr>
        <p:spPr>
          <a:xfrm>
            <a:off x="988887" y="3319432"/>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Contas de utilização</a:t>
            </a:r>
            <a:endParaRPr b="0" i="0" sz="1400" u="none" cap="none" strike="noStrike">
              <a:solidFill>
                <a:srgbClr val="000000"/>
              </a:solidFill>
              <a:latin typeface="Arial"/>
              <a:ea typeface="Arial"/>
              <a:cs typeface="Arial"/>
              <a:sym typeface="Arial"/>
            </a:endParaRPr>
          </a:p>
        </p:txBody>
      </p:sp>
      <p:sp>
        <p:nvSpPr>
          <p:cNvPr id="294" name="Google Shape;294;p30"/>
          <p:cNvSpPr txBox="1"/>
          <p:nvPr/>
        </p:nvSpPr>
        <p:spPr>
          <a:xfrm>
            <a:off x="4424811" y="3107051"/>
            <a:ext cx="6778200" cy="95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Se você permitir que os usuários criem uma conta no site, esta seção deve ser incluída. Ele explicará que o usuário cria uma conta, garante que todos os dados fornecidos sejam precisos e verdadeiros e é responsável pelas informações de sua conta, incluindo sua senha.</a:t>
            </a:r>
            <a:endParaRPr b="0" i="0" sz="1400" u="none" cap="none" strike="noStrike">
              <a:solidFill>
                <a:srgbClr val="000000"/>
              </a:solidFill>
              <a:latin typeface="Arial"/>
              <a:ea typeface="Arial"/>
              <a:cs typeface="Arial"/>
              <a:sym typeface="Arial"/>
            </a:endParaRPr>
          </a:p>
        </p:txBody>
      </p:sp>
      <p:sp>
        <p:nvSpPr>
          <p:cNvPr id="295" name="Google Shape;295;p30"/>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Alterações ao site</a:t>
            </a:r>
            <a:r>
              <a:rPr b="1" i="0" lang="en-US" sz="20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96" name="Google Shape;296;p30"/>
          <p:cNvSpPr txBox="1"/>
          <p:nvPr/>
        </p:nvSpPr>
        <p:spPr>
          <a:xfrm>
            <a:off x="4422321" y="4168388"/>
            <a:ext cx="67782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seção detalha que você está autorizado a modificar, alterar, adicionar, encerrar ou suspender qualquer parte ou todo o site a qualquer momento, mesmo sem aviso prévio.</a:t>
            </a:r>
            <a:endParaRPr b="0" i="0" sz="1400" u="none" cap="none" strike="noStrike">
              <a:solidFill>
                <a:srgbClr val="000000"/>
              </a:solidFill>
              <a:latin typeface="Arial"/>
              <a:ea typeface="Arial"/>
              <a:cs typeface="Arial"/>
              <a:sym typeface="Arial"/>
            </a:endParaRPr>
          </a:p>
        </p:txBody>
      </p:sp>
      <p:sp>
        <p:nvSpPr>
          <p:cNvPr id="297" name="Google Shape;297;p30"/>
          <p:cNvSpPr txBox="1"/>
          <p:nvPr/>
        </p:nvSpPr>
        <p:spPr>
          <a:xfrm>
            <a:off x="869351" y="5039058"/>
            <a:ext cx="3140968"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Manutenção e Suporte</a:t>
            </a:r>
            <a:r>
              <a:rPr b="1" i="0" lang="en-US" sz="20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98" name="Google Shape;298;p30"/>
          <p:cNvSpPr txBox="1"/>
          <p:nvPr/>
        </p:nvSpPr>
        <p:spPr>
          <a:xfrm>
            <a:off x="4400813" y="5007698"/>
            <a:ext cx="685426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A menos que planeje fazê-lo e forneça-o, você deve declarar que não há obrigação de fornecer qualquer manutenção do site ou suporte ao cliente.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2" name="Shape 302"/>
        <p:cNvGrpSpPr/>
        <p:nvPr/>
      </p:nvGrpSpPr>
      <p:grpSpPr>
        <a:xfrm>
          <a:off x="0" y="0"/>
          <a:ext cx="0" cy="0"/>
          <a:chOff x="0" y="0"/>
          <a:chExt cx="0" cy="0"/>
        </a:xfrm>
      </p:grpSpPr>
      <p:sp>
        <p:nvSpPr>
          <p:cNvPr id="303" name="Google Shape;303;p31"/>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4" name="Google Shape;304;p31"/>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305" name="Google Shape;305;p31"/>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306" name="Google Shape;306;p31"/>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07" name="Google Shape;307;p31"/>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308" name="Google Shape;308;p31"/>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309" name="Google Shape;309;p31"/>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310" name="Google Shape;310;p31"/>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4800"/>
              <a:buFont typeface="Arial"/>
              <a:buNone/>
            </a:pPr>
            <a:r>
              <a:rPr b="1" lang="en-US" sz="4800">
                <a:solidFill>
                  <a:schemeClr val="dk1"/>
                </a:solidFill>
              </a:rPr>
              <a:t>Termos de utilização (secções)</a:t>
            </a:r>
            <a:endParaRPr b="0" i="0" sz="1400" u="none" cap="none" strike="noStrike">
              <a:solidFill>
                <a:srgbClr val="000000"/>
              </a:solidFill>
              <a:latin typeface="Arial"/>
              <a:ea typeface="Arial"/>
              <a:cs typeface="Arial"/>
              <a:sym typeface="Arial"/>
            </a:endParaRPr>
          </a:p>
        </p:txBody>
      </p:sp>
      <p:sp>
        <p:nvSpPr>
          <p:cNvPr id="311" name="Google Shape;311;p31"/>
          <p:cNvSpPr/>
          <p:nvPr/>
        </p:nvSpPr>
        <p:spPr>
          <a:xfrm>
            <a:off x="897636" y="235670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12" name="Google Shape;312;p31"/>
          <p:cNvSpPr txBox="1"/>
          <p:nvPr/>
        </p:nvSpPr>
        <p:spPr>
          <a:xfrm>
            <a:off x="991380" y="245067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Privacidade</a:t>
            </a:r>
            <a:r>
              <a:rPr b="1" i="0" lang="en-US" sz="20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3" name="Google Shape;313;p31"/>
          <p:cNvSpPr txBox="1"/>
          <p:nvPr/>
        </p:nvSpPr>
        <p:spPr>
          <a:xfrm>
            <a:off x="4422320" y="2173675"/>
            <a:ext cx="6826500" cy="95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Esta seção detalhará a política de privacidade, se houver. Ele indicará como a privacidade dos usuários é mantida e observará quaisquer circunstâncias em que não seja possível manter a privacidade das informações. Uma política de privacidade separada referente ao site também pode ser anotada.</a:t>
            </a:r>
            <a:endParaRPr b="0" i="0" sz="1400" u="none" cap="none" strike="noStrike">
              <a:solidFill>
                <a:srgbClr val="000000"/>
              </a:solidFill>
              <a:latin typeface="Arial"/>
              <a:ea typeface="Arial"/>
              <a:cs typeface="Arial"/>
              <a:sym typeface="Arial"/>
            </a:endParaRPr>
          </a:p>
        </p:txBody>
      </p:sp>
      <p:sp>
        <p:nvSpPr>
          <p:cNvPr id="314" name="Google Shape;314;p31"/>
          <p:cNvSpPr/>
          <p:nvPr/>
        </p:nvSpPr>
        <p:spPr>
          <a:xfrm>
            <a:off x="897634" y="3127689"/>
            <a:ext cx="3052195" cy="685052"/>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15" name="Google Shape;315;p31"/>
          <p:cNvSpPr/>
          <p:nvPr/>
        </p:nvSpPr>
        <p:spPr>
          <a:xfrm>
            <a:off x="897632" y="4040324"/>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16" name="Google Shape;316;p31"/>
          <p:cNvSpPr/>
          <p:nvPr/>
        </p:nvSpPr>
        <p:spPr>
          <a:xfrm>
            <a:off x="897632" y="4884873"/>
            <a:ext cx="3052195" cy="686224"/>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17" name="Google Shape;317;p31"/>
          <p:cNvSpPr txBox="1"/>
          <p:nvPr/>
        </p:nvSpPr>
        <p:spPr>
          <a:xfrm>
            <a:off x="1110171" y="3130266"/>
            <a:ext cx="2694500"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Direitos e propriedade</a:t>
            </a:r>
            <a:endParaRPr b="0" i="0" sz="1400" u="none" cap="none" strike="noStrike">
              <a:solidFill>
                <a:srgbClr val="000000"/>
              </a:solidFill>
              <a:latin typeface="Arial"/>
              <a:ea typeface="Arial"/>
              <a:cs typeface="Arial"/>
              <a:sym typeface="Arial"/>
            </a:endParaRPr>
          </a:p>
        </p:txBody>
      </p:sp>
      <p:sp>
        <p:nvSpPr>
          <p:cNvPr id="318" name="Google Shape;318;p31"/>
          <p:cNvSpPr txBox="1"/>
          <p:nvPr/>
        </p:nvSpPr>
        <p:spPr>
          <a:xfrm>
            <a:off x="4422325" y="3100875"/>
            <a:ext cx="7188300" cy="7389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400"/>
              <a:buFont typeface="Arial"/>
              <a:buNone/>
            </a:pPr>
            <a:r>
              <a:rPr lang="en-US">
                <a:solidFill>
                  <a:schemeClr val="dk1"/>
                </a:solidFill>
              </a:rPr>
              <a:t>Esta seção deve prever que a pessoa é proprietária de todos os direitos de propriedade intelectual sobre o conteúdo do site, com exceção do conteúdo do usuário, e que os visitantes do site não podem usá-los de forma alguma sem autorização prévia.</a:t>
            </a:r>
            <a:endParaRPr b="0" i="0" sz="1400" u="none" cap="none" strike="noStrike">
              <a:solidFill>
                <a:srgbClr val="000000"/>
              </a:solidFill>
              <a:latin typeface="Arial"/>
              <a:ea typeface="Arial"/>
              <a:cs typeface="Arial"/>
              <a:sym typeface="Arial"/>
            </a:endParaRPr>
          </a:p>
        </p:txBody>
      </p:sp>
      <p:sp>
        <p:nvSpPr>
          <p:cNvPr id="319" name="Google Shape;319;p31"/>
          <p:cNvSpPr txBox="1"/>
          <p:nvPr/>
        </p:nvSpPr>
        <p:spPr>
          <a:xfrm>
            <a:off x="1025068" y="4134297"/>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Arial"/>
                <a:ea typeface="Arial"/>
                <a:cs typeface="Arial"/>
                <a:sym typeface="Arial"/>
              </a:rPr>
              <a:t>Disclaimers</a:t>
            </a:r>
            <a:endParaRPr b="1" i="0" sz="2000" u="none" cap="none" strike="noStrike">
              <a:solidFill>
                <a:srgbClr val="000000"/>
              </a:solidFill>
              <a:latin typeface="Arial"/>
              <a:ea typeface="Arial"/>
              <a:cs typeface="Arial"/>
              <a:sym typeface="Arial"/>
            </a:endParaRPr>
          </a:p>
        </p:txBody>
      </p:sp>
      <p:sp>
        <p:nvSpPr>
          <p:cNvPr id="320" name="Google Shape;320;p31"/>
          <p:cNvSpPr txBox="1"/>
          <p:nvPr/>
        </p:nvSpPr>
        <p:spPr>
          <a:xfrm>
            <a:off x="4436375" y="3870125"/>
            <a:ext cx="7188300" cy="116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Há uma variedade de isenções de responsabilidade que podem ser usadas no site e é importante que todas elas sejam detalhadas nesta seção. Por exemplo, é possível incluir que as informações fornecidas são apenas para informação, que o site é aceito como está e que você não é responsável por quaisquer promessas que não tenha oferecido ou pretenda oferecer.</a:t>
            </a:r>
            <a:endParaRPr b="0" i="0" sz="1400" u="none" cap="none" strike="noStrike">
              <a:solidFill>
                <a:srgbClr val="000000"/>
              </a:solidFill>
              <a:latin typeface="Arial"/>
              <a:ea typeface="Arial"/>
              <a:cs typeface="Arial"/>
              <a:sym typeface="Arial"/>
            </a:endParaRPr>
          </a:p>
        </p:txBody>
      </p:sp>
      <p:sp>
        <p:nvSpPr>
          <p:cNvPr id="321" name="Google Shape;321;p31"/>
          <p:cNvSpPr txBox="1"/>
          <p:nvPr/>
        </p:nvSpPr>
        <p:spPr>
          <a:xfrm>
            <a:off x="946994" y="4889008"/>
            <a:ext cx="3047100" cy="400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Rescisão e Alteração</a:t>
            </a:r>
            <a:endParaRPr b="0" i="0" sz="1400" u="none" cap="none" strike="noStrike">
              <a:solidFill>
                <a:srgbClr val="000000"/>
              </a:solidFill>
              <a:latin typeface="Arial"/>
              <a:ea typeface="Arial"/>
              <a:cs typeface="Arial"/>
              <a:sym typeface="Arial"/>
            </a:endParaRPr>
          </a:p>
        </p:txBody>
      </p:sp>
      <p:sp>
        <p:nvSpPr>
          <p:cNvPr id="322" name="Google Shape;322;p31"/>
          <p:cNvSpPr txBox="1"/>
          <p:nvPr/>
        </p:nvSpPr>
        <p:spPr>
          <a:xfrm>
            <a:off x="4436387" y="5070174"/>
            <a:ext cx="65973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Nesta seção é detalhado que é possível cancelar o acesso de qualquer visitante a qualquer momento sem aviso prévio e a critério do proprietário.</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6" name="Shape 326"/>
        <p:cNvGrpSpPr/>
        <p:nvPr/>
      </p:nvGrpSpPr>
      <p:grpSpPr>
        <a:xfrm>
          <a:off x="0" y="0"/>
          <a:ext cx="0" cy="0"/>
          <a:chOff x="0" y="0"/>
          <a:chExt cx="0" cy="0"/>
        </a:xfrm>
      </p:grpSpPr>
      <p:sp>
        <p:nvSpPr>
          <p:cNvPr id="327" name="Google Shape;327;p32"/>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28" name="Google Shape;328;p32"/>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329" name="Google Shape;329;p32"/>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330" name="Google Shape;330;p32"/>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31" name="Google Shape;331;p32"/>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332" name="Google Shape;332;p3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333" name="Google Shape;333;p32"/>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334" name="Google Shape;334;p32"/>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4800"/>
              <a:buFont typeface="Arial"/>
              <a:buNone/>
            </a:pPr>
            <a:r>
              <a:rPr b="1" lang="en-US" sz="4800">
                <a:solidFill>
                  <a:schemeClr val="dk1"/>
                </a:solidFill>
              </a:rPr>
              <a:t>Termos de utilização (secções)</a:t>
            </a:r>
            <a:endParaRPr b="0" i="0" sz="1400" u="none" cap="none" strike="noStrike">
              <a:solidFill>
                <a:srgbClr val="000000"/>
              </a:solidFill>
              <a:latin typeface="Arial"/>
              <a:ea typeface="Arial"/>
              <a:cs typeface="Arial"/>
              <a:sym typeface="Arial"/>
            </a:endParaRPr>
          </a:p>
        </p:txBody>
      </p:sp>
      <p:sp>
        <p:nvSpPr>
          <p:cNvPr id="335" name="Google Shape;335;p32"/>
          <p:cNvSpPr/>
          <p:nvPr/>
        </p:nvSpPr>
        <p:spPr>
          <a:xfrm>
            <a:off x="897632" y="2292144"/>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36" name="Google Shape;336;p32"/>
          <p:cNvSpPr txBox="1"/>
          <p:nvPr/>
        </p:nvSpPr>
        <p:spPr>
          <a:xfrm>
            <a:off x="809274" y="2240250"/>
            <a:ext cx="32289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Limitação de responsabilidade</a:t>
            </a:r>
            <a:endParaRPr b="1" i="0" sz="2000" u="none" cap="none" strike="noStrike">
              <a:solidFill>
                <a:srgbClr val="000000"/>
              </a:solidFill>
              <a:latin typeface="Arial"/>
              <a:ea typeface="Arial"/>
              <a:cs typeface="Arial"/>
              <a:sym typeface="Arial"/>
            </a:endParaRPr>
          </a:p>
        </p:txBody>
      </p:sp>
      <p:sp>
        <p:nvSpPr>
          <p:cNvPr id="337" name="Google Shape;337;p32"/>
          <p:cNvSpPr txBox="1"/>
          <p:nvPr/>
        </p:nvSpPr>
        <p:spPr>
          <a:xfrm>
            <a:off x="4403036" y="2015831"/>
            <a:ext cx="7132800" cy="1385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Este é um aviso afirmando que o proprietário não é responsável por quaisquer erros no conteúdo do site. Se o site permitir que os visitantes publiquem conteúdo, deve ser incluída uma isenção de responsabilidade que limite a responsabilidade por postagens depreciativas ou ofensivas a terceiros. O aviso indica que o proprietário não endossa os pensamentos, opiniões e posições dos usuários, e não é responsável por declarações feitas por terceiros.</a:t>
            </a:r>
            <a:endParaRPr b="0" i="0" sz="1400" u="none" cap="none" strike="noStrike">
              <a:solidFill>
                <a:srgbClr val="000000"/>
              </a:solidFill>
              <a:latin typeface="Arial"/>
              <a:ea typeface="Arial"/>
              <a:cs typeface="Arial"/>
              <a:sym typeface="Arial"/>
            </a:endParaRPr>
          </a:p>
        </p:txBody>
      </p:sp>
      <p:sp>
        <p:nvSpPr>
          <p:cNvPr id="338" name="Google Shape;338;p32"/>
          <p:cNvSpPr/>
          <p:nvPr/>
        </p:nvSpPr>
        <p:spPr>
          <a:xfrm>
            <a:off x="897632" y="3231105"/>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39" name="Google Shape;339;p32"/>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40" name="Google Shape;340;p32"/>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41" name="Google Shape;341;p32"/>
          <p:cNvSpPr txBox="1"/>
          <p:nvPr/>
        </p:nvSpPr>
        <p:spPr>
          <a:xfrm>
            <a:off x="991380" y="328371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Política de </a:t>
            </a:r>
            <a:r>
              <a:rPr b="1" i="0" lang="en-US" sz="2000" u="none" cap="none" strike="noStrike">
                <a:solidFill>
                  <a:srgbClr val="000000"/>
                </a:solidFill>
                <a:latin typeface="Arial"/>
                <a:ea typeface="Arial"/>
                <a:cs typeface="Arial"/>
                <a:sym typeface="Arial"/>
              </a:rPr>
              <a:t>Copyrigth</a:t>
            </a:r>
            <a:endParaRPr b="1" i="0" sz="2000" u="none" cap="none" strike="noStrike">
              <a:solidFill>
                <a:srgbClr val="000000"/>
              </a:solidFill>
              <a:latin typeface="Arial"/>
              <a:ea typeface="Arial"/>
              <a:cs typeface="Arial"/>
              <a:sym typeface="Arial"/>
            </a:endParaRPr>
          </a:p>
        </p:txBody>
      </p:sp>
      <p:sp>
        <p:nvSpPr>
          <p:cNvPr id="342" name="Google Shape;342;p32"/>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000000"/>
                </a:solidFill>
                <a:latin typeface="Arial"/>
                <a:ea typeface="Arial"/>
                <a:cs typeface="Arial"/>
                <a:sym typeface="Arial"/>
              </a:rPr>
              <a:t>Disputes resolution </a:t>
            </a:r>
            <a:endParaRPr b="0" i="0" sz="1400" u="none" cap="none" strike="noStrike">
              <a:solidFill>
                <a:srgbClr val="000000"/>
              </a:solidFill>
              <a:latin typeface="Arial"/>
              <a:ea typeface="Arial"/>
              <a:cs typeface="Arial"/>
              <a:sym typeface="Arial"/>
            </a:endParaRPr>
          </a:p>
        </p:txBody>
      </p:sp>
      <p:sp>
        <p:nvSpPr>
          <p:cNvPr id="343" name="Google Shape;343;p32"/>
          <p:cNvSpPr txBox="1"/>
          <p:nvPr/>
        </p:nvSpPr>
        <p:spPr>
          <a:xfrm>
            <a:off x="4431986" y="3283721"/>
            <a:ext cx="70749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Independentemente da finalidade e da natureza do seu site, sempre inclua um aviso de direitos autorais e marcas registradas para proteger seu conteúdo e identidade comercial. Por exemplo, "Copyright © Year" seguido da URL do site.</a:t>
            </a:r>
            <a:endParaRPr b="0" i="0" sz="1400" u="none" cap="none" strike="noStrike">
              <a:solidFill>
                <a:srgbClr val="000000"/>
              </a:solidFill>
              <a:latin typeface="Arial"/>
              <a:ea typeface="Arial"/>
              <a:cs typeface="Arial"/>
              <a:sym typeface="Arial"/>
            </a:endParaRPr>
          </a:p>
        </p:txBody>
      </p:sp>
      <p:sp>
        <p:nvSpPr>
          <p:cNvPr id="344" name="Google Shape;344;p32"/>
          <p:cNvSpPr txBox="1"/>
          <p:nvPr/>
        </p:nvSpPr>
        <p:spPr>
          <a:xfrm>
            <a:off x="897632" y="5058663"/>
            <a:ext cx="3047220"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lang="en-US" sz="2000"/>
              <a:t>Contacte-nos</a:t>
            </a:r>
            <a:endParaRPr b="1" i="0" sz="2000" u="none" cap="none" strike="noStrike">
              <a:solidFill>
                <a:srgbClr val="000000"/>
              </a:solidFill>
              <a:latin typeface="Arial"/>
              <a:ea typeface="Arial"/>
              <a:cs typeface="Arial"/>
              <a:sym typeface="Arial"/>
            </a:endParaRPr>
          </a:p>
        </p:txBody>
      </p:sp>
      <p:sp>
        <p:nvSpPr>
          <p:cNvPr id="345" name="Google Shape;345;p32"/>
          <p:cNvSpPr txBox="1"/>
          <p:nvPr/>
        </p:nvSpPr>
        <p:spPr>
          <a:xfrm>
            <a:off x="4432036" y="4900612"/>
            <a:ext cx="6597300" cy="7389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a:solidFill>
                  <a:schemeClr val="dk1"/>
                </a:solidFill>
              </a:rPr>
              <a:t>If you have any questions about these Terms of Service, You can contact us:</a:t>
            </a:r>
            <a:endParaRPr>
              <a:solidFill>
                <a:schemeClr val="dk1"/>
              </a:solidFill>
            </a:endParaRPr>
          </a:p>
          <a:p>
            <a:pPr indent="-317500" lvl="0" marL="457200" rtl="0" algn="l">
              <a:spcBef>
                <a:spcPts val="0"/>
              </a:spcBef>
              <a:spcAft>
                <a:spcPts val="0"/>
              </a:spcAft>
              <a:buClr>
                <a:schemeClr val="dk1"/>
              </a:buClr>
              <a:buSzPts val="1400"/>
              <a:buChar char="-"/>
            </a:pPr>
            <a:r>
              <a:rPr lang="en-US">
                <a:solidFill>
                  <a:schemeClr val="dk1"/>
                </a:solidFill>
              </a:rPr>
              <a:t>By visiting this page on our website: [WEBSITE_CONTACT_PAGE_URL].</a:t>
            </a:r>
            <a:endParaRPr>
              <a:solidFill>
                <a:schemeClr val="dk1"/>
              </a:solidFill>
            </a:endParaRPr>
          </a:p>
          <a:p>
            <a:pPr indent="-317500" lvl="0" marL="457200" rtl="0" algn="l">
              <a:spcBef>
                <a:spcPts val="0"/>
              </a:spcBef>
              <a:spcAft>
                <a:spcPts val="0"/>
              </a:spcAft>
              <a:buClr>
                <a:schemeClr val="dk1"/>
              </a:buClr>
              <a:buSzPts val="1400"/>
              <a:buChar char="-"/>
            </a:pPr>
            <a:r>
              <a:rPr lang="en-US">
                <a:solidFill>
                  <a:schemeClr val="dk1"/>
                </a:solidFill>
              </a:rPr>
              <a:t>By sending us an email: [WEBSITE_CONTACT_EMAIL].</a:t>
            </a:r>
            <a:endParaRPr/>
          </a:p>
        </p:txBody>
      </p:sp>
      <p:sp>
        <p:nvSpPr>
          <p:cNvPr id="346" name="Google Shape;346;p32"/>
          <p:cNvSpPr txBox="1"/>
          <p:nvPr/>
        </p:nvSpPr>
        <p:spPr>
          <a:xfrm>
            <a:off x="4435555" y="4139227"/>
            <a:ext cx="691824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en-US"/>
              <a:t>São estabelecidos os canais de resolução de conflitos e disputas entre os clientes e o proprietário e entre os clientes entre si.</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0" name="Shape 350"/>
        <p:cNvGrpSpPr/>
        <p:nvPr/>
      </p:nvGrpSpPr>
      <p:grpSpPr>
        <a:xfrm>
          <a:off x="0" y="0"/>
          <a:ext cx="0" cy="0"/>
          <a:chOff x="0" y="0"/>
          <a:chExt cx="0" cy="0"/>
        </a:xfrm>
      </p:grpSpPr>
      <p:sp>
        <p:nvSpPr>
          <p:cNvPr id="351" name="Google Shape;351;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2" name="Google Shape;352;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3" name="Google Shape;353;p6"/>
          <p:cNvSpPr/>
          <p:nvPr>
            <p:ph type="title"/>
          </p:nvPr>
        </p:nvSpPr>
        <p:spPr>
          <a:xfrm>
            <a:off x="169682" y="-31867"/>
            <a:ext cx="11852636" cy="6296744"/>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4193"/>
              <a:buFont typeface="Calibri"/>
              <a:buNone/>
            </a:pPr>
            <a:r>
              <a:rPr b="1" lang="en-US" sz="2790">
                <a:solidFill>
                  <a:schemeClr val="dk1"/>
                </a:solidFill>
                <a:latin typeface="Calibri"/>
                <a:ea typeface="Calibri"/>
                <a:cs typeface="Calibri"/>
                <a:sym typeface="Calibri"/>
              </a:rPr>
              <a:t>Bibliogra</a:t>
            </a:r>
            <a:r>
              <a:rPr b="1" lang="en-US" sz="2790"/>
              <a:t>fia</a:t>
            </a:r>
            <a:r>
              <a:rPr b="1" lang="en-US" sz="2790">
                <a:solidFill>
                  <a:schemeClr val="dk1"/>
                </a:solidFill>
                <a:latin typeface="Calibri"/>
                <a:ea typeface="Calibri"/>
                <a:cs typeface="Calibri"/>
                <a:sym typeface="Calibri"/>
              </a:rPr>
              <a:t>:</a:t>
            </a:r>
            <a:br>
              <a:rPr b="1" lang="en-US" sz="1862">
                <a:solidFill>
                  <a:schemeClr val="dk1"/>
                </a:solidFill>
                <a:latin typeface="Calibri"/>
                <a:ea typeface="Calibri"/>
                <a:cs typeface="Calibri"/>
                <a:sym typeface="Calibri"/>
              </a:rPr>
            </a:br>
            <a:br>
              <a:rPr b="1" lang="en-US" sz="1862">
                <a:solidFill>
                  <a:schemeClr val="dk1"/>
                </a:solidFill>
                <a:latin typeface="Calibri"/>
                <a:ea typeface="Calibri"/>
                <a:cs typeface="Calibri"/>
                <a:sym typeface="Calibri"/>
              </a:rPr>
            </a:br>
            <a:br>
              <a:rPr lang="en-US" sz="1944">
                <a:latin typeface="Calibri"/>
                <a:ea typeface="Calibri"/>
                <a:cs typeface="Calibri"/>
                <a:sym typeface="Calibri"/>
              </a:rPr>
            </a:br>
            <a:r>
              <a:rPr lang="en-US" sz="1944">
                <a:latin typeface="Calibri"/>
                <a:ea typeface="Calibri"/>
                <a:cs typeface="Calibri"/>
                <a:sym typeface="Calibri"/>
              </a:rPr>
              <a:t>-</a:t>
            </a:r>
            <a:r>
              <a:rPr lang="en-US" sz="2160">
                <a:solidFill>
                  <a:schemeClr val="dk1"/>
                </a:solidFill>
                <a:latin typeface="Calibri"/>
                <a:ea typeface="Calibri"/>
                <a:cs typeface="Calibri"/>
                <a:sym typeface="Calibri"/>
              </a:rPr>
              <a:t>Legagneur, J. G. (s.f.). How to Write Effective Terms of Use for Your Website. Available at NOLO: </a:t>
            </a:r>
            <a:r>
              <a:rPr lang="en-US" sz="2160" u="sng">
                <a:solidFill>
                  <a:schemeClr val="dk1"/>
                </a:solidFill>
                <a:latin typeface="Calibri"/>
                <a:ea typeface="Calibri"/>
                <a:cs typeface="Calibri"/>
                <a:sym typeface="Calibri"/>
                <a:hlinkClick r:id="rId3">
                  <a:extLst>
                    <a:ext uri="{A12FA001-AC4F-418D-AE19-62706E023703}">
                      <ahyp:hlinkClr val="tx"/>
                    </a:ext>
                  </a:extLst>
                </a:hlinkClick>
              </a:rPr>
              <a:t>https://www.nolo.com/legal-encyclopedia/how-to-write-an-effective-terms-of-use-for-your-website.html</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-LegalNature. (s.f.). Why You Need a Website Terms of Use Agreement. Available at LegalNature: </a:t>
            </a:r>
            <a:r>
              <a:rPr lang="en-US" sz="2160" u="sng">
                <a:solidFill>
                  <a:schemeClr val="dk1"/>
                </a:solidFill>
                <a:latin typeface="Calibri"/>
                <a:ea typeface="Calibri"/>
                <a:cs typeface="Calibri"/>
                <a:sym typeface="Calibri"/>
                <a:hlinkClick r:id="rId4">
                  <a:extLst>
                    <a:ext uri="{A12FA001-AC4F-418D-AE19-62706E023703}">
                      <ahyp:hlinkClr val="tx"/>
                    </a:ext>
                  </a:extLst>
                </a:hlinkClick>
              </a:rPr>
              <a:t>https://www.legalnature.com/guides/why-your-website-needs-a-strong-terms-of-use-agreement-and-what-to-include</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-LegalVision. (2022). Website Terms of Use, Terms and Conditions and Privacy Policy. Available at LegalVision: </a:t>
            </a:r>
            <a:r>
              <a:rPr lang="en-US" sz="2160" u="sng">
                <a:solidFill>
                  <a:schemeClr val="dk1"/>
                </a:solidFill>
                <a:latin typeface="Calibri"/>
                <a:ea typeface="Calibri"/>
                <a:cs typeface="Calibri"/>
                <a:sym typeface="Calibri"/>
                <a:hlinkClick r:id="rId5">
                  <a:extLst>
                    <a:ext uri="{A12FA001-AC4F-418D-AE19-62706E023703}">
                      <ahyp:hlinkClr val="tx"/>
                    </a:ext>
                  </a:extLst>
                </a:hlinkClick>
              </a:rPr>
              <a:t>https://legalvision.com.au/website-terms-of-use-and-privacy-policy/</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endParaRPr sz="2160">
              <a:solidFill>
                <a:schemeClr val="dk1"/>
              </a:solidFill>
              <a:latin typeface="Calibri"/>
              <a:ea typeface="Calibri"/>
              <a:cs typeface="Calibri"/>
              <a:sym typeface="Calibri"/>
            </a:endParaRPr>
          </a:p>
        </p:txBody>
      </p:sp>
      <p:grpSp>
        <p:nvGrpSpPr>
          <p:cNvPr id="354" name="Google Shape;354;p6"/>
          <p:cNvGrpSpPr/>
          <p:nvPr/>
        </p:nvGrpSpPr>
        <p:grpSpPr>
          <a:xfrm>
            <a:off x="441960" y="561256"/>
            <a:ext cx="1128382" cy="847206"/>
            <a:chOff x="7393391" y="1075612"/>
            <a:chExt cx="1128382" cy="847206"/>
          </a:xfrm>
        </p:grpSpPr>
        <p:sp>
          <p:nvSpPr>
            <p:cNvPr id="355" name="Google Shape;355;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6" name="Google Shape;356;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57" name="Google Shape;357;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58" name="Google Shape;358;p6"/>
          <p:cNvPicPr preferRelativeResize="0"/>
          <p:nvPr>
            <p:ph idx="1" type="body"/>
          </p:nvPr>
        </p:nvPicPr>
        <p:blipFill rotWithShape="1">
          <a:blip r:embed="rId6">
            <a:alphaModFix/>
          </a:blip>
          <a:srcRect b="0" l="0" r="0" t="0"/>
          <a:stretch/>
        </p:blipFill>
        <p:spPr>
          <a:xfrm>
            <a:off x="10469310" y="6024685"/>
            <a:ext cx="1362791" cy="480384"/>
          </a:xfrm>
          <a:prstGeom prst="rect">
            <a:avLst/>
          </a:prstGeom>
          <a:noFill/>
          <a:ln>
            <a:noFill/>
          </a:ln>
        </p:spPr>
      </p:pic>
      <p:sp>
        <p:nvSpPr>
          <p:cNvPr id="359" name="Google Shape;359;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rPr>
            </a:br>
            <a:r>
              <a:rPr b="1" lang="en-US" sz="3200">
                <a:solidFill>
                  <a:schemeClr val="lt1"/>
                </a:solidFill>
              </a:rPr>
              <a:t> Sumário</a:t>
            </a:r>
            <a:br>
              <a:rPr b="1" lang="en-US" sz="3200">
                <a:solidFill>
                  <a:schemeClr val="lt1"/>
                </a:solidFill>
              </a:rPr>
            </a:br>
            <a:endParaRPr b="1" sz="3200">
              <a:solidFill>
                <a:schemeClr val="lt1"/>
              </a:solidFill>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9918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Introdução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Características dos termos de utilização online</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Relevância e usos dos termos </a:t>
            </a:r>
            <a:r>
              <a:rPr b="1" lang="en-US" sz="2200">
                <a:solidFill>
                  <a:srgbClr val="222222"/>
                </a:solidFill>
                <a:latin typeface="Calibri"/>
                <a:ea typeface="Calibri"/>
                <a:cs typeface="Calibri"/>
                <a:sym typeface="Calibri"/>
              </a:rPr>
              <a:t>de utilização</a:t>
            </a:r>
            <a:r>
              <a:rPr b="1" lang="en-US" sz="2200">
                <a:solidFill>
                  <a:srgbClr val="222222"/>
                </a:solidFill>
                <a:latin typeface="Calibri"/>
                <a:ea typeface="Calibri"/>
                <a:cs typeface="Calibri"/>
                <a:sym typeface="Calibri"/>
              </a:rPr>
              <a:t> online</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Dicas sobre como realizá-lo fora dos termos de </a:t>
            </a:r>
            <a:r>
              <a:rPr b="1" lang="en-US" sz="2200">
                <a:solidFill>
                  <a:srgbClr val="222222"/>
                </a:solidFill>
                <a:latin typeface="Calibri"/>
                <a:ea typeface="Calibri"/>
                <a:cs typeface="Calibri"/>
                <a:sym typeface="Calibri"/>
              </a:rPr>
              <a:t>de utilização online</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Conclusões</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Modelo editável</a:t>
            </a:r>
            <a:endParaRPr b="1" sz="2200">
              <a:solidFill>
                <a:srgbClr val="22222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9718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0" y="-101896"/>
            <a:ext cx="12424528" cy="577365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11111"/>
              <a:buFont typeface="Calibri"/>
              <a:buNone/>
            </a:pPr>
            <a:r>
              <a:rPr b="1" lang="en-US" sz="2070">
                <a:solidFill>
                  <a:schemeClr val="dk1"/>
                </a:solidFill>
                <a:latin typeface="Calibri"/>
                <a:ea typeface="Calibri"/>
                <a:cs typeface="Calibri"/>
                <a:sym typeface="Calibri"/>
              </a:rPr>
              <a:t> </a:t>
            </a:r>
            <a:r>
              <a:rPr b="1" lang="en-US" sz="2790">
                <a:solidFill>
                  <a:srgbClr val="222222"/>
                </a:solidFill>
                <a:latin typeface="Calibri"/>
                <a:ea typeface="Calibri"/>
                <a:cs typeface="Calibri"/>
                <a:sym typeface="Calibri"/>
              </a:rPr>
              <a:t>Introdu</a:t>
            </a:r>
            <a:r>
              <a:rPr b="1" lang="en-US" sz="2790">
                <a:solidFill>
                  <a:srgbClr val="222222"/>
                </a:solidFill>
              </a:rPr>
              <a:t>çao</a:t>
            </a:r>
            <a:br>
              <a:rPr lang="en-US" sz="2160">
                <a:latin typeface="Calibri"/>
                <a:ea typeface="Calibri"/>
                <a:cs typeface="Calibri"/>
                <a:sym typeface="Calibri"/>
              </a:rPr>
            </a:br>
            <a:br>
              <a:rPr lang="en-US" sz="2160">
                <a:latin typeface="Calibri"/>
                <a:ea typeface="Calibri"/>
                <a:cs typeface="Calibri"/>
                <a:sym typeface="Calibri"/>
              </a:rPr>
            </a:br>
            <a:r>
              <a:rPr lang="en-US" sz="2160"/>
              <a:t>Os Termos de utilização online são um acordo com o qual o usuário deve concordar e cumprir para usar um site ou serviço. Os termos de uso (TOU) podem ter muitos outros nomes, como termos de serviço (TOS) e termos e condições. Os termos de uso geralmente aparecem em sites de comércio eletrônico e sites de redes sociais, mas não devem ser limitados a esses sites e devem ser usados com qualquer site que armazene informações pessoais de qualquer tipo. Os termos de uso legítimos são um acordo juridicamente vinculativo e também estão sujeitos a alterações, que devem ser declaradas no aviso de isenção de responsabilidade. Os sites devem sempre ter termos de uso relacionados à atividade do usuário, contas, produtos e tecnologia.</a:t>
            </a:r>
            <a:endParaRPr sz="2160"/>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lang="en-US" sz="2160"/>
              <a:t>Este tipo de contrato protege os direitos de propriedade intelectual, responsabilidade de conteúdo e fornece diretrizes sobre como as informações do site, como cookies, serão usadas. Os proprietários de empresas têm a responsabilidade de estabelecer seus termos de uso; caso contrário, a empresa pode ser responsabilizada em disputas legais relacionadas ao uso inapropriado de seu site, produtos ou serviços.</a:t>
            </a:r>
            <a:endParaRPr sz="216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25" name="Google Shape;125;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6" name="Google Shape;126;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
          <p:cNvSpPr/>
          <p:nvPr>
            <p:ph type="title"/>
          </p:nvPr>
        </p:nvSpPr>
        <p:spPr>
          <a:xfrm>
            <a:off x="-160256" y="-76001"/>
            <a:ext cx="12575357" cy="6372745"/>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3639"/>
              <a:buFont typeface="Calibri"/>
              <a:buNone/>
            </a:pPr>
            <a:r>
              <a:rPr b="1" lang="en-US" sz="3123">
                <a:solidFill>
                  <a:schemeClr val="dk1"/>
                </a:solidFill>
                <a:latin typeface="Calibri"/>
                <a:ea typeface="Calibri"/>
                <a:cs typeface="Calibri"/>
                <a:sym typeface="Calibri"/>
              </a:rPr>
              <a:t> </a:t>
            </a:r>
            <a:r>
              <a:rPr b="1" lang="en-US" sz="3123">
                <a:solidFill>
                  <a:srgbClr val="222222"/>
                </a:solidFill>
              </a:rPr>
              <a:t>Características dos termos de utilização online</a:t>
            </a: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r>
              <a:rPr lang="en-US" sz="2160"/>
              <a:t>O contrato de termos de uso e condições online é uma página ou documento em um site da Web que esclarece os direitos, responsabilidades, termos, condições e usos de qualquer pessoa que visite um site. Essencialmente, é uma maneira simples de criar um contrato entre o proprietário do site e os usuários. Os termos e condições geralmente incluem uma explicação de quaisquer frases-chave usadas no contrato de termos e condições e um resumo das restrições à responsabilidade legal do proprietário do site por danos ocorridos durante o uso. Também incluirá a política do site para qualquer ação legal que possa ser tomada contra qualquer usuário que viole os termos e forneça aos usuários aconselhamento jurídico sobre seus direitos de fazê-lo.</a:t>
            </a:r>
            <a:endParaRPr sz="2160"/>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lang="en-US" sz="2160"/>
              <a:t>Deve sempre incluir um aviso legal. Um aviso de isenção de responsabilidade limita sua responsabilidade legal com relação a qualquer informação errônea no conteúdo do site. Você também deve adicionar informações de direitos autorais, políticas de cobrança, garantias e as regras que os usuários devem seguir para usar seus sites ou aplicativos. É muito importante proteger sua propriedade intelectual, como seu logotipo, seu design exclusivo da web ou aplicativo móvel e seu conteúdo, que é outro motivo para ter um contrato de termos e condições.</a:t>
            </a:r>
            <a:endParaRPr sz="2160"/>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37" name="Google Shape;137;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38" name="Google Shape;138;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2" name="Shape 142"/>
        <p:cNvGrpSpPr/>
        <p:nvPr/>
      </p:nvGrpSpPr>
      <p:grpSpPr>
        <a:xfrm>
          <a:off x="0" y="0"/>
          <a:ext cx="0" cy="0"/>
          <a:chOff x="0" y="0"/>
          <a:chExt cx="0" cy="0"/>
        </a:xfrm>
      </p:grpSpPr>
      <p:sp>
        <p:nvSpPr>
          <p:cNvPr id="143" name="Google Shape;143;p2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44" name="Google Shape;144;p2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5" name="Google Shape;145;p23"/>
          <p:cNvSpPr/>
          <p:nvPr>
            <p:ph type="title"/>
          </p:nvPr>
        </p:nvSpPr>
        <p:spPr>
          <a:xfrm>
            <a:off x="-75414" y="-76001"/>
            <a:ext cx="12490515" cy="6372745"/>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4545"/>
              <a:buFont typeface="Calibri"/>
              <a:buNone/>
            </a:pPr>
            <a:br>
              <a:rPr lang="en-US" sz="2200">
                <a:solidFill>
                  <a:schemeClr val="dk1"/>
                </a:solidFill>
                <a:latin typeface="Calibri"/>
                <a:ea typeface="Calibri"/>
                <a:cs typeface="Calibri"/>
                <a:sym typeface="Calibri"/>
              </a:rPr>
            </a:br>
            <a:r>
              <a:rPr lang="en-US" sz="2422"/>
              <a:t>Existem dois tipos diferentes de termos de utilização online: Browsewrap e ClickWrap. Eles têm diferenças entre si que afetam diretamente a aplicação dos termos de uso de um site.</a:t>
            </a:r>
            <a:endParaRPr sz="2422"/>
          </a:p>
          <a:p>
            <a:pPr indent="0" lvl="0" marL="0" rtl="0" algn="l">
              <a:lnSpc>
                <a:spcPct val="90000"/>
              </a:lnSpc>
              <a:spcBef>
                <a:spcPts val="0"/>
              </a:spcBef>
              <a:spcAft>
                <a:spcPts val="0"/>
              </a:spcAft>
              <a:buClr>
                <a:schemeClr val="dk1"/>
              </a:buClr>
              <a:buSzPct val="45412"/>
              <a:buFont typeface="Arial"/>
              <a:buNone/>
            </a:pPr>
            <a:r>
              <a:t/>
            </a:r>
            <a:endParaRPr sz="2422"/>
          </a:p>
          <a:p>
            <a:pPr indent="0" lvl="0" marL="0" rtl="0" algn="l">
              <a:lnSpc>
                <a:spcPct val="90000"/>
              </a:lnSpc>
              <a:spcBef>
                <a:spcPts val="0"/>
              </a:spcBef>
              <a:spcAft>
                <a:spcPts val="0"/>
              </a:spcAft>
              <a:buClr>
                <a:schemeClr val="dk1"/>
              </a:buClr>
              <a:buSzPct val="45412"/>
              <a:buFont typeface="Arial"/>
              <a:buNone/>
            </a:pPr>
            <a:r>
              <a:rPr b="1" lang="en-US" sz="2422"/>
              <a:t>Browsewrap / </a:t>
            </a:r>
            <a:r>
              <a:rPr b="1" lang="en-US" sz="2422"/>
              <a:t>Contratos de navegação:</a:t>
            </a:r>
            <a:endParaRPr b="1" sz="2422"/>
          </a:p>
          <a:p>
            <a:pPr indent="0" lvl="0" marL="0" rtl="0" algn="l">
              <a:lnSpc>
                <a:spcPct val="90000"/>
              </a:lnSpc>
              <a:spcBef>
                <a:spcPts val="0"/>
              </a:spcBef>
              <a:spcAft>
                <a:spcPts val="0"/>
              </a:spcAft>
              <a:buClr>
                <a:schemeClr val="dk1"/>
              </a:buClr>
              <a:buSzPct val="45412"/>
              <a:buFont typeface="Arial"/>
              <a:buNone/>
            </a:pPr>
            <a:r>
              <a:t/>
            </a:r>
            <a:endParaRPr sz="2422"/>
          </a:p>
          <a:p>
            <a:pPr indent="0" lvl="0" marL="0" rtl="0" algn="l">
              <a:lnSpc>
                <a:spcPct val="90000"/>
              </a:lnSpc>
              <a:spcBef>
                <a:spcPts val="0"/>
              </a:spcBef>
              <a:spcAft>
                <a:spcPts val="0"/>
              </a:spcAft>
              <a:buClr>
                <a:schemeClr val="dk1"/>
              </a:buClr>
              <a:buSzPct val="45412"/>
              <a:buFont typeface="Arial"/>
              <a:buNone/>
            </a:pPr>
            <a:r>
              <a:rPr lang="en-US" sz="2422"/>
              <a:t>Um contrato de navegação é aquele que contém os termos de utilização no próprio site e está conectado à página principal do produto por um hiperlink. Com esse tipo de configuração, os termos não aparecem e não exigem uma ação do usuário para continuar. Isso implica que o usuário não está aceitando ativamente os termos vinculados à página e causa um problema porque o usuário deve clicar ativamente no hiperlink para acessar e estar ciente dos termos de uso. Esta é uma forma diferente de o usuário concordar com os termos e condições e pode levar a possíveis problemas, pois o site não exige que o usuário execute nenhuma ação.</a:t>
            </a:r>
            <a:endParaRPr sz="2422"/>
          </a:p>
        </p:txBody>
      </p:sp>
      <p:grpSp>
        <p:nvGrpSpPr>
          <p:cNvPr id="146" name="Google Shape;146;p23"/>
          <p:cNvGrpSpPr/>
          <p:nvPr/>
        </p:nvGrpSpPr>
        <p:grpSpPr>
          <a:xfrm>
            <a:off x="441960" y="561256"/>
            <a:ext cx="1128382" cy="847206"/>
            <a:chOff x="7393391" y="1075612"/>
            <a:chExt cx="1128382" cy="847206"/>
          </a:xfrm>
        </p:grpSpPr>
        <p:sp>
          <p:nvSpPr>
            <p:cNvPr id="147" name="Google Shape;147;p2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8" name="Google Shape;148;p2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49" name="Google Shape;149;p2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50" name="Google Shape;150;p2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4" name="Shape 154"/>
        <p:cNvGrpSpPr/>
        <p:nvPr/>
      </p:nvGrpSpPr>
      <p:grpSpPr>
        <a:xfrm>
          <a:off x="0" y="0"/>
          <a:ext cx="0" cy="0"/>
          <a:chOff x="0" y="0"/>
          <a:chExt cx="0" cy="0"/>
        </a:xfrm>
      </p:grpSpPr>
      <p:sp>
        <p:nvSpPr>
          <p:cNvPr id="155" name="Google Shape;155;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56" name="Google Shape;156;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Google Shape;157;p24"/>
          <p:cNvSpPr/>
          <p:nvPr>
            <p:ph type="title"/>
          </p:nvPr>
        </p:nvSpPr>
        <p:spPr>
          <a:xfrm>
            <a:off x="-75414" y="-76001"/>
            <a:ext cx="12490515" cy="6372745"/>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4545"/>
              <a:buFont typeface="Calibri"/>
              <a:buNone/>
            </a:pPr>
            <a:br>
              <a:rPr b="1" lang="en-US" sz="2200">
                <a:solidFill>
                  <a:schemeClr val="dk1"/>
                </a:solidFill>
                <a:latin typeface="Calibri"/>
                <a:ea typeface="Calibri"/>
                <a:cs typeface="Calibri"/>
                <a:sym typeface="Calibri"/>
              </a:rPr>
            </a:br>
            <a:r>
              <a:rPr b="1" lang="en-US" sz="2422"/>
              <a:t>Acordos Clickwrap</a:t>
            </a:r>
            <a:endParaRPr b="1" sz="2422"/>
          </a:p>
          <a:p>
            <a:pPr indent="0" lvl="0" marL="0" rtl="0" algn="l">
              <a:lnSpc>
                <a:spcPct val="90000"/>
              </a:lnSpc>
              <a:spcBef>
                <a:spcPts val="0"/>
              </a:spcBef>
              <a:spcAft>
                <a:spcPts val="0"/>
              </a:spcAft>
              <a:buClr>
                <a:schemeClr val="dk1"/>
              </a:buClr>
              <a:buSzPct val="45412"/>
              <a:buFont typeface="Arial"/>
              <a:buNone/>
            </a:pPr>
            <a:r>
              <a:t/>
            </a:r>
            <a:endParaRPr b="1" sz="2422"/>
          </a:p>
          <a:p>
            <a:pPr indent="0" lvl="0" marL="0" rtl="0" algn="l">
              <a:lnSpc>
                <a:spcPct val="90000"/>
              </a:lnSpc>
              <a:spcBef>
                <a:spcPts val="0"/>
              </a:spcBef>
              <a:spcAft>
                <a:spcPts val="0"/>
              </a:spcAft>
              <a:buClr>
                <a:schemeClr val="dk1"/>
              </a:buClr>
              <a:buSzPct val="45412"/>
              <a:buFont typeface="Arial"/>
              <a:buNone/>
            </a:pPr>
            <a:r>
              <a:rPr lang="en-US" sz="2422"/>
              <a:t>Um acordo de clickwrap é projetado para garantir que o usuário tenha a oportunidade de visualizar os termos de uso e também deve concordar ativamente com os termos. Geralmente é configurado por meio de uma série de janelas pop-up no site. Com este tipo de acordo, os termos são colocados ativamente na frente do usuário para que ele os revise e aceite, o que significa que o site fica mais protegido. Isso também significa que, uma vez que os termos devem ser aceitos antes que o usuário tome qualquer ação, eles podem ser melhor mantidos legalmente se forem necessários. Dos dois tipos de acordos, os acordos clickwrap tendem a ser mais seguros e mais aplicáveis.</a:t>
            </a:r>
            <a:endParaRPr sz="2422"/>
          </a:p>
          <a:p>
            <a:pPr indent="0" lvl="0" marL="0" rtl="0" algn="l">
              <a:lnSpc>
                <a:spcPct val="90000"/>
              </a:lnSpc>
              <a:spcBef>
                <a:spcPts val="0"/>
              </a:spcBef>
              <a:spcAft>
                <a:spcPts val="0"/>
              </a:spcAft>
              <a:buClr>
                <a:schemeClr val="dk1"/>
              </a:buClr>
              <a:buSzPct val="45412"/>
              <a:buFont typeface="Arial"/>
              <a:buNone/>
            </a:pPr>
            <a:r>
              <a:t/>
            </a:r>
            <a:endParaRPr sz="2422"/>
          </a:p>
          <a:p>
            <a:pPr indent="0" lvl="0" marL="0" rtl="0" algn="l">
              <a:lnSpc>
                <a:spcPct val="90000"/>
              </a:lnSpc>
              <a:spcBef>
                <a:spcPts val="0"/>
              </a:spcBef>
              <a:spcAft>
                <a:spcPts val="0"/>
              </a:spcAft>
              <a:buClr>
                <a:schemeClr val="dk1"/>
              </a:buClr>
              <a:buSzPct val="45412"/>
              <a:buFont typeface="Arial"/>
              <a:buNone/>
            </a:pPr>
            <a:r>
              <a:rPr lang="en-US" sz="2422"/>
              <a:t>Da mesma forma que o conteúdo do site deve ser atualizado regularmente, os termos de uso também devem ser atualizados. Não há um prazo definido para fazê-lo, mas é recomendável fazê-lo a cada poucos meses.</a:t>
            </a:r>
            <a:endParaRPr sz="2422"/>
          </a:p>
        </p:txBody>
      </p:sp>
      <p:grpSp>
        <p:nvGrpSpPr>
          <p:cNvPr id="158" name="Google Shape;158;p24"/>
          <p:cNvGrpSpPr/>
          <p:nvPr/>
        </p:nvGrpSpPr>
        <p:grpSpPr>
          <a:xfrm>
            <a:off x="441960" y="561256"/>
            <a:ext cx="1128382" cy="847206"/>
            <a:chOff x="7393391" y="1075612"/>
            <a:chExt cx="1128382" cy="847206"/>
          </a:xfrm>
        </p:grpSpPr>
        <p:sp>
          <p:nvSpPr>
            <p:cNvPr id="159" name="Google Shape;159;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0" name="Google Shape;160;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1" name="Google Shape;161;p2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62" name="Google Shape;162;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6" name="Shape 166"/>
        <p:cNvGrpSpPr/>
        <p:nvPr/>
      </p:nvGrpSpPr>
      <p:grpSpPr>
        <a:xfrm>
          <a:off x="0" y="0"/>
          <a:ext cx="0" cy="0"/>
          <a:chOff x="0" y="0"/>
          <a:chExt cx="0" cy="0"/>
        </a:xfrm>
      </p:grpSpPr>
      <p:sp>
        <p:nvSpPr>
          <p:cNvPr id="167" name="Google Shape;167;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p5"/>
          <p:cNvSpPr/>
          <p:nvPr>
            <p:ph type="title"/>
          </p:nvPr>
        </p:nvSpPr>
        <p:spPr>
          <a:xfrm>
            <a:off x="1" y="-79384"/>
            <a:ext cx="11906054"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4193"/>
              <a:buFont typeface="Calibri"/>
              <a:buNone/>
            </a:pPr>
            <a:r>
              <a:rPr b="1" lang="en-US" sz="3100">
                <a:solidFill>
                  <a:schemeClr val="dk1"/>
                </a:solidFill>
                <a:latin typeface="Calibri"/>
                <a:ea typeface="Calibri"/>
                <a:cs typeface="Calibri"/>
                <a:sym typeface="Calibri"/>
              </a:rPr>
              <a:t> </a:t>
            </a:r>
            <a:r>
              <a:rPr b="1" lang="en-US" sz="3100">
                <a:solidFill>
                  <a:srgbClr val="222222"/>
                </a:solidFill>
              </a:rPr>
              <a:t>Relevância e usos dos termos de utilização online</a:t>
            </a:r>
            <a:br>
              <a:rPr lang="en-US" sz="2790">
                <a:latin typeface="Calibri"/>
                <a:ea typeface="Calibri"/>
                <a:cs typeface="Calibri"/>
                <a:sym typeface="Calibri"/>
              </a:rPr>
            </a:br>
            <a:br>
              <a:rPr lang="en-US" sz="2790">
                <a:latin typeface="Calibri"/>
                <a:ea typeface="Calibri"/>
                <a:cs typeface="Calibri"/>
                <a:sym typeface="Calibri"/>
              </a:rPr>
            </a:br>
            <a:r>
              <a:rPr lang="en-US" sz="2160"/>
              <a:t>Ao contrário da Política de Privacidade, os contratos de Termos de Utilização não são um requisito legal. Ainda assim, os proprietários de sites devem considerá -lo uma ferramenta essencial, especialmente para o comércio eletrónico. Os termos e condições são legalmente vinculativos, governam o site, plataforma ou loja online e são considerados um contrato para fins legais.</a:t>
            </a:r>
            <a:endParaRPr sz="2160"/>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lang="en-US" sz="2160"/>
              <a:t>Constitui a base legal do relacionamento do site com seus usuários. No caso de uma disputa legal envolvendo o site, os termos deste Contrato formarão a base de defesa contra qualquer reclamação. Portanto, é essencial que os proprietários de sites produzam termos e condições que cobrem seus próprios requisitos individuais.</a:t>
            </a:r>
            <a:endParaRPr sz="2160"/>
          </a:p>
        </p:txBody>
      </p:sp>
      <p:grpSp>
        <p:nvGrpSpPr>
          <p:cNvPr id="170" name="Google Shape;170;p5"/>
          <p:cNvGrpSpPr/>
          <p:nvPr/>
        </p:nvGrpSpPr>
        <p:grpSpPr>
          <a:xfrm>
            <a:off x="441960" y="561256"/>
            <a:ext cx="1128382" cy="847206"/>
            <a:chOff x="7393391" y="1075612"/>
            <a:chExt cx="1128382" cy="847206"/>
          </a:xfrm>
        </p:grpSpPr>
        <p:sp>
          <p:nvSpPr>
            <p:cNvPr id="171" name="Google Shape;171;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2" name="Google Shape;172;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3" name="Google Shape;173;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74" name="Google Shape;174;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8" name="Shape 178"/>
        <p:cNvGrpSpPr/>
        <p:nvPr/>
      </p:nvGrpSpPr>
      <p:grpSpPr>
        <a:xfrm>
          <a:off x="0" y="0"/>
          <a:ext cx="0" cy="0"/>
          <a:chOff x="0" y="0"/>
          <a:chExt cx="0" cy="0"/>
        </a:xfrm>
      </p:grpSpPr>
      <p:sp>
        <p:nvSpPr>
          <p:cNvPr id="179" name="Google Shape;179;p2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0" name="Google Shape;180;p2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1" name="Google Shape;181;p25"/>
          <p:cNvSpPr/>
          <p:nvPr>
            <p:ph type="title"/>
          </p:nvPr>
        </p:nvSpPr>
        <p:spPr>
          <a:xfrm>
            <a:off x="0" y="-79384"/>
            <a:ext cx="12584783"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107000"/>
              </a:lnSpc>
              <a:spcBef>
                <a:spcPts val="0"/>
              </a:spcBef>
              <a:spcAft>
                <a:spcPts val="0"/>
              </a:spcAft>
              <a:buSzPct val="81772"/>
              <a:buNone/>
            </a:pPr>
            <a:br>
              <a:rPr b="1" lang="en-US" sz="2201"/>
            </a:br>
            <a:r>
              <a:rPr lang="en-US" sz="2382"/>
              <a:t>É possível mitigar a responsabilidade do site. Se nenhuma garantia de isenção de responsabilidade for usada no site, a culpa poderá facilmente recair sobre o proprietário. Se o site tiver uma garantia de isenção de responsabilidade, você não poderá ser responsabilizado se algo der errado.</a:t>
            </a:r>
            <a:endParaRPr sz="2382"/>
          </a:p>
          <a:p>
            <a:pPr indent="0" lvl="0" marL="0" rtl="0" algn="l">
              <a:lnSpc>
                <a:spcPct val="107000"/>
              </a:lnSpc>
              <a:spcBef>
                <a:spcPts val="800"/>
              </a:spcBef>
              <a:spcAft>
                <a:spcPts val="0"/>
              </a:spcAft>
              <a:buClr>
                <a:schemeClr val="dk1"/>
              </a:buClr>
              <a:buSzPct val="46175"/>
              <a:buFont typeface="Arial"/>
              <a:buNone/>
            </a:pPr>
            <a:r>
              <a:t/>
            </a:r>
            <a:endParaRPr sz="2382"/>
          </a:p>
          <a:p>
            <a:pPr indent="0" lvl="0" marL="0" rtl="0" algn="l">
              <a:lnSpc>
                <a:spcPct val="107000"/>
              </a:lnSpc>
              <a:spcBef>
                <a:spcPts val="800"/>
              </a:spcBef>
              <a:spcAft>
                <a:spcPts val="800"/>
              </a:spcAft>
              <a:buSzPct val="46175"/>
              <a:buNone/>
            </a:pPr>
            <a:r>
              <a:rPr lang="en-US" sz="2382"/>
              <a:t>A conduta permitida pode ser definida no site. Nos termos de uso, é possível detalhar o que os usuários podem e não podem fazer no site, como podem usar o site e o escopo da licença que cada usuário possui em termos de seu conteúdo. Dependendo da natureza do site, eles podem incluir termos sobre o que os usuários podem fazer upload ou enviar para o site.</a:t>
            </a:r>
            <a:br>
              <a:rPr lang="en-US" sz="2160">
                <a:latin typeface="Calibri"/>
                <a:ea typeface="Calibri"/>
                <a:cs typeface="Calibri"/>
                <a:sym typeface="Calibri"/>
              </a:rPr>
            </a:br>
            <a:br>
              <a:rPr lang="en-US" sz="2160">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82" name="Google Shape;182;p25"/>
          <p:cNvGrpSpPr/>
          <p:nvPr/>
        </p:nvGrpSpPr>
        <p:grpSpPr>
          <a:xfrm>
            <a:off x="441960" y="561256"/>
            <a:ext cx="1128382" cy="847206"/>
            <a:chOff x="7393391" y="1075612"/>
            <a:chExt cx="1128382" cy="847206"/>
          </a:xfrm>
        </p:grpSpPr>
        <p:sp>
          <p:nvSpPr>
            <p:cNvPr id="183" name="Google Shape;183;p2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4" name="Google Shape;184;p2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85" name="Google Shape;185;p25"/>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86" name="Google Shape;186;p2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87" name="Google Shape;187;p2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1" name="Shape 191"/>
        <p:cNvGrpSpPr/>
        <p:nvPr/>
      </p:nvGrpSpPr>
      <p:grpSpPr>
        <a:xfrm>
          <a:off x="0" y="0"/>
          <a:ext cx="0" cy="0"/>
          <a:chOff x="0" y="0"/>
          <a:chExt cx="0" cy="0"/>
        </a:xfrm>
      </p:grpSpPr>
      <p:sp>
        <p:nvSpPr>
          <p:cNvPr id="192" name="Google Shape;192;p2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3" name="Google Shape;193;p2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4" name="Google Shape;194;p26"/>
          <p:cNvSpPr/>
          <p:nvPr>
            <p:ph type="title"/>
          </p:nvPr>
        </p:nvSpPr>
        <p:spPr>
          <a:xfrm>
            <a:off x="1" y="-79384"/>
            <a:ext cx="11906054"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107000"/>
              </a:lnSpc>
              <a:spcBef>
                <a:spcPts val="0"/>
              </a:spcBef>
              <a:spcAft>
                <a:spcPts val="0"/>
              </a:spcAft>
              <a:buSzPct val="83333"/>
              <a:buNone/>
            </a:pPr>
            <a:br>
              <a:rPr lang="en-US" sz="2160">
                <a:latin typeface="Calibri"/>
                <a:ea typeface="Calibri"/>
                <a:cs typeface="Calibri"/>
                <a:sym typeface="Calibri"/>
              </a:rPr>
            </a:br>
            <a:r>
              <a:rPr lang="en-US" sz="2271"/>
              <a:t>Permite implementar a limitação ou exclusão de responsabilidade. Um acordo de termos e condições é uma grande linha de defesa, mas há alguns casos que contornam as disposições que estão em vigor. Por esse motivo, é importante usar seus termos de uso como uma maneira de limitar também quaisquer danos ao site no processo.</a:t>
            </a:r>
            <a:endParaRPr sz="2271"/>
          </a:p>
          <a:p>
            <a:pPr indent="0" lvl="0" marL="0" rtl="0" algn="l">
              <a:lnSpc>
                <a:spcPct val="107000"/>
              </a:lnSpc>
              <a:spcBef>
                <a:spcPts val="800"/>
              </a:spcBef>
              <a:spcAft>
                <a:spcPts val="0"/>
              </a:spcAft>
              <a:buClr>
                <a:schemeClr val="dk1"/>
              </a:buClr>
              <a:buSzPct val="48434"/>
              <a:buFont typeface="Arial"/>
              <a:buNone/>
            </a:pPr>
            <a:r>
              <a:t/>
            </a:r>
            <a:endParaRPr sz="2271"/>
          </a:p>
          <a:p>
            <a:pPr indent="0" lvl="0" marL="0" rtl="0" algn="l">
              <a:lnSpc>
                <a:spcPct val="107000"/>
              </a:lnSpc>
              <a:spcBef>
                <a:spcPts val="800"/>
              </a:spcBef>
              <a:spcAft>
                <a:spcPts val="800"/>
              </a:spcAft>
              <a:buSzPct val="48434"/>
              <a:buNone/>
            </a:pPr>
            <a:r>
              <a:rPr lang="en-US" sz="2271"/>
              <a:t>Ele admite a incorporação de uma cláusula de arbitragem, seja a disputa entre o proprietário e um usuário ou entre dois de seus usuários. Os termos de uso podem indicar como resolver essas disputas para que a situação não termine no tribunal. Mesmo nos termos de uso, é possível exigir que os usuários gerenciem suas disputas de uma maneira específica.</a:t>
            </a:r>
            <a:br>
              <a:rPr lang="en-US" sz="1800">
                <a:latin typeface="Calibri"/>
                <a:ea typeface="Calibri"/>
                <a:cs typeface="Calibri"/>
                <a:sym typeface="Calibri"/>
              </a:rPr>
            </a:br>
            <a:br>
              <a:rPr lang="en-US" sz="1440">
                <a:latin typeface="Calibri"/>
                <a:ea typeface="Calibri"/>
                <a:cs typeface="Calibri"/>
                <a:sym typeface="Calibri"/>
              </a:rPr>
            </a:br>
            <a:br>
              <a:rPr b="1" lang="en-US" sz="1800">
                <a:solidFill>
                  <a:schemeClr val="dk1"/>
                </a:solidFill>
                <a:latin typeface="Calibri"/>
                <a:ea typeface="Calibri"/>
                <a:cs typeface="Calibri"/>
                <a:sym typeface="Calibri"/>
              </a:rPr>
            </a:br>
            <a:br>
              <a:rPr lang="en-US" sz="162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95" name="Google Shape;195;p26"/>
          <p:cNvGrpSpPr/>
          <p:nvPr/>
        </p:nvGrpSpPr>
        <p:grpSpPr>
          <a:xfrm>
            <a:off x="441960" y="561256"/>
            <a:ext cx="1128382" cy="847206"/>
            <a:chOff x="7393391" y="1075612"/>
            <a:chExt cx="1128382" cy="847206"/>
          </a:xfrm>
        </p:grpSpPr>
        <p:sp>
          <p:nvSpPr>
            <p:cNvPr id="196" name="Google Shape;196;p2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7" name="Google Shape;197;p2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98" name="Google Shape;198;p2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99" name="Google Shape;199;p26"/>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