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1" name="Google Shape;20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7" name="Google Shape;23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6" name="Google Shape;246;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5" name="Google Shape;255;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5" name="Google Shape;265;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7" name="Google Shape;16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8" name="Google Shape;178;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2.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5"/>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5"/>
          <p:cNvGrpSpPr/>
          <p:nvPr/>
        </p:nvGrpSpPr>
        <p:grpSpPr>
          <a:xfrm>
            <a:off x="6188426" y="1197261"/>
            <a:ext cx="5581001" cy="4278755"/>
            <a:chOff x="6169039" y="142050"/>
            <a:chExt cx="5581001" cy="4278755"/>
          </a:xfrm>
        </p:grpSpPr>
        <p:sp>
          <p:nvSpPr>
            <p:cNvPr id="99" name="Google Shape;99;p15"/>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5"/>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5"/>
          <p:cNvSpPr txBox="1"/>
          <p:nvPr>
            <p:ph type="title"/>
          </p:nvPr>
        </p:nvSpPr>
        <p:spPr>
          <a:xfrm>
            <a:off x="6664627" y="2274977"/>
            <a:ext cx="4779600" cy="28218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1100"/>
              <a:buFont typeface="Arial"/>
              <a:buNone/>
            </a:pPr>
            <a:r>
              <a:rPr b="1" lang="en-US" sz="4000">
                <a:solidFill>
                  <a:schemeClr val="lt1"/>
                </a:solidFill>
              </a:rPr>
              <a:t>CSR </a:t>
            </a:r>
            <a:endParaRPr b="1" sz="4000">
              <a:solidFill>
                <a:schemeClr val="lt1"/>
              </a:solidFill>
            </a:endParaRPr>
          </a:p>
          <a:p>
            <a:pPr indent="0" lvl="0" marL="0" rtl="0" algn="ctr">
              <a:lnSpc>
                <a:spcPct val="100000"/>
              </a:lnSpc>
              <a:spcBef>
                <a:spcPts val="0"/>
              </a:spcBef>
              <a:spcAft>
                <a:spcPts val="0"/>
              </a:spcAft>
              <a:buClr>
                <a:schemeClr val="dk1"/>
              </a:buClr>
              <a:buSzPts val="1100"/>
              <a:buFont typeface="Arial"/>
              <a:buNone/>
            </a:pPr>
            <a:r>
              <a:rPr b="1" lang="en-US" sz="4000">
                <a:solidFill>
                  <a:schemeClr val="lt1"/>
                </a:solidFill>
              </a:rPr>
              <a:t>Strategy              </a:t>
            </a:r>
            <a:endParaRPr b="1" sz="4000">
              <a:solidFill>
                <a:schemeClr val="lt1"/>
              </a:solidFill>
            </a:endParaRPr>
          </a:p>
          <a:p>
            <a:pPr indent="0" lvl="0" marL="0" rtl="0" algn="ctr">
              <a:lnSpc>
                <a:spcPct val="90000"/>
              </a:lnSpc>
              <a:spcBef>
                <a:spcPts val="0"/>
              </a:spcBef>
              <a:spcAft>
                <a:spcPts val="0"/>
              </a:spcAft>
              <a:buClr>
                <a:schemeClr val="lt1"/>
              </a:buClr>
              <a:buSzPts val="4000"/>
              <a:buFont typeface="Calibri"/>
              <a:buNone/>
            </a:pPr>
            <a:r>
              <a:t/>
            </a:r>
            <a:endParaRPr b="1" sz="4000">
              <a:solidFill>
                <a:srgbClr val="FF0000"/>
              </a:solidFill>
            </a:endParaRPr>
          </a:p>
        </p:txBody>
      </p:sp>
      <p:pic>
        <p:nvPicPr>
          <p:cNvPr descr="Logotipo&#10;&#10;Descripción generada automáticamente" id="102" name="Google Shape;102;p15"/>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5"/>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5"/>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4"/>
          <p:cNvSpPr txBox="1"/>
          <p:nvPr>
            <p:ph idx="1" type="body"/>
          </p:nvPr>
        </p:nvSpPr>
        <p:spPr>
          <a:xfrm>
            <a:off x="1295095" y="1539021"/>
            <a:ext cx="10515600" cy="3142707"/>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US" sz="1800"/>
              <a:t>From commercial perspective, CSR is considered a part of strategic plan.  For instance, businesses want to improve reputations or to be competitive, CSR could be an assistant for getting intangible resources</a:t>
            </a:r>
            <a:endParaRPr/>
          </a:p>
          <a:p>
            <a:pPr indent="0" lvl="0" marL="0" rtl="0" algn="l">
              <a:lnSpc>
                <a:spcPct val="100000"/>
              </a:lnSpc>
              <a:spcBef>
                <a:spcPts val="0"/>
              </a:spcBef>
              <a:spcAft>
                <a:spcPts val="0"/>
              </a:spcAft>
              <a:buClr>
                <a:schemeClr val="dk1"/>
              </a:buClr>
              <a:buSzPts val="1100"/>
              <a:buFont typeface="Arial"/>
              <a:buNone/>
            </a:pPr>
            <a:r>
              <a:rPr lang="en-US" sz="1800"/>
              <a:t>and human resources. Furthermore, improving communication competences, management skills and enhancing corporate culture in businesses. </a:t>
            </a:r>
            <a:endParaRPr sz="1800"/>
          </a:p>
          <a:p>
            <a:pPr indent="0" lvl="0" marL="0" rtl="0" algn="l">
              <a:lnSpc>
                <a:spcPct val="115000"/>
              </a:lnSpc>
              <a:spcBef>
                <a:spcPts val="0"/>
              </a:spcBef>
              <a:spcAft>
                <a:spcPts val="0"/>
              </a:spcAft>
              <a:buClr>
                <a:schemeClr val="dk1"/>
              </a:buClr>
              <a:buSzPts val="1100"/>
              <a:buFont typeface="Arial"/>
              <a:buNone/>
            </a:pPr>
            <a:r>
              <a:t/>
            </a:r>
            <a:endParaRPr b="1" sz="1800"/>
          </a:p>
          <a:p>
            <a:pPr indent="0" lvl="0" marL="0" rtl="0" algn="l">
              <a:lnSpc>
                <a:spcPct val="115000"/>
              </a:lnSpc>
              <a:spcBef>
                <a:spcPts val="0"/>
              </a:spcBef>
              <a:spcAft>
                <a:spcPts val="0"/>
              </a:spcAft>
              <a:buClr>
                <a:schemeClr val="dk1"/>
              </a:buClr>
              <a:buSzPts val="1100"/>
              <a:buFont typeface="Arial"/>
              <a:buNone/>
            </a:pPr>
            <a:r>
              <a:t/>
            </a:r>
            <a:endParaRPr b="1" sz="1800"/>
          </a:p>
          <a:p>
            <a:pPr indent="0" lvl="0" marL="0" rtl="0" algn="l">
              <a:lnSpc>
                <a:spcPct val="90000"/>
              </a:lnSpc>
              <a:spcBef>
                <a:spcPts val="1000"/>
              </a:spcBef>
              <a:spcAft>
                <a:spcPts val="0"/>
              </a:spcAft>
              <a:buSzPts val="1800"/>
              <a:buNone/>
            </a:pPr>
            <a:r>
              <a:t/>
            </a:r>
            <a:endParaRPr/>
          </a:p>
        </p:txBody>
      </p:sp>
      <p:sp>
        <p:nvSpPr>
          <p:cNvPr id="204" name="Google Shape;204;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05" name="Google Shape;205;p24"/>
          <p:cNvGrpSpPr/>
          <p:nvPr/>
        </p:nvGrpSpPr>
        <p:grpSpPr>
          <a:xfrm>
            <a:off x="441960" y="561256"/>
            <a:ext cx="1128381" cy="847206"/>
            <a:chOff x="7393391" y="1075612"/>
            <a:chExt cx="1128381" cy="847206"/>
          </a:xfrm>
        </p:grpSpPr>
        <p:sp>
          <p:nvSpPr>
            <p:cNvPr id="206" name="Google Shape;206;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7" name="Google Shape;207;p24"/>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5"/>
          <p:cNvSpPr txBox="1"/>
          <p:nvPr>
            <p:ph idx="1" type="body"/>
          </p:nvPr>
        </p:nvSpPr>
        <p:spPr>
          <a:xfrm>
            <a:off x="1374559" y="1408462"/>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100"/>
              <a:buNone/>
            </a:pPr>
            <a:r>
              <a:rPr b="1" lang="en-US" sz="3600">
                <a:solidFill>
                  <a:srgbClr val="2F5496"/>
                </a:solidFill>
              </a:rPr>
              <a:t>Which management practices help drive corporate social responsibility?</a:t>
            </a:r>
            <a:endParaRPr/>
          </a:p>
          <a:p>
            <a:pPr indent="0" lvl="0" marL="0" rtl="0" algn="l">
              <a:lnSpc>
                <a:spcPct val="115000"/>
              </a:lnSpc>
              <a:spcBef>
                <a:spcPts val="0"/>
              </a:spcBef>
              <a:spcAft>
                <a:spcPts val="0"/>
              </a:spcAft>
              <a:buSzPts val="1100"/>
              <a:buNone/>
            </a:pPr>
            <a:r>
              <a:t/>
            </a:r>
            <a:endParaRPr b="1" sz="2000"/>
          </a:p>
          <a:p>
            <a:pPr indent="0" lvl="0" marL="0" rtl="0" algn="l">
              <a:lnSpc>
                <a:spcPct val="100000"/>
              </a:lnSpc>
              <a:spcBef>
                <a:spcPts val="0"/>
              </a:spcBef>
              <a:spcAft>
                <a:spcPts val="0"/>
              </a:spcAft>
              <a:buSzPts val="1100"/>
              <a:buNone/>
            </a:pPr>
            <a:r>
              <a:rPr lang="en-US" sz="1800"/>
              <a:t>CSR can be integrated into parts of the organization and supplement goals of a company. It thus becomes part of “organizational capital” and spans operations, monitoring, targets, and incentives. To align profit and philanthropy in practice, organizations can take small steps to express their social responsibility into the overall mindset and organizational culture. This can help drive CSR in a consistent, determined, and all-encompassing manner and be a steppingstone for further steps.</a:t>
            </a:r>
            <a:endParaRPr/>
          </a:p>
          <a:p>
            <a:pPr indent="0" lvl="0" marL="0" rtl="0" algn="l">
              <a:lnSpc>
                <a:spcPct val="90000"/>
              </a:lnSpc>
              <a:spcBef>
                <a:spcPts val="1000"/>
              </a:spcBef>
              <a:spcAft>
                <a:spcPts val="0"/>
              </a:spcAft>
              <a:buSzPts val="1800"/>
              <a:buNone/>
            </a:pPr>
            <a:r>
              <a:t/>
            </a:r>
            <a:endParaRPr/>
          </a:p>
        </p:txBody>
      </p:sp>
      <p:sp>
        <p:nvSpPr>
          <p:cNvPr id="213" name="Google Shape;213;p25"/>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14" name="Google Shape;214;p25"/>
          <p:cNvGrpSpPr/>
          <p:nvPr/>
        </p:nvGrpSpPr>
        <p:grpSpPr>
          <a:xfrm>
            <a:off x="441960" y="561256"/>
            <a:ext cx="1128381" cy="847206"/>
            <a:chOff x="7393391" y="1075612"/>
            <a:chExt cx="1128381" cy="847206"/>
          </a:xfrm>
        </p:grpSpPr>
        <p:sp>
          <p:nvSpPr>
            <p:cNvPr id="215" name="Google Shape;215;p2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6" name="Google Shape;216;p25"/>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6"/>
          <p:cNvSpPr txBox="1"/>
          <p:nvPr>
            <p:ph idx="1" type="body"/>
          </p:nvPr>
        </p:nvSpPr>
        <p:spPr>
          <a:xfrm>
            <a:off x="1395503" y="1253400"/>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n-US" sz="3600">
                <a:solidFill>
                  <a:srgbClr val="2F5496"/>
                </a:solidFill>
              </a:rPr>
              <a:t>Strengthening organizational capital and a culture of value</a:t>
            </a:r>
            <a:r>
              <a:rPr lang="en-US" sz="3600">
                <a:solidFill>
                  <a:srgbClr val="2F5496"/>
                </a:solidFill>
              </a:rPr>
              <a:t>.</a:t>
            </a:r>
            <a:endParaRPr/>
          </a:p>
          <a:p>
            <a:pPr indent="0" lvl="0" marL="0" rtl="0" algn="l">
              <a:lnSpc>
                <a:spcPct val="100000"/>
              </a:lnSpc>
              <a:spcBef>
                <a:spcPts val="0"/>
              </a:spcBef>
              <a:spcAft>
                <a:spcPts val="0"/>
              </a:spcAft>
              <a:buClr>
                <a:schemeClr val="dk1"/>
              </a:buClr>
              <a:buSzPts val="1100"/>
              <a:buNone/>
            </a:pPr>
            <a:r>
              <a:rPr lang="en-US" sz="1800"/>
              <a:t>Although organizational capital has been considered as playing a subtle role in company outcomes,  having strong and good organizational capital can be a competitive trait that is not easy to be imitated, replaced, or transferred. </a:t>
            </a:r>
            <a:endParaRPr sz="1800"/>
          </a:p>
          <a:p>
            <a:pPr indent="0" lvl="0" marL="0" rtl="0" algn="l">
              <a:lnSpc>
                <a:spcPct val="100000"/>
              </a:lnSpc>
              <a:spcBef>
                <a:spcPts val="0"/>
              </a:spcBef>
              <a:spcAft>
                <a:spcPts val="0"/>
              </a:spcAft>
              <a:buClr>
                <a:schemeClr val="dk1"/>
              </a:buClr>
              <a:buSzPts val="1100"/>
              <a:buNone/>
            </a:pPr>
            <a:r>
              <a:t/>
            </a:r>
            <a:endParaRPr sz="1800"/>
          </a:p>
          <a:p>
            <a:pPr indent="0" lvl="0" marL="0" rtl="0" algn="l">
              <a:lnSpc>
                <a:spcPct val="100000"/>
              </a:lnSpc>
              <a:spcBef>
                <a:spcPts val="0"/>
              </a:spcBef>
              <a:spcAft>
                <a:spcPts val="0"/>
              </a:spcAft>
              <a:buClr>
                <a:schemeClr val="dk1"/>
              </a:buClr>
              <a:buSzPts val="1100"/>
              <a:buNone/>
            </a:pPr>
            <a:r>
              <a:rPr lang="en-US" sz="1800"/>
              <a:t>Based on this idea, fostering a culture of value and commitment that underpins management, operations, incentives and monitoring activities alike is likely to boost productivity, and commitment, and help create a sustainable mindset.</a:t>
            </a:r>
            <a:endParaRPr sz="1800"/>
          </a:p>
          <a:p>
            <a:pPr indent="0" lvl="0" marL="0" rtl="0" algn="l">
              <a:lnSpc>
                <a:spcPct val="100000"/>
              </a:lnSpc>
              <a:spcBef>
                <a:spcPts val="0"/>
              </a:spcBef>
              <a:spcAft>
                <a:spcPts val="0"/>
              </a:spcAft>
              <a:buClr>
                <a:schemeClr val="dk1"/>
              </a:buClr>
              <a:buSzPts val="1100"/>
              <a:buNone/>
            </a:pPr>
            <a:r>
              <a:t/>
            </a:r>
            <a:endParaRPr sz="1800"/>
          </a:p>
          <a:p>
            <a:pPr indent="0" lvl="0" marL="0" rtl="0" algn="l">
              <a:lnSpc>
                <a:spcPct val="100000"/>
              </a:lnSpc>
              <a:spcBef>
                <a:spcPts val="0"/>
              </a:spcBef>
              <a:spcAft>
                <a:spcPts val="0"/>
              </a:spcAft>
              <a:buClr>
                <a:schemeClr val="dk1"/>
              </a:buClr>
              <a:buSzPts val="1100"/>
              <a:buNone/>
            </a:pPr>
            <a:r>
              <a:rPr lang="en-US" sz="1800"/>
              <a:t>A code of ethics can provide guidance for the organization. Thus, it can reduce the risk of irresponsible behaviour.</a:t>
            </a:r>
            <a:endParaRPr sz="1800"/>
          </a:p>
          <a:p>
            <a:pPr indent="0" lvl="0" marL="0" rtl="0" algn="l">
              <a:lnSpc>
                <a:spcPct val="90000"/>
              </a:lnSpc>
              <a:spcBef>
                <a:spcPts val="1000"/>
              </a:spcBef>
              <a:spcAft>
                <a:spcPts val="0"/>
              </a:spcAft>
              <a:buSzPts val="1800"/>
              <a:buNone/>
            </a:pPr>
            <a:r>
              <a:t/>
            </a:r>
            <a:endParaRPr sz="1800"/>
          </a:p>
        </p:txBody>
      </p:sp>
      <p:sp>
        <p:nvSpPr>
          <p:cNvPr id="222" name="Google Shape;222;p26"/>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23" name="Google Shape;223;p26"/>
          <p:cNvGrpSpPr/>
          <p:nvPr/>
        </p:nvGrpSpPr>
        <p:grpSpPr>
          <a:xfrm>
            <a:off x="441960" y="561256"/>
            <a:ext cx="1128381" cy="847206"/>
            <a:chOff x="7393391" y="1075612"/>
            <a:chExt cx="1128381" cy="847206"/>
          </a:xfrm>
        </p:grpSpPr>
        <p:sp>
          <p:nvSpPr>
            <p:cNvPr id="224" name="Google Shape;224;p2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5" name="Google Shape;225;p26"/>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7"/>
          <p:cNvSpPr txBox="1"/>
          <p:nvPr>
            <p:ph idx="1" type="body"/>
          </p:nvPr>
        </p:nvSpPr>
        <p:spPr>
          <a:xfrm>
            <a:off x="1295094" y="1110772"/>
            <a:ext cx="10041689" cy="5065817"/>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n-US" sz="3600">
                <a:solidFill>
                  <a:srgbClr val="2F5496"/>
                </a:solidFill>
                <a:highlight>
                  <a:srgbClr val="FFFFFF"/>
                </a:highlight>
              </a:rPr>
              <a:t>Responsible management education helps foster profitable outcomes</a:t>
            </a:r>
            <a:r>
              <a:rPr lang="en-US" sz="3600">
                <a:solidFill>
                  <a:srgbClr val="2F5496"/>
                </a:solidFill>
                <a:highlight>
                  <a:srgbClr val="FFFFFF"/>
                </a:highlight>
              </a:rPr>
              <a:t>.</a:t>
            </a:r>
            <a:endParaRPr sz="3600">
              <a:solidFill>
                <a:srgbClr val="2F5496"/>
              </a:solidFill>
              <a:highlight>
                <a:srgbClr val="FFFFFF"/>
              </a:highlight>
            </a:endParaRPr>
          </a:p>
          <a:p>
            <a:pPr indent="0" lvl="0" marL="0" rtl="0" algn="l">
              <a:lnSpc>
                <a:spcPct val="115000"/>
              </a:lnSpc>
              <a:spcBef>
                <a:spcPts val="0"/>
              </a:spcBef>
              <a:spcAft>
                <a:spcPts val="0"/>
              </a:spcAft>
              <a:buSzPts val="1100"/>
              <a:buNone/>
            </a:pPr>
            <a:r>
              <a:t/>
            </a:r>
            <a:endParaRPr sz="1800">
              <a:solidFill>
                <a:srgbClr val="202124"/>
              </a:solidFill>
              <a:highlight>
                <a:srgbClr val="FFFFFF"/>
              </a:highlight>
            </a:endParaRPr>
          </a:p>
          <a:p>
            <a:pPr indent="0" lvl="0" marL="0" rtl="0" algn="l">
              <a:lnSpc>
                <a:spcPct val="115000"/>
              </a:lnSpc>
              <a:spcBef>
                <a:spcPts val="0"/>
              </a:spcBef>
              <a:spcAft>
                <a:spcPts val="0"/>
              </a:spcAft>
              <a:buSzPts val="1100"/>
              <a:buNone/>
            </a:pPr>
            <a:r>
              <a:rPr lang="en-US" sz="1800">
                <a:solidFill>
                  <a:srgbClr val="202124"/>
                </a:solidFill>
                <a:highlight>
                  <a:srgbClr val="FFFFFF"/>
                </a:highlight>
              </a:rPr>
              <a:t>Ethical training can be conceived as an accelerator to manage organizations socially and ethically. Business schools had the integration of “responsible management” into their curriculum to deviate from the competition and profit-driven management. Additionally, having management education leads to improved social actions, and hence affect social outcomes. </a:t>
            </a:r>
            <a:endParaRPr/>
          </a:p>
          <a:p>
            <a:pPr indent="0" lvl="0" marL="0" rtl="0" algn="l">
              <a:lnSpc>
                <a:spcPct val="115000"/>
              </a:lnSpc>
              <a:spcBef>
                <a:spcPts val="0"/>
              </a:spcBef>
              <a:spcAft>
                <a:spcPts val="0"/>
              </a:spcAft>
              <a:buSzPts val="1100"/>
              <a:buNone/>
            </a:pPr>
            <a:r>
              <a:t/>
            </a:r>
            <a:endParaRPr sz="1800">
              <a:solidFill>
                <a:srgbClr val="202124"/>
              </a:solidFill>
              <a:highlight>
                <a:srgbClr val="FFFFFF"/>
              </a:highlight>
            </a:endParaRPr>
          </a:p>
          <a:p>
            <a:pPr indent="0" lvl="0" marL="0" rtl="0" algn="l">
              <a:lnSpc>
                <a:spcPct val="115000"/>
              </a:lnSpc>
              <a:spcBef>
                <a:spcPts val="0"/>
              </a:spcBef>
              <a:spcAft>
                <a:spcPts val="0"/>
              </a:spcAft>
              <a:buSzPts val="1100"/>
              <a:buNone/>
            </a:pPr>
            <a:r>
              <a:rPr lang="en-US" sz="1800">
                <a:solidFill>
                  <a:srgbClr val="202124"/>
                </a:solidFill>
                <a:highlight>
                  <a:srgbClr val="FFFFFF"/>
                </a:highlight>
              </a:rPr>
              <a:t>Hence, leaders should take a proactive approach towards getting informed about practices of leadership that help foster sustainable and authentic outcomes for employees, stakeholders, and leadership alike.   </a:t>
            </a:r>
            <a:endParaRPr sz="1800">
              <a:solidFill>
                <a:srgbClr val="202124"/>
              </a:solidFill>
              <a:highlight>
                <a:srgbClr val="FFFFFF"/>
              </a:highlight>
            </a:endParaRPr>
          </a:p>
          <a:p>
            <a:pPr indent="-171450" lvl="0" marL="285750" rtl="0" algn="l">
              <a:lnSpc>
                <a:spcPct val="115000"/>
              </a:lnSpc>
              <a:spcBef>
                <a:spcPts val="0"/>
              </a:spcBef>
              <a:spcAft>
                <a:spcPts val="0"/>
              </a:spcAft>
              <a:buSzPts val="1800"/>
              <a:buFont typeface="Arial"/>
              <a:buNone/>
            </a:pPr>
            <a:r>
              <a:t/>
            </a:r>
            <a:endParaRPr sz="1800">
              <a:solidFill>
                <a:srgbClr val="202124"/>
              </a:solidFill>
              <a:highlight>
                <a:srgbClr val="FFFFFF"/>
              </a:highlight>
            </a:endParaRPr>
          </a:p>
          <a:p>
            <a:pPr indent="0" lvl="0" marL="0" rtl="0" algn="l">
              <a:lnSpc>
                <a:spcPct val="115000"/>
              </a:lnSpc>
              <a:spcBef>
                <a:spcPts val="0"/>
              </a:spcBef>
              <a:spcAft>
                <a:spcPts val="0"/>
              </a:spcAft>
              <a:buClr>
                <a:schemeClr val="dk1"/>
              </a:buClr>
              <a:buSzPts val="1100"/>
              <a:buFont typeface="Arial"/>
              <a:buNone/>
            </a:pPr>
            <a:r>
              <a:t/>
            </a:r>
            <a:endParaRPr sz="1800">
              <a:solidFill>
                <a:srgbClr val="202124"/>
              </a:solidFill>
              <a:highlight>
                <a:srgbClr val="FFFFFF"/>
              </a:highlight>
            </a:endParaRPr>
          </a:p>
          <a:p>
            <a:pPr indent="0" lvl="0" marL="457200" rtl="0" algn="l">
              <a:lnSpc>
                <a:spcPct val="100000"/>
              </a:lnSpc>
              <a:spcBef>
                <a:spcPts val="0"/>
              </a:spcBef>
              <a:spcAft>
                <a:spcPts val="0"/>
              </a:spcAft>
              <a:buSzPts val="1800"/>
              <a:buNone/>
            </a:pPr>
            <a:r>
              <a:t/>
            </a:r>
            <a:endParaRPr b="1" sz="1800">
              <a:solidFill>
                <a:srgbClr val="202124"/>
              </a:solidFill>
              <a:highlight>
                <a:srgbClr val="FFFFFF"/>
              </a:highlight>
            </a:endParaRPr>
          </a:p>
        </p:txBody>
      </p:sp>
      <p:sp>
        <p:nvSpPr>
          <p:cNvPr id="231" name="Google Shape;231;p27"/>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32" name="Google Shape;232;p27"/>
          <p:cNvGrpSpPr/>
          <p:nvPr/>
        </p:nvGrpSpPr>
        <p:grpSpPr>
          <a:xfrm>
            <a:off x="441960" y="561256"/>
            <a:ext cx="1128381" cy="847206"/>
            <a:chOff x="7393391" y="1075612"/>
            <a:chExt cx="1128381" cy="847206"/>
          </a:xfrm>
        </p:grpSpPr>
        <p:sp>
          <p:nvSpPr>
            <p:cNvPr id="233" name="Google Shape;233;p2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4" name="Google Shape;234;p27"/>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8"/>
          <p:cNvSpPr txBox="1"/>
          <p:nvPr>
            <p:ph idx="1" type="body"/>
          </p:nvPr>
        </p:nvSpPr>
        <p:spPr>
          <a:xfrm>
            <a:off x="1253241" y="1147634"/>
            <a:ext cx="10496799" cy="43512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800"/>
              <a:buNone/>
            </a:pPr>
            <a:r>
              <a:rPr b="1" lang="en-US" sz="3600">
                <a:solidFill>
                  <a:srgbClr val="2F5496"/>
                </a:solidFill>
              </a:rPr>
              <a:t>Reporting and transparency help identify risks and opportunities</a:t>
            </a:r>
            <a:r>
              <a:rPr b="1" lang="en-US" sz="2400"/>
              <a:t>.</a:t>
            </a:r>
            <a:endParaRPr/>
          </a:p>
          <a:p>
            <a:pPr indent="0" lvl="0" marL="0" rtl="0" algn="l">
              <a:lnSpc>
                <a:spcPct val="100000"/>
              </a:lnSpc>
              <a:spcBef>
                <a:spcPts val="0"/>
              </a:spcBef>
              <a:spcAft>
                <a:spcPts val="0"/>
              </a:spcAft>
              <a:buSzPts val="1800"/>
              <a:buNone/>
            </a:pPr>
            <a:r>
              <a:t/>
            </a:r>
            <a:endParaRPr sz="1800"/>
          </a:p>
          <a:p>
            <a:pPr indent="0" lvl="0" marL="0" rtl="0" algn="l">
              <a:lnSpc>
                <a:spcPct val="100000"/>
              </a:lnSpc>
              <a:spcBef>
                <a:spcPts val="0"/>
              </a:spcBef>
              <a:spcAft>
                <a:spcPts val="0"/>
              </a:spcAft>
              <a:buSzPts val="1800"/>
              <a:buNone/>
            </a:pPr>
            <a:r>
              <a:rPr lang="en-US" sz="1800"/>
              <a:t>Practising CSR and a sustainable strategy also means communicating. CSR are a vital</a:t>
            </a:r>
            <a:endParaRPr sz="1800"/>
          </a:p>
          <a:p>
            <a:pPr indent="0" lvl="0" marL="0" rtl="0" algn="l">
              <a:lnSpc>
                <a:spcPct val="100000"/>
              </a:lnSpc>
              <a:spcBef>
                <a:spcPts val="0"/>
              </a:spcBef>
              <a:spcAft>
                <a:spcPts val="0"/>
              </a:spcAft>
              <a:buSzPts val="1800"/>
              <a:buNone/>
            </a:pPr>
            <a:r>
              <a:rPr lang="en-US" sz="1800"/>
              <a:t>benchmark for taking responsibility and showcase economic data, as well as</a:t>
            </a:r>
            <a:endParaRPr sz="1800"/>
          </a:p>
          <a:p>
            <a:pPr indent="0" lvl="0" marL="0" rtl="0" algn="l">
              <a:lnSpc>
                <a:spcPct val="100000"/>
              </a:lnSpc>
              <a:spcBef>
                <a:spcPts val="0"/>
              </a:spcBef>
              <a:spcAft>
                <a:spcPts val="0"/>
              </a:spcAft>
              <a:buSzPts val="1800"/>
              <a:buNone/>
            </a:pPr>
            <a:r>
              <a:rPr lang="en-US" sz="1800"/>
              <a:t>information about the environment and social field. </a:t>
            </a:r>
            <a:endParaRPr/>
          </a:p>
          <a:p>
            <a:pPr indent="0" lvl="0" marL="0" rtl="0" algn="l">
              <a:lnSpc>
                <a:spcPct val="100000"/>
              </a:lnSpc>
              <a:spcBef>
                <a:spcPts val="0"/>
              </a:spcBef>
              <a:spcAft>
                <a:spcPts val="0"/>
              </a:spcAft>
              <a:buSzPts val="1800"/>
              <a:buNone/>
            </a:pPr>
            <a:r>
              <a:t/>
            </a:r>
            <a:endParaRPr sz="1800"/>
          </a:p>
          <a:p>
            <a:pPr indent="0" lvl="0" marL="0" rtl="0" algn="l">
              <a:lnSpc>
                <a:spcPct val="100000"/>
              </a:lnSpc>
              <a:spcBef>
                <a:spcPts val="0"/>
              </a:spcBef>
              <a:spcAft>
                <a:spcPts val="0"/>
              </a:spcAft>
              <a:buSzPts val="1800"/>
              <a:buNone/>
            </a:pPr>
            <a:r>
              <a:rPr lang="en-US" sz="1800"/>
              <a:t>Using CSR can help boost reputation, and authenticity and be a key component of a business’ stakeholder strategy. Research finds that the most successful forms of CSR reporting generally include an interplay of three broad themes:</a:t>
            </a:r>
            <a:endParaRPr sz="1800"/>
          </a:p>
          <a:p>
            <a:pPr indent="-342900" lvl="0" marL="457200" rtl="0" algn="l">
              <a:lnSpc>
                <a:spcPct val="100000"/>
              </a:lnSpc>
              <a:spcBef>
                <a:spcPts val="0"/>
              </a:spcBef>
              <a:spcAft>
                <a:spcPts val="0"/>
              </a:spcAft>
              <a:buSzPts val="1800"/>
              <a:buFont typeface="Arial"/>
              <a:buChar char="•"/>
            </a:pPr>
            <a:r>
              <a:rPr lang="en-US" sz="1800"/>
              <a:t>vision and goals,</a:t>
            </a:r>
            <a:endParaRPr sz="1800"/>
          </a:p>
          <a:p>
            <a:pPr indent="-342900" lvl="0" marL="457200" rtl="0" algn="l">
              <a:lnSpc>
                <a:spcPct val="100000"/>
              </a:lnSpc>
              <a:spcBef>
                <a:spcPts val="0"/>
              </a:spcBef>
              <a:spcAft>
                <a:spcPts val="0"/>
              </a:spcAft>
              <a:buSzPts val="1800"/>
              <a:buFont typeface="Arial"/>
              <a:buChar char="•"/>
            </a:pPr>
            <a:r>
              <a:rPr lang="en-US" sz="1800"/>
              <a:t>management approach, and</a:t>
            </a:r>
            <a:endParaRPr sz="1800"/>
          </a:p>
          <a:p>
            <a:pPr indent="-342900" lvl="0" marL="457200" rtl="0" algn="l">
              <a:lnSpc>
                <a:spcPct val="100000"/>
              </a:lnSpc>
              <a:spcBef>
                <a:spcPts val="0"/>
              </a:spcBef>
              <a:spcAft>
                <a:spcPts val="0"/>
              </a:spcAft>
              <a:buSzPts val="1800"/>
              <a:buFont typeface="Arial"/>
              <a:buChar char="•"/>
            </a:pPr>
            <a:r>
              <a:rPr lang="en-US" sz="1800"/>
              <a:t>performance indicators.</a:t>
            </a:r>
            <a:endParaRPr sz="1800"/>
          </a:p>
          <a:p>
            <a:pPr indent="0" lvl="0" marL="457200" rtl="0" algn="l">
              <a:lnSpc>
                <a:spcPct val="100000"/>
              </a:lnSpc>
              <a:spcBef>
                <a:spcPts val="0"/>
              </a:spcBef>
              <a:spcAft>
                <a:spcPts val="0"/>
              </a:spcAft>
              <a:buSzPts val="1800"/>
              <a:buNone/>
            </a:pPr>
            <a:r>
              <a:t/>
            </a:r>
            <a:endParaRPr sz="1800"/>
          </a:p>
          <a:p>
            <a:pPr indent="0" lvl="0" marL="0" rtl="0" algn="l">
              <a:lnSpc>
                <a:spcPct val="100000"/>
              </a:lnSpc>
              <a:spcBef>
                <a:spcPts val="0"/>
              </a:spcBef>
              <a:spcAft>
                <a:spcPts val="0"/>
              </a:spcAft>
              <a:buSzPts val="1800"/>
              <a:buNone/>
            </a:pPr>
            <a:r>
              <a:rPr lang="en-US" sz="1800"/>
              <a:t>They can help bring a systemic approach to management and help to identify risks and opportunities for improvement (Moravcikova et al., 2015).</a:t>
            </a:r>
            <a:endParaRPr sz="1800"/>
          </a:p>
          <a:p>
            <a:pPr indent="0" lvl="0" marL="0" rtl="0" algn="l">
              <a:lnSpc>
                <a:spcPct val="115000"/>
              </a:lnSpc>
              <a:spcBef>
                <a:spcPts val="0"/>
              </a:spcBef>
              <a:spcAft>
                <a:spcPts val="0"/>
              </a:spcAft>
              <a:buClr>
                <a:schemeClr val="dk1"/>
              </a:buClr>
              <a:buSzPts val="1100"/>
              <a:buFont typeface="Arial"/>
              <a:buNone/>
            </a:pPr>
            <a:r>
              <a:t/>
            </a:r>
            <a:endParaRPr sz="1800"/>
          </a:p>
          <a:p>
            <a:pPr indent="0" lvl="0" marL="0" rtl="0" algn="l">
              <a:lnSpc>
                <a:spcPct val="90000"/>
              </a:lnSpc>
              <a:spcBef>
                <a:spcPts val="1000"/>
              </a:spcBef>
              <a:spcAft>
                <a:spcPts val="0"/>
              </a:spcAft>
              <a:buSzPts val="1800"/>
              <a:buNone/>
            </a:pPr>
            <a:r>
              <a:t/>
            </a:r>
            <a:endParaRPr sz="1800"/>
          </a:p>
        </p:txBody>
      </p:sp>
      <p:sp>
        <p:nvSpPr>
          <p:cNvPr id="240" name="Google Shape;240;p28"/>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41" name="Google Shape;241;p28"/>
          <p:cNvGrpSpPr/>
          <p:nvPr/>
        </p:nvGrpSpPr>
        <p:grpSpPr>
          <a:xfrm>
            <a:off x="441960" y="561256"/>
            <a:ext cx="1128381" cy="847206"/>
            <a:chOff x="7393391" y="1075612"/>
            <a:chExt cx="1128381" cy="847206"/>
          </a:xfrm>
        </p:grpSpPr>
        <p:sp>
          <p:nvSpPr>
            <p:cNvPr id="242" name="Google Shape;242;p2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3" name="Google Shape;243;p28"/>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29"/>
          <p:cNvSpPr txBox="1"/>
          <p:nvPr>
            <p:ph idx="1" type="body"/>
          </p:nvPr>
        </p:nvSpPr>
        <p:spPr>
          <a:xfrm>
            <a:off x="1197865" y="1500314"/>
            <a:ext cx="10917936" cy="4861601"/>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n-US" sz="2400"/>
              <a:t>Creating shared value and establishing a shared vision with society can</a:t>
            </a:r>
            <a:endParaRPr b="1" sz="2400"/>
          </a:p>
          <a:p>
            <a:pPr indent="0" lvl="0" marL="0" rtl="0" algn="l">
              <a:lnSpc>
                <a:spcPct val="115000"/>
              </a:lnSpc>
              <a:spcBef>
                <a:spcPts val="0"/>
              </a:spcBef>
              <a:spcAft>
                <a:spcPts val="0"/>
              </a:spcAft>
              <a:buClr>
                <a:schemeClr val="dk1"/>
              </a:buClr>
              <a:buSzPts val="1100"/>
              <a:buFont typeface="Arial"/>
              <a:buNone/>
            </a:pPr>
            <a:r>
              <a:rPr b="1" lang="en-US" sz="2400"/>
              <a:t>be part of any change-management strategy.</a:t>
            </a:r>
            <a:endParaRPr/>
          </a:p>
          <a:p>
            <a:pPr indent="0" lvl="0" marL="0" rtl="0" algn="l">
              <a:lnSpc>
                <a:spcPct val="100000"/>
              </a:lnSpc>
              <a:spcBef>
                <a:spcPts val="0"/>
              </a:spcBef>
              <a:spcAft>
                <a:spcPts val="0"/>
              </a:spcAft>
              <a:buClr>
                <a:schemeClr val="dk1"/>
              </a:buClr>
              <a:buSzPts val="1100"/>
              <a:buNone/>
            </a:pPr>
            <a:r>
              <a:t/>
            </a:r>
            <a:endParaRPr sz="1800"/>
          </a:p>
          <a:p>
            <a:pPr indent="-285750" lvl="0" marL="285750" rtl="0" algn="l">
              <a:lnSpc>
                <a:spcPct val="100000"/>
              </a:lnSpc>
              <a:spcBef>
                <a:spcPts val="0"/>
              </a:spcBef>
              <a:spcAft>
                <a:spcPts val="0"/>
              </a:spcAft>
              <a:buSzPts val="1800"/>
              <a:buFont typeface="Arial"/>
              <a:buChar char="•"/>
            </a:pPr>
            <a:r>
              <a:rPr lang="en-US" sz="1800"/>
              <a:t> The methods above are a good starting point for embedding CSR into organizations and committing to socially responsible practices. This can be part of any change-management strategy and help organizations succeed on many levels</a:t>
            </a:r>
            <a:endParaRPr sz="1800"/>
          </a:p>
          <a:p>
            <a:pPr indent="-171450" lvl="0" marL="285750" rtl="0" algn="l">
              <a:lnSpc>
                <a:spcPct val="100000"/>
              </a:lnSpc>
              <a:spcBef>
                <a:spcPts val="0"/>
              </a:spcBef>
              <a:spcAft>
                <a:spcPts val="0"/>
              </a:spcAft>
              <a:buSzPts val="1800"/>
              <a:buFont typeface="Arial"/>
              <a:buNone/>
            </a:pPr>
            <a:r>
              <a:t/>
            </a:r>
            <a:endParaRPr sz="1800"/>
          </a:p>
          <a:p>
            <a:pPr indent="-285750" lvl="0" marL="285750" rtl="0" algn="l">
              <a:lnSpc>
                <a:spcPct val="100000"/>
              </a:lnSpc>
              <a:spcBef>
                <a:spcPts val="0"/>
              </a:spcBef>
              <a:spcAft>
                <a:spcPts val="0"/>
              </a:spcAft>
              <a:buSzPts val="1800"/>
              <a:buFont typeface="Arial"/>
              <a:buChar char="•"/>
            </a:pPr>
            <a:r>
              <a:rPr lang="en-US" sz="1800"/>
              <a:t>A way to view CSR in company practices is to understand it as creating shared value. Although firms should inherently not to act as charities, they can take on practices (using their knowledge, resources and tools) to help create a shared vision with the society. </a:t>
            </a:r>
            <a:endParaRPr sz="1800"/>
          </a:p>
          <a:p>
            <a:pPr indent="-215900" lvl="0" marL="285750" rtl="0" algn="l">
              <a:lnSpc>
                <a:spcPct val="115000"/>
              </a:lnSpc>
              <a:spcBef>
                <a:spcPts val="0"/>
              </a:spcBef>
              <a:spcAft>
                <a:spcPts val="0"/>
              </a:spcAft>
              <a:buClr>
                <a:schemeClr val="dk1"/>
              </a:buClr>
              <a:buSzPts val="1100"/>
              <a:buFont typeface="Arial"/>
              <a:buNone/>
            </a:pPr>
            <a:r>
              <a:t/>
            </a:r>
            <a:endParaRPr sz="1800"/>
          </a:p>
          <a:p>
            <a:pPr indent="0" lvl="0" marL="457200" rtl="0" algn="l">
              <a:lnSpc>
                <a:spcPct val="100000"/>
              </a:lnSpc>
              <a:spcBef>
                <a:spcPts val="0"/>
              </a:spcBef>
              <a:spcAft>
                <a:spcPts val="0"/>
              </a:spcAft>
              <a:buSzPts val="1800"/>
              <a:buNone/>
            </a:pPr>
            <a:r>
              <a:t/>
            </a:r>
            <a:endParaRPr sz="1800"/>
          </a:p>
          <a:p>
            <a:pPr indent="0" lvl="0" marL="0" rtl="0" algn="l">
              <a:lnSpc>
                <a:spcPct val="100000"/>
              </a:lnSpc>
              <a:spcBef>
                <a:spcPts val="0"/>
              </a:spcBef>
              <a:spcAft>
                <a:spcPts val="0"/>
              </a:spcAft>
              <a:buClr>
                <a:schemeClr val="dk1"/>
              </a:buClr>
              <a:buSzPts val="1100"/>
              <a:buFont typeface="Arial"/>
              <a:buNone/>
            </a:pPr>
            <a:r>
              <a:t/>
            </a:r>
            <a:endParaRPr/>
          </a:p>
        </p:txBody>
      </p:sp>
      <p:sp>
        <p:nvSpPr>
          <p:cNvPr id="249" name="Google Shape;249;p29"/>
          <p:cNvSpPr/>
          <p:nvPr/>
        </p:nvSpPr>
        <p:spPr>
          <a:xfrm>
            <a:off x="4715123" y="-64008"/>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50" name="Google Shape;250;p29"/>
          <p:cNvGrpSpPr/>
          <p:nvPr/>
        </p:nvGrpSpPr>
        <p:grpSpPr>
          <a:xfrm>
            <a:off x="441960" y="561256"/>
            <a:ext cx="1128381" cy="847206"/>
            <a:chOff x="7393391" y="1075612"/>
            <a:chExt cx="1128381" cy="847206"/>
          </a:xfrm>
        </p:grpSpPr>
        <p:sp>
          <p:nvSpPr>
            <p:cNvPr id="251" name="Google Shape;251;p29"/>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2" name="Google Shape;252;p29"/>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0"/>
          <p:cNvSpPr txBox="1"/>
          <p:nvPr>
            <p:ph type="title"/>
          </p:nvPr>
        </p:nvSpPr>
        <p:spPr>
          <a:xfrm>
            <a:off x="2055225" y="2021274"/>
            <a:ext cx="9676527" cy="1581461"/>
          </a:xfrm>
          <a:prstGeom prst="rect">
            <a:avLst/>
          </a:prstGeom>
          <a:noFill/>
          <a:ln>
            <a:noFill/>
          </a:ln>
        </p:spPr>
        <p:txBody>
          <a:bodyPr anchorCtr="0" anchor="ctr"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n-US" sz="3600">
                <a:solidFill>
                  <a:srgbClr val="2F5496"/>
                </a:solidFill>
              </a:rPr>
              <a:t>Conclusion</a:t>
            </a:r>
            <a:endParaRPr b="1" sz="3600">
              <a:solidFill>
                <a:srgbClr val="2F5496"/>
              </a:solidFill>
            </a:endParaRPr>
          </a:p>
          <a:p>
            <a:pPr indent="0" lvl="0" marL="0" rtl="0" algn="l">
              <a:lnSpc>
                <a:spcPct val="115000"/>
              </a:lnSpc>
              <a:spcBef>
                <a:spcPts val="0"/>
              </a:spcBef>
              <a:spcAft>
                <a:spcPts val="0"/>
              </a:spcAft>
              <a:buClr>
                <a:schemeClr val="dk1"/>
              </a:buClr>
              <a:buSzPts val="1100"/>
              <a:buFont typeface="Arial"/>
              <a:buNone/>
            </a:pPr>
            <a:r>
              <a:t/>
            </a:r>
            <a:endParaRPr sz="2400"/>
          </a:p>
          <a:p>
            <a:pPr indent="0" lvl="0" marL="0" rtl="0" algn="l">
              <a:lnSpc>
                <a:spcPct val="115000"/>
              </a:lnSpc>
              <a:spcBef>
                <a:spcPts val="0"/>
              </a:spcBef>
              <a:spcAft>
                <a:spcPts val="0"/>
              </a:spcAft>
              <a:buClr>
                <a:schemeClr val="dk1"/>
              </a:buClr>
              <a:buSzPts val="1100"/>
              <a:buFont typeface="Arial"/>
              <a:buNone/>
            </a:pPr>
            <a:r>
              <a:rPr b="1" lang="en-US" sz="1800"/>
              <a:t>CSR Strategy</a:t>
            </a:r>
            <a:br>
              <a:rPr b="1" lang="en-US" sz="1800"/>
            </a:br>
            <a:endParaRPr b="1" sz="1800"/>
          </a:p>
          <a:p>
            <a:pPr indent="0" lvl="0" marL="0" rtl="0" algn="l">
              <a:lnSpc>
                <a:spcPct val="115000"/>
              </a:lnSpc>
              <a:spcBef>
                <a:spcPts val="0"/>
              </a:spcBef>
              <a:spcAft>
                <a:spcPts val="0"/>
              </a:spcAft>
              <a:buClr>
                <a:schemeClr val="dk1"/>
              </a:buClr>
              <a:buSzPts val="1100"/>
              <a:buFont typeface="Arial"/>
              <a:buNone/>
            </a:pPr>
            <a:r>
              <a:rPr lang="en-US" sz="1800"/>
              <a:t>CSR is more than just a business trend. Businesses that want to stay relevant to new generations and who want to help people around the world will benefit from embracing CSR.</a:t>
            </a:r>
            <a:endParaRPr sz="1800"/>
          </a:p>
          <a:p>
            <a:pPr indent="0" lvl="0" marL="0" rtl="0" algn="l">
              <a:lnSpc>
                <a:spcPct val="90000"/>
              </a:lnSpc>
              <a:spcBef>
                <a:spcPts val="0"/>
              </a:spcBef>
              <a:spcAft>
                <a:spcPts val="0"/>
              </a:spcAft>
              <a:buSzPts val="1800"/>
              <a:buNone/>
            </a:pPr>
            <a:r>
              <a:t/>
            </a:r>
            <a:endParaRPr/>
          </a:p>
        </p:txBody>
      </p:sp>
      <p:sp>
        <p:nvSpPr>
          <p:cNvPr id="258" name="Google Shape;258;p30"/>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59" name="Google Shape;259;p30"/>
          <p:cNvGrpSpPr/>
          <p:nvPr/>
        </p:nvGrpSpPr>
        <p:grpSpPr>
          <a:xfrm>
            <a:off x="441960" y="561256"/>
            <a:ext cx="1128381" cy="847206"/>
            <a:chOff x="7393391" y="1075612"/>
            <a:chExt cx="1128381" cy="847206"/>
          </a:xfrm>
        </p:grpSpPr>
        <p:sp>
          <p:nvSpPr>
            <p:cNvPr id="260" name="Google Shape;260;p30"/>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1" name="Google Shape;261;p30"/>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62" name="Google Shape;262;p30"/>
          <p:cNvSpPr/>
          <p:nvPr/>
        </p:nvSpPr>
        <p:spPr>
          <a:xfrm>
            <a:off x="1172250" y="713656"/>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66" name="Shape 266"/>
        <p:cNvGrpSpPr/>
        <p:nvPr/>
      </p:nvGrpSpPr>
      <p:grpSpPr>
        <a:xfrm>
          <a:off x="0" y="0"/>
          <a:ext cx="0" cy="0"/>
          <a:chOff x="0" y="0"/>
          <a:chExt cx="0" cy="0"/>
        </a:xfrm>
      </p:grpSpPr>
      <p:sp>
        <p:nvSpPr>
          <p:cNvPr id="267" name="Google Shape;267;p3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8" name="Google Shape;268;p31"/>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862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9" name="Google Shape;269;p31"/>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0" name="Google Shape;270;p31"/>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71" name="Google Shape;271;p31"/>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i="0" lang="en-US" sz="2400" u="none" cap="none" strike="noStrike">
                <a:solidFill>
                  <a:schemeClr val="dk1"/>
                </a:solidFill>
                <a:latin typeface="Calibri"/>
                <a:ea typeface="Calibri"/>
                <a:cs typeface="Calibri"/>
                <a:sym typeface="Calibri"/>
              </a:rPr>
              <a:t>Thank you!!!</a:t>
            </a:r>
            <a:endParaRPr b="1" i="0" sz="24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72" name="Google Shape;272;p31"/>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73" name="Google Shape;273;p31"/>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74" name="Google Shape;274;p31"/>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75" name="Google Shape;275;p31"/>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16"/>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16"/>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16"/>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16"/>
          <p:cNvSpPr txBox="1"/>
          <p:nvPr/>
        </p:nvSpPr>
        <p:spPr>
          <a:xfrm>
            <a:off x="4038499" y="5149829"/>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16"/>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16"/>
          <p:cNvSpPr txBox="1"/>
          <p:nvPr/>
        </p:nvSpPr>
        <p:spPr>
          <a:xfrm>
            <a:off x="4038398" y="769664"/>
            <a:ext cx="7188300" cy="4801274"/>
          </a:xfrm>
          <a:prstGeom prst="rect">
            <a:avLst/>
          </a:prstGeom>
          <a:noFill/>
          <a:ln>
            <a:noFill/>
          </a:ln>
        </p:spPr>
        <p:txBody>
          <a:bodyPr anchorCtr="0" anchor="t" bIns="45700" lIns="91425" spcFirstLastPara="1" rIns="91425" wrap="square" tIns="45700">
            <a:spAutoFit/>
          </a:bodyPr>
          <a:lstStyle/>
          <a:p>
            <a:pPr indent="-368300" lvl="0" marL="457200" marR="0" rtl="0" algn="l">
              <a:lnSpc>
                <a:spcPct val="100000"/>
              </a:lnSpc>
              <a:spcBef>
                <a:spcPts val="0"/>
              </a:spcBef>
              <a:spcAft>
                <a:spcPts val="0"/>
              </a:spcAft>
              <a:buClr>
                <a:srgbClr val="222222"/>
              </a:buClr>
              <a:buSzPts val="2200"/>
              <a:buFont typeface="Calibri"/>
              <a:buAutoNum type="arabicPeriod"/>
            </a:pPr>
            <a:r>
              <a:rPr b="0" i="0" lang="en-US" sz="1800" u="none" cap="none" strike="noStrike">
                <a:solidFill>
                  <a:srgbClr val="222222"/>
                </a:solidFill>
                <a:latin typeface="Calibri"/>
                <a:ea typeface="Calibri"/>
                <a:cs typeface="Calibri"/>
                <a:sym typeface="Calibri"/>
              </a:rPr>
              <a:t>Introduction</a:t>
            </a:r>
            <a:endParaRPr/>
          </a:p>
          <a:p>
            <a:pPr indent="-228600" lvl="0" marL="457200" marR="0" rtl="0" algn="l">
              <a:lnSpc>
                <a:spcPct val="100000"/>
              </a:lnSpc>
              <a:spcBef>
                <a:spcPts val="0"/>
              </a:spcBef>
              <a:spcAft>
                <a:spcPts val="0"/>
              </a:spcAft>
              <a:buClr>
                <a:srgbClr val="222222"/>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rgbClr val="222222"/>
              </a:buClr>
              <a:buSzPts val="2200"/>
              <a:buFont typeface="Calibri"/>
              <a:buAutoNum type="arabicPeriod"/>
            </a:pPr>
            <a:r>
              <a:rPr b="0" i="0" lang="en-US" sz="1800" u="none" cap="none" strike="noStrike">
                <a:solidFill>
                  <a:srgbClr val="222222"/>
                </a:solidFill>
                <a:latin typeface="Calibri"/>
                <a:ea typeface="Calibri"/>
                <a:cs typeface="Calibri"/>
                <a:sym typeface="Calibri"/>
              </a:rPr>
              <a:t>What Is Corporate Social Responsibility (CSR)?</a:t>
            </a:r>
            <a:endParaRPr/>
          </a:p>
          <a:p>
            <a:pPr indent="-228600" lvl="0" marL="457200" marR="0" rtl="0" algn="l">
              <a:lnSpc>
                <a:spcPct val="100000"/>
              </a:lnSpc>
              <a:spcBef>
                <a:spcPts val="0"/>
              </a:spcBef>
              <a:spcAft>
                <a:spcPts val="0"/>
              </a:spcAft>
              <a:buClr>
                <a:srgbClr val="222222"/>
              </a:buClr>
              <a:buSzPts val="2200"/>
              <a:buFont typeface="Calibri"/>
              <a:buNone/>
            </a:pPr>
            <a:r>
              <a:t/>
            </a:r>
            <a:endParaRPr b="0" i="0" sz="1800" u="none" cap="none" strike="noStrike">
              <a:solidFill>
                <a:srgbClr val="222222"/>
              </a:solidFill>
              <a:latin typeface="Calibri"/>
              <a:ea typeface="Calibri"/>
              <a:cs typeface="Calibri"/>
              <a:sym typeface="Calibri"/>
            </a:endParaRPr>
          </a:p>
          <a:p>
            <a:pPr indent="-368300" lvl="0" marL="457200" marR="0" rtl="0" algn="l">
              <a:lnSpc>
                <a:spcPct val="100000"/>
              </a:lnSpc>
              <a:spcBef>
                <a:spcPts val="0"/>
              </a:spcBef>
              <a:spcAft>
                <a:spcPts val="0"/>
              </a:spcAft>
              <a:buClr>
                <a:srgbClr val="222222"/>
              </a:buClr>
              <a:buSzPts val="2200"/>
              <a:buFont typeface="Calibri"/>
              <a:buAutoNum type="arabicPeriod"/>
            </a:pPr>
            <a:r>
              <a:rPr b="0" i="0" lang="en-US" sz="1800" u="none" cap="none" strike="noStrike">
                <a:solidFill>
                  <a:srgbClr val="222222"/>
                </a:solidFill>
                <a:latin typeface="Calibri"/>
                <a:ea typeface="Calibri"/>
                <a:cs typeface="Calibri"/>
                <a:sym typeface="Calibri"/>
              </a:rPr>
              <a:t>Why CSR is crucial for companies?</a:t>
            </a:r>
            <a:endParaRPr/>
          </a:p>
          <a:p>
            <a:pPr indent="-228600" lvl="0" marL="457200" marR="0" rtl="0" algn="l">
              <a:lnSpc>
                <a:spcPct val="100000"/>
              </a:lnSpc>
              <a:spcBef>
                <a:spcPts val="0"/>
              </a:spcBef>
              <a:spcAft>
                <a:spcPts val="0"/>
              </a:spcAft>
              <a:buClr>
                <a:srgbClr val="222222"/>
              </a:buClr>
              <a:buSzPts val="2200"/>
              <a:buFont typeface="Calibri"/>
              <a:buNone/>
            </a:pPr>
            <a:r>
              <a:t/>
            </a:r>
            <a:endParaRPr b="0" i="0" sz="1800" u="none" cap="none" strike="noStrike">
              <a:solidFill>
                <a:srgbClr val="222222"/>
              </a:solidFill>
              <a:latin typeface="Calibri"/>
              <a:ea typeface="Calibri"/>
              <a:cs typeface="Calibri"/>
              <a:sym typeface="Calibri"/>
            </a:endParaRPr>
          </a:p>
          <a:p>
            <a:pPr indent="-368300" lvl="0" marL="457200" marR="0" rtl="0" algn="l">
              <a:lnSpc>
                <a:spcPct val="100000"/>
              </a:lnSpc>
              <a:spcBef>
                <a:spcPts val="0"/>
              </a:spcBef>
              <a:spcAft>
                <a:spcPts val="0"/>
              </a:spcAft>
              <a:buClr>
                <a:schemeClr val="dk1"/>
              </a:buClr>
              <a:buSzPts val="2200"/>
              <a:buFont typeface="Calibri"/>
              <a:buAutoNum type="arabicPeriod"/>
            </a:pPr>
            <a:r>
              <a:rPr b="0" i="0" lang="en-US" sz="1800" u="none" cap="none" strike="noStrike">
                <a:solidFill>
                  <a:schemeClr val="dk1"/>
                </a:solidFill>
                <a:latin typeface="Calibri"/>
                <a:ea typeface="Calibri"/>
                <a:cs typeface="Calibri"/>
                <a:sym typeface="Calibri"/>
              </a:rPr>
              <a:t>What Is the Impact of CSR?</a:t>
            </a:r>
            <a:endParaRPr/>
          </a:p>
          <a:p>
            <a:pPr indent="-228600" lvl="0" marL="457200" marR="0" rtl="0" algn="l">
              <a:lnSpc>
                <a:spcPct val="100000"/>
              </a:lnSpc>
              <a:spcBef>
                <a:spcPts val="0"/>
              </a:spcBef>
              <a:spcAft>
                <a:spcPts val="0"/>
              </a:spcAft>
              <a:buClr>
                <a:schemeClr val="dk1"/>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chemeClr val="dk1"/>
              </a:buClr>
              <a:buSzPts val="2200"/>
              <a:buFont typeface="Calibri"/>
              <a:buAutoNum type="arabicPeriod"/>
            </a:pPr>
            <a:r>
              <a:rPr b="0" i="0" lang="en-US" sz="1800" u="none" cap="none" strike="noStrike">
                <a:solidFill>
                  <a:schemeClr val="dk1"/>
                </a:solidFill>
                <a:latin typeface="Calibri"/>
                <a:ea typeface="Calibri"/>
                <a:cs typeface="Calibri"/>
                <a:sym typeface="Calibri"/>
              </a:rPr>
              <a:t>The internal and external benefits of incorporating CSR. </a:t>
            </a:r>
            <a:endParaRPr/>
          </a:p>
          <a:p>
            <a:pPr indent="-228600" lvl="0" marL="457200" marR="0" rtl="0" algn="l">
              <a:lnSpc>
                <a:spcPct val="100000"/>
              </a:lnSpc>
              <a:spcBef>
                <a:spcPts val="0"/>
              </a:spcBef>
              <a:spcAft>
                <a:spcPts val="0"/>
              </a:spcAft>
              <a:buClr>
                <a:schemeClr val="dk1"/>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chemeClr val="dk1"/>
              </a:buClr>
              <a:buSzPts val="2200"/>
              <a:buFont typeface="Calibri"/>
              <a:buAutoNum type="arabicPeriod"/>
            </a:pPr>
            <a:r>
              <a:rPr b="0" i="0" lang="en-US" sz="1800" u="none" cap="none" strike="noStrike">
                <a:solidFill>
                  <a:schemeClr val="dk1"/>
                </a:solidFill>
                <a:latin typeface="Calibri"/>
                <a:ea typeface="Calibri"/>
                <a:cs typeface="Calibri"/>
                <a:sym typeface="Calibri"/>
              </a:rPr>
              <a:t>Which management practices help drive CSR?</a:t>
            </a:r>
            <a:endParaRPr/>
          </a:p>
          <a:p>
            <a:pPr indent="-228600" lvl="0" marL="457200" marR="0" rtl="0" algn="l">
              <a:lnSpc>
                <a:spcPct val="100000"/>
              </a:lnSpc>
              <a:spcBef>
                <a:spcPts val="0"/>
              </a:spcBef>
              <a:spcAft>
                <a:spcPts val="0"/>
              </a:spcAft>
              <a:buClr>
                <a:schemeClr val="dk1"/>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chemeClr val="dk1"/>
              </a:buClr>
              <a:buSzPts val="2200"/>
              <a:buFont typeface="Calibri"/>
              <a:buAutoNum type="arabicPeriod"/>
            </a:pPr>
            <a:r>
              <a:rPr b="0" i="0" lang="en-US" sz="1800" u="none" cap="none" strike="noStrike">
                <a:solidFill>
                  <a:schemeClr val="dk1"/>
                </a:solidFill>
                <a:latin typeface="Calibri"/>
                <a:ea typeface="Calibri"/>
                <a:cs typeface="Calibri"/>
                <a:sym typeface="Calibri"/>
              </a:rPr>
              <a:t>Strengthening organizational capital and a culture of value</a:t>
            </a:r>
            <a:endParaRPr/>
          </a:p>
          <a:p>
            <a:pPr indent="-228600" lvl="0" marL="457200" marR="0" rtl="0" algn="l">
              <a:lnSpc>
                <a:spcPct val="100000"/>
              </a:lnSpc>
              <a:spcBef>
                <a:spcPts val="0"/>
              </a:spcBef>
              <a:spcAft>
                <a:spcPts val="0"/>
              </a:spcAft>
              <a:buClr>
                <a:schemeClr val="dk1"/>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chemeClr val="dk1"/>
              </a:buClr>
              <a:buSzPts val="2200"/>
              <a:buFont typeface="Calibri"/>
              <a:buAutoNum type="arabicPeriod"/>
            </a:pPr>
            <a:r>
              <a:rPr b="0" i="0" lang="en-US" sz="1800" u="none" cap="none" strike="noStrike">
                <a:solidFill>
                  <a:schemeClr val="dk1"/>
                </a:solidFill>
                <a:latin typeface="Calibri"/>
                <a:ea typeface="Calibri"/>
                <a:cs typeface="Calibri"/>
                <a:sym typeface="Calibri"/>
              </a:rPr>
              <a:t>Responsible management education helps foster profitable outcomes.</a:t>
            </a:r>
            <a:endParaRPr/>
          </a:p>
          <a:p>
            <a:pPr indent="-228600" lvl="0" marL="457200" marR="0" rtl="0" algn="l">
              <a:lnSpc>
                <a:spcPct val="100000"/>
              </a:lnSpc>
              <a:spcBef>
                <a:spcPts val="0"/>
              </a:spcBef>
              <a:spcAft>
                <a:spcPts val="0"/>
              </a:spcAft>
              <a:buClr>
                <a:schemeClr val="dk1"/>
              </a:buClr>
              <a:buSzPts val="2200"/>
              <a:buFont typeface="Calibri"/>
              <a:buNone/>
            </a:pPr>
            <a:r>
              <a:t/>
            </a:r>
            <a:endParaRPr b="0" i="0" sz="1800" u="none" cap="none" strike="noStrike">
              <a:solidFill>
                <a:schemeClr val="dk1"/>
              </a:solidFill>
              <a:latin typeface="Calibri"/>
              <a:ea typeface="Calibri"/>
              <a:cs typeface="Calibri"/>
              <a:sym typeface="Calibri"/>
            </a:endParaRPr>
          </a:p>
          <a:p>
            <a:pPr indent="-368300" lvl="0" marL="457200" marR="0" rtl="0" algn="l">
              <a:lnSpc>
                <a:spcPct val="100000"/>
              </a:lnSpc>
              <a:spcBef>
                <a:spcPts val="0"/>
              </a:spcBef>
              <a:spcAft>
                <a:spcPts val="0"/>
              </a:spcAft>
              <a:buClr>
                <a:srgbClr val="222222"/>
              </a:buClr>
              <a:buSzPts val="2200"/>
              <a:buFont typeface="Calibri"/>
              <a:buAutoNum type="arabicPeriod"/>
            </a:pPr>
            <a:r>
              <a:rPr b="0" i="0" lang="en-US" sz="1800" u="none" cap="none" strike="noStrike">
                <a:solidFill>
                  <a:srgbClr val="222222"/>
                </a:solidFill>
                <a:latin typeface="Calibri"/>
                <a:ea typeface="Calibri"/>
                <a:cs typeface="Calibri"/>
                <a:sym typeface="Calibri"/>
              </a:rPr>
              <a:t>Conclusion</a:t>
            </a:r>
            <a:endParaRPr b="0" i="0" sz="1800" u="none" cap="none" strike="noStrike">
              <a:solidFill>
                <a:srgbClr val="22222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1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17"/>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17"/>
          <p:cNvSpPr/>
          <p:nvPr>
            <p:ph type="title"/>
          </p:nvPr>
        </p:nvSpPr>
        <p:spPr>
          <a:xfrm>
            <a:off x="351573" y="91450"/>
            <a:ext cx="12192000" cy="5760710"/>
          </a:xfrm>
          <a:prstGeom prst="ellipse">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1523"/>
              <a:buFont typeface="Arial"/>
              <a:buNone/>
            </a:pPr>
            <a:r>
              <a:rPr b="1" lang="en-US" sz="3600">
                <a:solidFill>
                  <a:srgbClr val="2F5496"/>
                </a:solidFill>
              </a:rPr>
              <a:t>Introduction</a:t>
            </a:r>
            <a:endParaRPr b="1" sz="3600">
              <a:solidFill>
                <a:srgbClr val="2F5496"/>
              </a:solidFill>
            </a:endParaRPr>
          </a:p>
          <a:p>
            <a:pPr indent="0" lvl="0" marL="0" rtl="0" algn="l">
              <a:lnSpc>
                <a:spcPct val="115000"/>
              </a:lnSpc>
              <a:spcBef>
                <a:spcPts val="0"/>
              </a:spcBef>
              <a:spcAft>
                <a:spcPts val="0"/>
              </a:spcAft>
              <a:buClr>
                <a:schemeClr val="dk1"/>
              </a:buClr>
              <a:buSzPts val="1100"/>
              <a:buFont typeface="Arial"/>
              <a:buNone/>
            </a:pPr>
            <a:r>
              <a:t/>
            </a:r>
            <a:endParaRPr b="1" sz="2600">
              <a:solidFill>
                <a:srgbClr val="222222"/>
              </a:solidFill>
            </a:endParaRPr>
          </a:p>
          <a:p>
            <a:pPr indent="0" lvl="0" marL="0" rtl="0" algn="l">
              <a:lnSpc>
                <a:spcPct val="100000"/>
              </a:lnSpc>
              <a:spcBef>
                <a:spcPts val="0"/>
              </a:spcBef>
              <a:spcAft>
                <a:spcPts val="0"/>
              </a:spcAft>
              <a:buClr>
                <a:schemeClr val="dk1"/>
              </a:buClr>
              <a:buSzPts val="762"/>
              <a:buFont typeface="Arial"/>
              <a:buNone/>
            </a:pPr>
            <a:r>
              <a:rPr b="1" lang="en-US" sz="1800">
                <a:solidFill>
                  <a:srgbClr val="222222"/>
                </a:solidFill>
              </a:rPr>
              <a:t>CSR Strategy</a:t>
            </a:r>
            <a:endParaRPr b="1" sz="1800">
              <a:solidFill>
                <a:srgbClr val="222222"/>
              </a:solidFill>
            </a:endParaRPr>
          </a:p>
          <a:p>
            <a:pPr indent="0" lvl="0" marL="0" rtl="0" algn="just">
              <a:lnSpc>
                <a:spcPct val="100000"/>
              </a:lnSpc>
              <a:spcBef>
                <a:spcPts val="0"/>
              </a:spcBef>
              <a:spcAft>
                <a:spcPts val="0"/>
              </a:spcAft>
              <a:buClr>
                <a:schemeClr val="dk1"/>
              </a:buClr>
              <a:buSzPts val="990"/>
              <a:buFont typeface="Arial"/>
              <a:buNone/>
            </a:pPr>
            <a:r>
              <a:rPr lang="en-US" sz="1800">
                <a:solidFill>
                  <a:srgbClr val="222222"/>
                </a:solidFill>
              </a:rPr>
              <a:t>The corporate social responsibility (CSR) strategy is an initiative, into which the business sector incorporates social and environmental concerns. Therefore, the business sector can play a more responsible role in the world. Companies and funders use CSR strategy to design, implement and analyze their corporate social responsibility initiatives. It includes specific focus areas, program design, promotion and communication approaches, and evaluation procedures.</a:t>
            </a:r>
            <a:endParaRPr sz="1800">
              <a:solidFill>
                <a:srgbClr val="222222"/>
              </a:solidFill>
            </a:endParaRPr>
          </a:p>
          <a:p>
            <a:pPr indent="0" lvl="0" marL="0" rtl="0" algn="l">
              <a:lnSpc>
                <a:spcPct val="115000"/>
              </a:lnSpc>
              <a:spcBef>
                <a:spcPts val="0"/>
              </a:spcBef>
              <a:spcAft>
                <a:spcPts val="0"/>
              </a:spcAft>
              <a:buClr>
                <a:schemeClr val="dk1"/>
              </a:buClr>
              <a:buSzPts val="1100"/>
              <a:buFont typeface="Arial"/>
              <a:buNone/>
            </a:pPr>
            <a:r>
              <a:t/>
            </a:r>
            <a:endParaRPr b="1" sz="2600">
              <a:solidFill>
                <a:srgbClr val="222222"/>
              </a:solidFill>
            </a:endParaRPr>
          </a:p>
          <a:p>
            <a:pPr indent="0" lvl="0" marL="0" rtl="0" algn="l">
              <a:lnSpc>
                <a:spcPct val="100000"/>
              </a:lnSpc>
              <a:spcBef>
                <a:spcPts val="0"/>
              </a:spcBef>
              <a:spcAft>
                <a:spcPts val="0"/>
              </a:spcAft>
              <a:buClr>
                <a:schemeClr val="dk1"/>
              </a:buClr>
              <a:buSzPts val="1100"/>
              <a:buFont typeface="Arial"/>
              <a:buNone/>
            </a:pPr>
            <a:r>
              <a:t/>
            </a:r>
            <a:endParaRPr sz="2000">
              <a:solidFill>
                <a:srgbClr val="222222"/>
              </a:solidFill>
            </a:endParaRPr>
          </a:p>
          <a:p>
            <a:pPr indent="0" lvl="0" marL="0" rtl="0" algn="l">
              <a:lnSpc>
                <a:spcPct val="100000"/>
              </a:lnSpc>
              <a:spcBef>
                <a:spcPts val="0"/>
              </a:spcBef>
              <a:spcAft>
                <a:spcPts val="0"/>
              </a:spcAft>
              <a:buClr>
                <a:schemeClr val="dk1"/>
              </a:buClr>
              <a:buSzPts val="1100"/>
              <a:buFont typeface="Arial"/>
              <a:buNone/>
            </a:pPr>
            <a:r>
              <a:t/>
            </a:r>
            <a:endParaRPr b="1" sz="2600">
              <a:solidFill>
                <a:srgbClr val="222222"/>
              </a:solidFill>
            </a:endParaRPr>
          </a:p>
          <a:p>
            <a:pPr indent="0" lvl="0" marL="0" rtl="0" algn="l">
              <a:lnSpc>
                <a:spcPct val="90000"/>
              </a:lnSpc>
              <a:spcBef>
                <a:spcPts val="0"/>
              </a:spcBef>
              <a:spcAft>
                <a:spcPts val="0"/>
              </a:spcAft>
              <a:buClr>
                <a:schemeClr val="dk1"/>
              </a:buClr>
              <a:buSzPts val="2070"/>
              <a:buFont typeface="Calibri"/>
              <a:buNone/>
            </a:pPr>
            <a:r>
              <a:t/>
            </a:r>
            <a:endParaRPr b="1" sz="2340"/>
          </a:p>
        </p:txBody>
      </p:sp>
      <p:grpSp>
        <p:nvGrpSpPr>
          <p:cNvPr id="122" name="Google Shape;122;p17"/>
          <p:cNvGrpSpPr/>
          <p:nvPr/>
        </p:nvGrpSpPr>
        <p:grpSpPr>
          <a:xfrm>
            <a:off x="441960" y="561256"/>
            <a:ext cx="1128382" cy="847206"/>
            <a:chOff x="7393391" y="1075612"/>
            <a:chExt cx="1128382" cy="847206"/>
          </a:xfrm>
        </p:grpSpPr>
        <p:sp>
          <p:nvSpPr>
            <p:cNvPr id="123" name="Google Shape;123;p1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17"/>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17"/>
          <p:cNvSpPr txBox="1"/>
          <p:nvPr/>
        </p:nvSpPr>
        <p:spPr>
          <a:xfrm>
            <a:off x="4980936" y="91452"/>
            <a:ext cx="6609900" cy="1526700"/>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17"/>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7" name="Google Shape;127;p1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p1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18"/>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18"/>
          <p:cNvSpPr/>
          <p:nvPr>
            <p:ph type="title"/>
          </p:nvPr>
        </p:nvSpPr>
        <p:spPr>
          <a:xfrm>
            <a:off x="82516" y="366955"/>
            <a:ext cx="11667524" cy="6393143"/>
          </a:xfrm>
          <a:prstGeom prst="ellipse">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1485"/>
              <a:buFont typeface="Arial"/>
              <a:buNone/>
            </a:pPr>
            <a:r>
              <a:rPr b="1" lang="en-US" sz="3240">
                <a:solidFill>
                  <a:srgbClr val="2F5496"/>
                </a:solidFill>
              </a:rPr>
              <a:t>What Is Corporate Social Responsibility (CSR)?</a:t>
            </a:r>
            <a:endParaRPr b="1" sz="3240">
              <a:solidFill>
                <a:srgbClr val="2F5496"/>
              </a:solidFill>
            </a:endParaRPr>
          </a:p>
          <a:p>
            <a:pPr indent="0" lvl="0" marL="0" rtl="0" algn="l">
              <a:lnSpc>
                <a:spcPct val="115000"/>
              </a:lnSpc>
              <a:spcBef>
                <a:spcPts val="0"/>
              </a:spcBef>
              <a:spcAft>
                <a:spcPts val="0"/>
              </a:spcAft>
              <a:buClr>
                <a:schemeClr val="dk1"/>
              </a:buClr>
              <a:buSzPts val="990"/>
              <a:buFont typeface="Arial"/>
              <a:buNone/>
            </a:pPr>
            <a:r>
              <a:t/>
            </a:r>
            <a:endParaRPr b="1" sz="1620">
              <a:solidFill>
                <a:srgbClr val="222222"/>
              </a:solidFill>
            </a:endParaRPr>
          </a:p>
          <a:p>
            <a:pPr indent="0" lvl="0" marL="0" rtl="0" algn="l">
              <a:lnSpc>
                <a:spcPct val="100000"/>
              </a:lnSpc>
              <a:spcBef>
                <a:spcPts val="0"/>
              </a:spcBef>
              <a:spcAft>
                <a:spcPts val="0"/>
              </a:spcAft>
              <a:buClr>
                <a:schemeClr val="dk1"/>
              </a:buClr>
              <a:buSzPts val="990"/>
              <a:buNone/>
            </a:pPr>
            <a:r>
              <a:rPr lang="en-US" sz="1800">
                <a:solidFill>
                  <a:srgbClr val="222222"/>
                </a:solidFill>
              </a:rPr>
              <a:t>The term corporate social responsibility (CSR) refers to practices and policies undertaken by corporations intended to have a positive influence on the world. </a:t>
            </a:r>
            <a:br>
              <a:rPr lang="en-US" sz="1800">
                <a:solidFill>
                  <a:srgbClr val="222222"/>
                </a:solidFill>
              </a:rPr>
            </a:br>
            <a:br>
              <a:rPr lang="en-US" sz="1800">
                <a:solidFill>
                  <a:srgbClr val="222222"/>
                </a:solidFill>
              </a:rPr>
            </a:br>
            <a:r>
              <a:rPr lang="en-US" sz="1800">
                <a:solidFill>
                  <a:srgbClr val="222222"/>
                </a:solidFill>
              </a:rPr>
              <a:t>The key idea behind CSR is for corporations to pursue other pro-social objectives, in addition to maximizing profits. Examples of common CSR objectives include minimizing</a:t>
            </a:r>
            <a:r>
              <a:rPr b="1" lang="en-US" sz="1800">
                <a:solidFill>
                  <a:srgbClr val="222222"/>
                </a:solidFill>
              </a:rPr>
              <a:t> </a:t>
            </a:r>
            <a:r>
              <a:rPr lang="en-US" sz="1800">
                <a:solidFill>
                  <a:srgbClr val="222222"/>
                </a:solidFill>
              </a:rPr>
              <a:t>environmental pollutions, promoting volunteerism among company employees, and donating to charity.</a:t>
            </a:r>
            <a:endParaRPr sz="1800">
              <a:solidFill>
                <a:srgbClr val="222222"/>
              </a:solidFill>
            </a:endParaRPr>
          </a:p>
          <a:p>
            <a:pPr indent="0" lvl="0" marL="88900" rtl="0" algn="l">
              <a:lnSpc>
                <a:spcPct val="100000"/>
              </a:lnSpc>
              <a:spcBef>
                <a:spcPts val="0"/>
              </a:spcBef>
              <a:spcAft>
                <a:spcPts val="0"/>
              </a:spcAft>
              <a:buClr>
                <a:srgbClr val="222222"/>
              </a:buClr>
              <a:buSzPts val="2200"/>
              <a:buNone/>
            </a:pPr>
            <a:br>
              <a:rPr b="1" lang="en-US" sz="1800">
                <a:solidFill>
                  <a:srgbClr val="222222"/>
                </a:solidFill>
              </a:rPr>
            </a:br>
            <a:endParaRPr b="1" sz="1620">
              <a:solidFill>
                <a:srgbClr val="222222"/>
              </a:solidFill>
            </a:endParaRPr>
          </a:p>
        </p:txBody>
      </p:sp>
      <p:grpSp>
        <p:nvGrpSpPr>
          <p:cNvPr id="135" name="Google Shape;135;p18"/>
          <p:cNvGrpSpPr/>
          <p:nvPr/>
        </p:nvGrpSpPr>
        <p:grpSpPr>
          <a:xfrm>
            <a:off x="441960" y="561256"/>
            <a:ext cx="1128382" cy="847206"/>
            <a:chOff x="7393391" y="1075612"/>
            <a:chExt cx="1128382" cy="847206"/>
          </a:xfrm>
        </p:grpSpPr>
        <p:sp>
          <p:nvSpPr>
            <p:cNvPr id="136" name="Google Shape;136;p1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7" name="Google Shape;137;p18"/>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38" name="Google Shape;138;p1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39" name="Google Shape;139;p18"/>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40" name="Google Shape;140;p1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9"/>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6" name="Google Shape;146;p19"/>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7" name="Google Shape;147;p19"/>
          <p:cNvSpPr/>
          <p:nvPr>
            <p:ph type="title"/>
          </p:nvPr>
        </p:nvSpPr>
        <p:spPr>
          <a:xfrm>
            <a:off x="230819" y="-348225"/>
            <a:ext cx="11421956" cy="6853294"/>
          </a:xfrm>
          <a:prstGeom prst="ellipse">
            <a:avLst/>
          </a:prstGeom>
          <a:noFill/>
          <a:ln>
            <a:noFill/>
          </a:ln>
        </p:spPr>
        <p:txBody>
          <a:bodyPr anchorCtr="0" anchor="ctr" bIns="45700" lIns="91425" spcFirstLastPara="1" rIns="91425" wrap="square" tIns="45700">
            <a:normAutofit/>
          </a:bodyPr>
          <a:lstStyle/>
          <a:p>
            <a:pPr indent="0" lvl="0" marL="0" rtl="0" algn="l">
              <a:lnSpc>
                <a:spcPct val="115000"/>
              </a:lnSpc>
              <a:spcBef>
                <a:spcPts val="0"/>
              </a:spcBef>
              <a:spcAft>
                <a:spcPts val="0"/>
              </a:spcAft>
              <a:buClr>
                <a:schemeClr val="dk1"/>
              </a:buClr>
              <a:buSzPts val="1650"/>
              <a:buNone/>
            </a:pPr>
            <a:r>
              <a:rPr b="1" lang="en-US" sz="3600">
                <a:solidFill>
                  <a:srgbClr val="2F5496"/>
                </a:solidFill>
                <a:latin typeface="Calibri"/>
                <a:ea typeface="Calibri"/>
                <a:cs typeface="Calibri"/>
                <a:sym typeface="Calibri"/>
              </a:rPr>
              <a:t>Why CSR is crucial for companies?</a:t>
            </a:r>
            <a:endParaRPr b="1" sz="3600">
              <a:solidFill>
                <a:srgbClr val="2F5496"/>
              </a:solidFill>
            </a:endParaRPr>
          </a:p>
          <a:p>
            <a:pPr indent="0" lvl="0" marL="0" rtl="0" algn="l">
              <a:lnSpc>
                <a:spcPct val="115000"/>
              </a:lnSpc>
              <a:spcBef>
                <a:spcPts val="0"/>
              </a:spcBef>
              <a:spcAft>
                <a:spcPts val="0"/>
              </a:spcAft>
              <a:buClr>
                <a:schemeClr val="dk1"/>
              </a:buClr>
              <a:buSzPts val="1100"/>
              <a:buNone/>
            </a:pPr>
            <a:r>
              <a:rPr lang="en-US" sz="1800">
                <a:solidFill>
                  <a:srgbClr val="222222"/>
                </a:solidFill>
                <a:latin typeface="Calibri"/>
                <a:ea typeface="Calibri"/>
                <a:cs typeface="Calibri"/>
                <a:sym typeface="Calibri"/>
              </a:rPr>
              <a:t>Many companies view CSR as an integral part of their brand image. Companies believe that customers will be more likely to do business with brands that they perceive to be more ethical. </a:t>
            </a:r>
            <a:br>
              <a:rPr lang="en-US" sz="1800">
                <a:solidFill>
                  <a:srgbClr val="222222"/>
                </a:solidFill>
                <a:latin typeface="Calibri"/>
                <a:ea typeface="Calibri"/>
                <a:cs typeface="Calibri"/>
                <a:sym typeface="Calibri"/>
              </a:rPr>
            </a:br>
            <a:br>
              <a:rPr lang="en-US" sz="1800">
                <a:solidFill>
                  <a:srgbClr val="222222"/>
                </a:solidFill>
                <a:latin typeface="Calibri"/>
                <a:ea typeface="Calibri"/>
                <a:cs typeface="Calibri"/>
                <a:sym typeface="Calibri"/>
              </a:rPr>
            </a:br>
            <a:r>
              <a:rPr lang="en-US" sz="1800">
                <a:solidFill>
                  <a:srgbClr val="222222"/>
                </a:solidFill>
                <a:latin typeface="Calibri"/>
                <a:ea typeface="Calibri"/>
                <a:cs typeface="Calibri"/>
                <a:sym typeface="Calibri"/>
              </a:rPr>
              <a:t>In this sense, CSR activities can be an important component in a company’s public relations. At the same time, some company founders are also motivated to engage in CSR due to their own beliefs</a:t>
            </a:r>
            <a:br>
              <a:rPr b="1" lang="en-US" sz="2000">
                <a:solidFill>
                  <a:srgbClr val="222222"/>
                </a:solidFill>
              </a:rPr>
            </a:br>
            <a:endParaRPr b="1" sz="1800">
              <a:solidFill>
                <a:srgbClr val="222222"/>
              </a:solidFill>
            </a:endParaRPr>
          </a:p>
        </p:txBody>
      </p:sp>
      <p:grpSp>
        <p:nvGrpSpPr>
          <p:cNvPr id="148" name="Google Shape;148;p19"/>
          <p:cNvGrpSpPr/>
          <p:nvPr/>
        </p:nvGrpSpPr>
        <p:grpSpPr>
          <a:xfrm>
            <a:off x="441960" y="561256"/>
            <a:ext cx="1128382" cy="847206"/>
            <a:chOff x="7393391" y="1075612"/>
            <a:chExt cx="1128382" cy="847206"/>
          </a:xfrm>
        </p:grpSpPr>
        <p:sp>
          <p:nvSpPr>
            <p:cNvPr id="149" name="Google Shape;149;p19"/>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0" name="Google Shape;150;p19"/>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51" name="Google Shape;151;p19"/>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52" name="Google Shape;152;p19"/>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53" name="Google Shape;153;p19"/>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2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9" name="Google Shape;159;p20"/>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0" name="Google Shape;160;p20"/>
          <p:cNvSpPr/>
          <p:nvPr>
            <p:ph type="title"/>
          </p:nvPr>
        </p:nvSpPr>
        <p:spPr>
          <a:xfrm>
            <a:off x="642585" y="561256"/>
            <a:ext cx="10379700" cy="5775900"/>
          </a:xfrm>
          <a:prstGeom prst="ellipse">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1523"/>
              <a:buFont typeface="Arial"/>
              <a:buNone/>
            </a:pPr>
            <a:r>
              <a:rPr b="1" lang="en-US" sz="3600">
                <a:solidFill>
                  <a:srgbClr val="2F5496"/>
                </a:solidFill>
              </a:rPr>
              <a:t>What Is the Impact of CSR?</a:t>
            </a:r>
            <a:endParaRPr b="1" sz="3600">
              <a:solidFill>
                <a:srgbClr val="2F5496"/>
              </a:solidFill>
            </a:endParaRPr>
          </a:p>
          <a:p>
            <a:pPr indent="0" lvl="0" marL="0" rtl="0" algn="l">
              <a:lnSpc>
                <a:spcPct val="100000"/>
              </a:lnSpc>
              <a:spcBef>
                <a:spcPts val="0"/>
              </a:spcBef>
              <a:spcAft>
                <a:spcPts val="0"/>
              </a:spcAft>
              <a:buClr>
                <a:schemeClr val="dk1"/>
              </a:buClr>
              <a:buSzPts val="990"/>
              <a:buFont typeface="Arial"/>
              <a:buNone/>
            </a:pPr>
            <a:br>
              <a:rPr lang="en-US" sz="1800"/>
            </a:br>
            <a:r>
              <a:rPr lang="en-US" sz="1800"/>
              <a:t>The movement toward CSR has had an impact in several domains. For</a:t>
            </a:r>
            <a:endParaRPr sz="1800"/>
          </a:p>
          <a:p>
            <a:pPr indent="0" lvl="0" marL="0" rtl="0" algn="l">
              <a:lnSpc>
                <a:spcPct val="100000"/>
              </a:lnSpc>
              <a:spcBef>
                <a:spcPts val="0"/>
              </a:spcBef>
              <a:spcAft>
                <a:spcPts val="0"/>
              </a:spcAft>
              <a:buClr>
                <a:schemeClr val="dk1"/>
              </a:buClr>
              <a:buSzPts val="990"/>
              <a:buFont typeface="Arial"/>
              <a:buNone/>
            </a:pPr>
            <a:r>
              <a:rPr lang="en-US" sz="1800"/>
              <a:t>example, many companies have taken steps to improve the environmental</a:t>
            </a:r>
            <a:endParaRPr sz="1800"/>
          </a:p>
          <a:p>
            <a:pPr indent="0" lvl="0" marL="0" rtl="0" algn="l">
              <a:lnSpc>
                <a:spcPct val="100000"/>
              </a:lnSpc>
              <a:spcBef>
                <a:spcPts val="0"/>
              </a:spcBef>
              <a:spcAft>
                <a:spcPts val="0"/>
              </a:spcAft>
              <a:buSzPts val="990"/>
              <a:buNone/>
            </a:pPr>
            <a:r>
              <a:rPr lang="en-US" sz="1800"/>
              <a:t>sustainability of their operations, through installing renewable energy sources or purchasing carbon offsets. In managing supply chains, efforts have also been taken to eliminate reliance on unethical labor practices, such as child labor and slavery.</a:t>
            </a:r>
            <a:endParaRPr sz="1800"/>
          </a:p>
          <a:p>
            <a:pPr indent="0" lvl="0" marL="0" rtl="0" algn="l">
              <a:lnSpc>
                <a:spcPct val="100000"/>
              </a:lnSpc>
              <a:spcBef>
                <a:spcPts val="0"/>
              </a:spcBef>
              <a:spcAft>
                <a:spcPts val="0"/>
              </a:spcAft>
              <a:buClr>
                <a:schemeClr val="dk1"/>
              </a:buClr>
              <a:buSzPts val="1100"/>
              <a:buFont typeface="Arial"/>
              <a:buNone/>
            </a:pPr>
            <a:r>
              <a:t/>
            </a:r>
            <a:endParaRPr sz="2000"/>
          </a:p>
          <a:p>
            <a:pPr indent="0" lvl="0" marL="0" rtl="0" algn="l">
              <a:lnSpc>
                <a:spcPct val="115000"/>
              </a:lnSpc>
              <a:spcBef>
                <a:spcPts val="0"/>
              </a:spcBef>
              <a:spcAft>
                <a:spcPts val="0"/>
              </a:spcAft>
              <a:buSzPts val="1800"/>
              <a:buNone/>
            </a:pPr>
            <a:r>
              <a:t/>
            </a:r>
            <a:endParaRPr sz="1620"/>
          </a:p>
          <a:p>
            <a:pPr indent="0" lvl="0" marL="0" rtl="0" algn="l">
              <a:lnSpc>
                <a:spcPct val="115000"/>
              </a:lnSpc>
              <a:spcBef>
                <a:spcPts val="0"/>
              </a:spcBef>
              <a:spcAft>
                <a:spcPts val="0"/>
              </a:spcAft>
              <a:buSzPts val="1800"/>
              <a:buNone/>
            </a:pPr>
            <a:r>
              <a:t/>
            </a:r>
            <a:endParaRPr sz="1620"/>
          </a:p>
          <a:p>
            <a:pPr indent="0" lvl="0" marL="0" rtl="0" algn="l">
              <a:lnSpc>
                <a:spcPct val="115000"/>
              </a:lnSpc>
              <a:spcBef>
                <a:spcPts val="0"/>
              </a:spcBef>
              <a:spcAft>
                <a:spcPts val="0"/>
              </a:spcAft>
              <a:buClr>
                <a:schemeClr val="dk1"/>
              </a:buClr>
              <a:buSzPts val="990"/>
              <a:buFont typeface="Arial"/>
              <a:buNone/>
            </a:pPr>
            <a:r>
              <a:t/>
            </a:r>
            <a:endParaRPr sz="1620"/>
          </a:p>
        </p:txBody>
      </p:sp>
      <p:grpSp>
        <p:nvGrpSpPr>
          <p:cNvPr id="161" name="Google Shape;161;p20"/>
          <p:cNvGrpSpPr/>
          <p:nvPr/>
        </p:nvGrpSpPr>
        <p:grpSpPr>
          <a:xfrm>
            <a:off x="441960" y="561256"/>
            <a:ext cx="1128382" cy="847206"/>
            <a:chOff x="7393391" y="1075612"/>
            <a:chExt cx="1128382" cy="847206"/>
          </a:xfrm>
        </p:grpSpPr>
        <p:sp>
          <p:nvSpPr>
            <p:cNvPr id="162" name="Google Shape;162;p20"/>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3" name="Google Shape;163;p20"/>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64" name="Google Shape;164;p20"/>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21"/>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21"/>
          <p:cNvSpPr/>
          <p:nvPr>
            <p:ph type="title"/>
          </p:nvPr>
        </p:nvSpPr>
        <p:spPr>
          <a:xfrm>
            <a:off x="642585" y="561256"/>
            <a:ext cx="10379700" cy="5775900"/>
          </a:xfrm>
          <a:prstGeom prst="ellipse">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t/>
            </a:r>
            <a:endParaRPr sz="2000"/>
          </a:p>
          <a:p>
            <a:pPr indent="0" lvl="0" marL="0" rtl="0" algn="l">
              <a:lnSpc>
                <a:spcPct val="100000"/>
              </a:lnSpc>
              <a:spcBef>
                <a:spcPts val="0"/>
              </a:spcBef>
              <a:spcAft>
                <a:spcPts val="0"/>
              </a:spcAft>
              <a:buClr>
                <a:schemeClr val="dk1"/>
              </a:buClr>
              <a:buSzPts val="1100"/>
              <a:buFont typeface="Arial"/>
              <a:buNone/>
            </a:pPr>
            <a:r>
              <a:rPr lang="en-US" sz="2000"/>
              <a:t>Although CSR programs have generally been most common among large</a:t>
            </a:r>
            <a:endParaRPr sz="2000"/>
          </a:p>
          <a:p>
            <a:pPr indent="0" lvl="0" marL="0" rtl="0" algn="l">
              <a:lnSpc>
                <a:spcPct val="100000"/>
              </a:lnSpc>
              <a:spcBef>
                <a:spcPts val="0"/>
              </a:spcBef>
              <a:spcAft>
                <a:spcPts val="0"/>
              </a:spcAft>
              <a:buClr>
                <a:schemeClr val="dk1"/>
              </a:buClr>
              <a:buSzPts val="1100"/>
              <a:buFont typeface="Arial"/>
              <a:buNone/>
            </a:pPr>
            <a:r>
              <a:rPr lang="en-US" sz="2000"/>
              <a:t>corporations, small businesses also participate in CSR through smaller-scale</a:t>
            </a:r>
            <a:endParaRPr sz="2000"/>
          </a:p>
          <a:p>
            <a:pPr indent="0" lvl="0" marL="0" rtl="0" algn="l">
              <a:lnSpc>
                <a:spcPct val="100000"/>
              </a:lnSpc>
              <a:spcBef>
                <a:spcPts val="0"/>
              </a:spcBef>
              <a:spcAft>
                <a:spcPts val="0"/>
              </a:spcAft>
              <a:buClr>
                <a:schemeClr val="dk1"/>
              </a:buClr>
              <a:buSzPts val="1100"/>
              <a:buFont typeface="Arial"/>
              <a:buNone/>
            </a:pPr>
            <a:r>
              <a:rPr lang="en-US" sz="2000"/>
              <a:t>programs, such as donating to local charities and sponsoring local events.</a:t>
            </a:r>
            <a:endParaRPr sz="2000"/>
          </a:p>
          <a:p>
            <a:pPr indent="0" lvl="0" marL="0" rtl="0" algn="l">
              <a:lnSpc>
                <a:spcPct val="115000"/>
              </a:lnSpc>
              <a:spcBef>
                <a:spcPts val="0"/>
              </a:spcBef>
              <a:spcAft>
                <a:spcPts val="0"/>
              </a:spcAft>
              <a:buSzPts val="1100"/>
              <a:buNone/>
            </a:pPr>
            <a:r>
              <a:t/>
            </a:r>
            <a:endParaRPr b="1" sz="2000"/>
          </a:p>
          <a:p>
            <a:pPr indent="0" lvl="0" marL="0" rtl="0" algn="l">
              <a:lnSpc>
                <a:spcPct val="115000"/>
              </a:lnSpc>
              <a:spcBef>
                <a:spcPts val="0"/>
              </a:spcBef>
              <a:spcAft>
                <a:spcPts val="0"/>
              </a:spcAft>
              <a:buClr>
                <a:schemeClr val="dk1"/>
              </a:buClr>
              <a:buSzPts val="1100"/>
              <a:buFont typeface="Arial"/>
              <a:buNone/>
            </a:pPr>
            <a:r>
              <a:rPr b="1" lang="en-US" sz="2000"/>
              <a:t>CSR is part of an organization’s broader responsibility to the society it</a:t>
            </a:r>
            <a:endParaRPr b="1" sz="2000"/>
          </a:p>
          <a:p>
            <a:pPr indent="0" lvl="0" marL="0" rtl="0" algn="l">
              <a:lnSpc>
                <a:spcPct val="115000"/>
              </a:lnSpc>
              <a:spcBef>
                <a:spcPts val="0"/>
              </a:spcBef>
              <a:spcAft>
                <a:spcPts val="0"/>
              </a:spcAft>
              <a:buClr>
                <a:schemeClr val="dk1"/>
              </a:buClr>
              <a:buSzPts val="1100"/>
              <a:buFont typeface="Arial"/>
              <a:buNone/>
            </a:pPr>
            <a:r>
              <a:rPr b="1" lang="en-US" sz="2000"/>
              <a:t>operates in.</a:t>
            </a:r>
            <a:endParaRPr sz="2000"/>
          </a:p>
          <a:p>
            <a:pPr indent="0" lvl="0" marL="457200" rtl="0" algn="l">
              <a:lnSpc>
                <a:spcPct val="115000"/>
              </a:lnSpc>
              <a:spcBef>
                <a:spcPts val="0"/>
              </a:spcBef>
              <a:spcAft>
                <a:spcPts val="0"/>
              </a:spcAft>
              <a:buSzPts val="1800"/>
              <a:buNone/>
            </a:pPr>
            <a:r>
              <a:t/>
            </a:r>
            <a:endParaRPr sz="1620"/>
          </a:p>
          <a:p>
            <a:pPr indent="0" lvl="0" marL="0" rtl="0" algn="l">
              <a:lnSpc>
                <a:spcPct val="115000"/>
              </a:lnSpc>
              <a:spcBef>
                <a:spcPts val="0"/>
              </a:spcBef>
              <a:spcAft>
                <a:spcPts val="0"/>
              </a:spcAft>
              <a:buSzPts val="1800"/>
              <a:buNone/>
            </a:pPr>
            <a:r>
              <a:t/>
            </a:r>
            <a:endParaRPr sz="1620"/>
          </a:p>
          <a:p>
            <a:pPr indent="0" lvl="0" marL="0" rtl="0" algn="l">
              <a:lnSpc>
                <a:spcPct val="115000"/>
              </a:lnSpc>
              <a:spcBef>
                <a:spcPts val="0"/>
              </a:spcBef>
              <a:spcAft>
                <a:spcPts val="0"/>
              </a:spcAft>
              <a:buSzPts val="1800"/>
              <a:buNone/>
            </a:pPr>
            <a:r>
              <a:t/>
            </a:r>
            <a:endParaRPr sz="1620"/>
          </a:p>
          <a:p>
            <a:pPr indent="0" lvl="0" marL="0" rtl="0" algn="l">
              <a:lnSpc>
                <a:spcPct val="115000"/>
              </a:lnSpc>
              <a:spcBef>
                <a:spcPts val="0"/>
              </a:spcBef>
              <a:spcAft>
                <a:spcPts val="0"/>
              </a:spcAft>
              <a:buClr>
                <a:schemeClr val="dk1"/>
              </a:buClr>
              <a:buSzPts val="990"/>
              <a:buFont typeface="Arial"/>
              <a:buNone/>
            </a:pPr>
            <a:r>
              <a:t/>
            </a:r>
            <a:endParaRPr sz="1620"/>
          </a:p>
        </p:txBody>
      </p:sp>
      <p:grpSp>
        <p:nvGrpSpPr>
          <p:cNvPr id="172" name="Google Shape;172;p21"/>
          <p:cNvGrpSpPr/>
          <p:nvPr/>
        </p:nvGrpSpPr>
        <p:grpSpPr>
          <a:xfrm>
            <a:off x="441960" y="561256"/>
            <a:ext cx="1128382" cy="847206"/>
            <a:chOff x="7393391" y="1075612"/>
            <a:chExt cx="1128382" cy="847206"/>
          </a:xfrm>
        </p:grpSpPr>
        <p:sp>
          <p:nvSpPr>
            <p:cNvPr id="173" name="Google Shape;173;p21"/>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4" name="Google Shape;174;p21"/>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5" name="Google Shape;175;p21"/>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9" name="Shape 179"/>
        <p:cNvGrpSpPr/>
        <p:nvPr/>
      </p:nvGrpSpPr>
      <p:grpSpPr>
        <a:xfrm>
          <a:off x="0" y="0"/>
          <a:ext cx="0" cy="0"/>
          <a:chOff x="0" y="0"/>
          <a:chExt cx="0" cy="0"/>
        </a:xfrm>
      </p:grpSpPr>
      <p:sp>
        <p:nvSpPr>
          <p:cNvPr id="180" name="Google Shape;180;p2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1" name="Google Shape;181;p22"/>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3725"/>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2" name="Google Shape;182;p22"/>
          <p:cNvSpPr/>
          <p:nvPr>
            <p:ph type="title"/>
          </p:nvPr>
        </p:nvSpPr>
        <p:spPr>
          <a:xfrm>
            <a:off x="268981" y="-489368"/>
            <a:ext cx="10521900" cy="5969100"/>
          </a:xfrm>
          <a:prstGeom prst="ellipse">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lang="en-US" sz="1800"/>
              <a:t>CSR has long held its place in management literature: In 1999, Carroll</a:t>
            </a:r>
            <a:endParaRPr sz="1800"/>
          </a:p>
          <a:p>
            <a:pPr indent="0" lvl="0" marL="0" rtl="0" algn="l">
              <a:lnSpc>
                <a:spcPct val="100000"/>
              </a:lnSpc>
              <a:spcBef>
                <a:spcPts val="0"/>
              </a:spcBef>
              <a:spcAft>
                <a:spcPts val="0"/>
              </a:spcAft>
              <a:buClr>
                <a:schemeClr val="dk1"/>
              </a:buClr>
              <a:buSzPts val="1100"/>
              <a:buFont typeface="Arial"/>
              <a:buNone/>
            </a:pPr>
            <a:r>
              <a:rPr lang="en-US" sz="1800"/>
              <a:t>coined the “Pyramid of Corporate Social Responsibility”. This pyramid</a:t>
            </a:r>
            <a:endParaRPr sz="1800"/>
          </a:p>
          <a:p>
            <a:pPr indent="0" lvl="0" marL="0" rtl="0" algn="l">
              <a:lnSpc>
                <a:spcPct val="100000"/>
              </a:lnSpc>
              <a:spcBef>
                <a:spcPts val="0"/>
              </a:spcBef>
              <a:spcAft>
                <a:spcPts val="0"/>
              </a:spcAft>
              <a:buClr>
                <a:schemeClr val="dk1"/>
              </a:buClr>
              <a:buSzPts val="1100"/>
              <a:buFont typeface="Arial"/>
              <a:buNone/>
            </a:pPr>
            <a:r>
              <a:rPr lang="en-US" sz="1800"/>
              <a:t>outlines organizational priorities and sees four distinct sets of</a:t>
            </a:r>
            <a:endParaRPr sz="1800"/>
          </a:p>
          <a:p>
            <a:pPr indent="0" lvl="0" marL="0" rtl="0" algn="l">
              <a:lnSpc>
                <a:spcPct val="100000"/>
              </a:lnSpc>
              <a:spcBef>
                <a:spcPts val="0"/>
              </a:spcBef>
              <a:spcAft>
                <a:spcPts val="0"/>
              </a:spcAft>
              <a:buClr>
                <a:schemeClr val="dk1"/>
              </a:buClr>
              <a:buSzPts val="1100"/>
              <a:buFont typeface="Arial"/>
              <a:buNone/>
            </a:pPr>
            <a:r>
              <a:rPr lang="en-US" sz="1800"/>
              <a:t>responsibilities that help characterize businesses and their responsibility to</a:t>
            </a:r>
            <a:endParaRPr sz="1800"/>
          </a:p>
          <a:p>
            <a:pPr indent="0" lvl="0" marL="0" rtl="0" algn="l">
              <a:lnSpc>
                <a:spcPct val="100000"/>
              </a:lnSpc>
              <a:spcBef>
                <a:spcPts val="0"/>
              </a:spcBef>
              <a:spcAft>
                <a:spcPts val="0"/>
              </a:spcAft>
              <a:buClr>
                <a:schemeClr val="dk1"/>
              </a:buClr>
              <a:buSzPts val="1100"/>
              <a:buFont typeface="Arial"/>
              <a:buNone/>
            </a:pPr>
            <a:r>
              <a:rPr lang="en-US" sz="1800"/>
              <a:t>the society they are part of. As shown in the image below (Carroll, 2016),</a:t>
            </a:r>
            <a:endParaRPr sz="1800"/>
          </a:p>
          <a:p>
            <a:pPr indent="0" lvl="0" marL="0" rtl="0" algn="l">
              <a:lnSpc>
                <a:spcPct val="100000"/>
              </a:lnSpc>
              <a:spcBef>
                <a:spcPts val="0"/>
              </a:spcBef>
              <a:spcAft>
                <a:spcPts val="0"/>
              </a:spcAft>
              <a:buClr>
                <a:schemeClr val="dk1"/>
              </a:buClr>
              <a:buSzPts val="1100"/>
              <a:buFont typeface="Arial"/>
              <a:buNone/>
            </a:pPr>
            <a:r>
              <a:rPr lang="en-US" sz="1800"/>
              <a:t>these priorities are economic, legal, ethical, and philanthropic.</a:t>
            </a:r>
            <a:endParaRPr sz="1800"/>
          </a:p>
          <a:p>
            <a:pPr indent="0" lvl="0" marL="0" rtl="0" algn="l">
              <a:lnSpc>
                <a:spcPct val="90000"/>
              </a:lnSpc>
              <a:spcBef>
                <a:spcPts val="0"/>
              </a:spcBef>
              <a:spcAft>
                <a:spcPts val="0"/>
              </a:spcAft>
              <a:buClr>
                <a:schemeClr val="dk1"/>
              </a:buClr>
              <a:buSzPts val="1863"/>
              <a:buFont typeface="Calibri"/>
              <a:buNone/>
            </a:pPr>
            <a:r>
              <a:t/>
            </a:r>
            <a:endParaRPr b="1" sz="2000"/>
          </a:p>
        </p:txBody>
      </p:sp>
      <p:grpSp>
        <p:nvGrpSpPr>
          <p:cNvPr id="183" name="Google Shape;183;p22"/>
          <p:cNvGrpSpPr/>
          <p:nvPr/>
        </p:nvGrpSpPr>
        <p:grpSpPr>
          <a:xfrm>
            <a:off x="441960" y="561256"/>
            <a:ext cx="1128382" cy="847206"/>
            <a:chOff x="7393391" y="1075612"/>
            <a:chExt cx="1128382" cy="847206"/>
          </a:xfrm>
        </p:grpSpPr>
        <p:sp>
          <p:nvSpPr>
            <p:cNvPr id="184" name="Google Shape;184;p22"/>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5" name="Google Shape;185;p22"/>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86" name="Google Shape;186;p22"/>
          <p:cNvSpPr txBox="1"/>
          <p:nvPr/>
        </p:nvSpPr>
        <p:spPr>
          <a:xfrm>
            <a:off x="4917461" y="221477"/>
            <a:ext cx="6609900" cy="1526700"/>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87" name="Google Shape;187;p22"/>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88" name="Google Shape;188;p2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id="189" name="Google Shape;189;p22"/>
          <p:cNvPicPr preferRelativeResize="0"/>
          <p:nvPr/>
        </p:nvPicPr>
        <p:blipFill rotWithShape="1">
          <a:blip r:embed="rId4">
            <a:alphaModFix/>
          </a:blip>
          <a:srcRect b="0" l="0" r="0" t="0"/>
          <a:stretch/>
        </p:blipFill>
        <p:spPr>
          <a:xfrm>
            <a:off x="1415738" y="2155375"/>
            <a:ext cx="8228374" cy="46284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3"/>
          <p:cNvSpPr txBox="1"/>
          <p:nvPr>
            <p:ph idx="1" type="body"/>
          </p:nvPr>
        </p:nvSpPr>
        <p:spPr>
          <a:xfrm>
            <a:off x="1570350" y="1111800"/>
            <a:ext cx="9510605" cy="4351200"/>
          </a:xfrm>
          <a:prstGeom prst="rect">
            <a:avLst/>
          </a:prstGeom>
          <a:noFill/>
          <a:ln>
            <a:noFill/>
          </a:ln>
        </p:spPr>
        <p:txBody>
          <a:bodyPr anchorCtr="0" anchor="t" bIns="45700" lIns="91425" spcFirstLastPara="1" rIns="91425" wrap="square" tIns="45700">
            <a:noAutofit/>
          </a:bodyPr>
          <a:lstStyle/>
          <a:p>
            <a:pPr indent="0" lvl="0" marL="88900" rtl="0" algn="l">
              <a:lnSpc>
                <a:spcPct val="100000"/>
              </a:lnSpc>
              <a:spcBef>
                <a:spcPts val="0"/>
              </a:spcBef>
              <a:spcAft>
                <a:spcPts val="0"/>
              </a:spcAft>
              <a:buClr>
                <a:schemeClr val="dk1"/>
              </a:buClr>
              <a:buSzPts val="2200"/>
              <a:buNone/>
            </a:pPr>
            <a:r>
              <a:t/>
            </a:r>
            <a:endParaRPr b="1" sz="2000">
              <a:solidFill>
                <a:schemeClr val="dk1"/>
              </a:solidFill>
              <a:latin typeface="Calibri"/>
              <a:ea typeface="Calibri"/>
              <a:cs typeface="Calibri"/>
              <a:sym typeface="Calibri"/>
            </a:endParaRPr>
          </a:p>
          <a:p>
            <a:pPr indent="0" lvl="0" marL="88900" rtl="0" algn="l">
              <a:lnSpc>
                <a:spcPct val="100000"/>
              </a:lnSpc>
              <a:spcBef>
                <a:spcPts val="0"/>
              </a:spcBef>
              <a:spcAft>
                <a:spcPts val="0"/>
              </a:spcAft>
              <a:buClr>
                <a:schemeClr val="dk1"/>
              </a:buClr>
              <a:buSzPts val="2200"/>
              <a:buNone/>
            </a:pPr>
            <a:r>
              <a:rPr b="1" lang="en-US" sz="3600">
                <a:solidFill>
                  <a:srgbClr val="2F5496"/>
                </a:solidFill>
                <a:latin typeface="Calibri"/>
                <a:ea typeface="Calibri"/>
                <a:cs typeface="Calibri"/>
                <a:sym typeface="Calibri"/>
              </a:rPr>
              <a:t>The internal and external benefits of incorporating CSR. </a:t>
            </a:r>
            <a:endParaRPr/>
          </a:p>
          <a:p>
            <a:pPr indent="0" lvl="0" marL="0" rtl="0" algn="l">
              <a:lnSpc>
                <a:spcPct val="115000"/>
              </a:lnSpc>
              <a:spcBef>
                <a:spcPts val="0"/>
              </a:spcBef>
              <a:spcAft>
                <a:spcPts val="0"/>
              </a:spcAft>
              <a:buClr>
                <a:schemeClr val="dk1"/>
              </a:buClr>
              <a:buSzPts val="1100"/>
              <a:buFont typeface="Arial"/>
              <a:buNone/>
            </a:pPr>
            <a:r>
              <a:t/>
            </a:r>
            <a:endParaRPr b="1" sz="2000"/>
          </a:p>
          <a:p>
            <a:pPr indent="0" lvl="0" marL="0" rtl="0" algn="l">
              <a:lnSpc>
                <a:spcPct val="100000"/>
              </a:lnSpc>
              <a:spcBef>
                <a:spcPts val="0"/>
              </a:spcBef>
              <a:spcAft>
                <a:spcPts val="0"/>
              </a:spcAft>
              <a:buClr>
                <a:schemeClr val="dk1"/>
              </a:buClr>
              <a:buSzPts val="1100"/>
              <a:buNone/>
            </a:pPr>
            <a:r>
              <a:rPr lang="en-US" sz="1800"/>
              <a:t>Empirical studies on CSR shows that there are indeed benefits to acknowledging the top of Carroll’s pyramid and incorporating it into a broader strategy. Furthermore, companies witness lower employee turnover, higher reputation, and higher customer satisfaction. </a:t>
            </a:r>
            <a:endParaRPr sz="1800"/>
          </a:p>
          <a:p>
            <a:pPr indent="0" lvl="0" marL="0" rtl="0" algn="l">
              <a:lnSpc>
                <a:spcPct val="100000"/>
              </a:lnSpc>
              <a:spcBef>
                <a:spcPts val="0"/>
              </a:spcBef>
              <a:spcAft>
                <a:spcPts val="0"/>
              </a:spcAft>
              <a:buClr>
                <a:schemeClr val="dk1"/>
              </a:buClr>
              <a:buSzPts val="1100"/>
              <a:buNone/>
            </a:pPr>
            <a:r>
              <a:t/>
            </a:r>
            <a:endParaRPr sz="1800"/>
          </a:p>
          <a:p>
            <a:pPr indent="0" lvl="0" marL="0" rtl="0" algn="l">
              <a:lnSpc>
                <a:spcPct val="100000"/>
              </a:lnSpc>
              <a:spcBef>
                <a:spcPts val="0"/>
              </a:spcBef>
              <a:spcAft>
                <a:spcPts val="0"/>
              </a:spcAft>
              <a:buClr>
                <a:schemeClr val="dk1"/>
              </a:buClr>
              <a:buSzPts val="1100"/>
              <a:buNone/>
            </a:pPr>
            <a:r>
              <a:rPr lang="en-US" sz="1800"/>
              <a:t>CSR also leads to greater financial performance. It helps firms to attract higher quality employees and to operate at greater efficiency with lower costs. In addition, CSR can motivate employees, bring trust, morale and commitment. Therefore, CSR has been summarized as competitive business benefit. </a:t>
            </a:r>
            <a:endParaRPr sz="1800"/>
          </a:p>
          <a:p>
            <a:pPr indent="0" lvl="0" marL="0" rtl="0" algn="l">
              <a:lnSpc>
                <a:spcPct val="100000"/>
              </a:lnSpc>
              <a:spcBef>
                <a:spcPts val="0"/>
              </a:spcBef>
              <a:spcAft>
                <a:spcPts val="0"/>
              </a:spcAft>
              <a:buSzPts val="688"/>
              <a:buNone/>
            </a:pPr>
            <a:r>
              <a:t/>
            </a:r>
            <a:endParaRPr b="1" sz="2000"/>
          </a:p>
          <a:p>
            <a:pPr indent="0" lvl="0" marL="0" rtl="0" algn="l">
              <a:lnSpc>
                <a:spcPct val="100000"/>
              </a:lnSpc>
              <a:spcBef>
                <a:spcPts val="0"/>
              </a:spcBef>
              <a:spcAft>
                <a:spcPts val="0"/>
              </a:spcAft>
              <a:buSzPts val="688"/>
              <a:buNone/>
            </a:pPr>
            <a:r>
              <a:t/>
            </a:r>
            <a:endParaRPr b="1" sz="1800"/>
          </a:p>
          <a:p>
            <a:pPr indent="0" lvl="0" marL="0" rtl="0" algn="l">
              <a:lnSpc>
                <a:spcPct val="95000"/>
              </a:lnSpc>
              <a:spcBef>
                <a:spcPts val="0"/>
              </a:spcBef>
              <a:spcAft>
                <a:spcPts val="0"/>
              </a:spcAft>
              <a:buClr>
                <a:schemeClr val="dk1"/>
              </a:buClr>
              <a:buSzPts val="688"/>
              <a:buFont typeface="Arial"/>
              <a:buNone/>
            </a:pPr>
            <a:r>
              <a:t/>
            </a:r>
            <a:endParaRPr sz="1800"/>
          </a:p>
        </p:txBody>
      </p:sp>
      <p:sp>
        <p:nvSpPr>
          <p:cNvPr id="195" name="Google Shape;195;p2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196" name="Google Shape;196;p23"/>
          <p:cNvGrpSpPr/>
          <p:nvPr/>
        </p:nvGrpSpPr>
        <p:grpSpPr>
          <a:xfrm>
            <a:off x="441960" y="561256"/>
            <a:ext cx="1128381" cy="847206"/>
            <a:chOff x="7393391" y="1075612"/>
            <a:chExt cx="1128381" cy="847206"/>
          </a:xfrm>
        </p:grpSpPr>
        <p:sp>
          <p:nvSpPr>
            <p:cNvPr id="197" name="Google Shape;197;p2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8" name="Google Shape;198;p23"/>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