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hfRZkj3VViaZ8MkdAkXvi1dfWpI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2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5" name="Google Shape;21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b2274d624c_0_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3" name="Google Shape;143;g1b2274d624c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5" name="Google Shape;15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7" name="Google Shape;167;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8" name="Google Shape;17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1" name="Google Shape;19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hotjar.com/blog/marketing-funne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tnb.studio/lab/funil-de-marketing-o-que-e-e-para-que-serv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000"/>
              <a:buFont typeface="Calibri"/>
              <a:buNone/>
            </a:pPr>
            <a:r>
              <a:rPr lang="en-US" sz="4000" b="1" dirty="0" err="1">
                <a:solidFill>
                  <a:schemeClr val="lt1"/>
                </a:solidFill>
              </a:rPr>
              <a:t>Meistriškumo</a:t>
            </a:r>
            <a:r>
              <a:rPr lang="en-US" sz="4000" b="1" dirty="0">
                <a:solidFill>
                  <a:schemeClr val="lt1"/>
                </a:solidFill>
              </a:rPr>
              <a:t> </a:t>
            </a:r>
            <a:r>
              <a:rPr lang="en-US" sz="4000" b="1" dirty="0" err="1">
                <a:solidFill>
                  <a:schemeClr val="lt1"/>
                </a:solidFill>
              </a:rPr>
              <a:t>pamokų</a:t>
            </a:r>
            <a:r>
              <a:rPr lang="en-US" sz="4000" b="1" dirty="0">
                <a:solidFill>
                  <a:schemeClr val="lt1"/>
                </a:solidFill>
              </a:rPr>
              <a:t> </a:t>
            </a:r>
            <a:r>
              <a:rPr lang="en-US" sz="4000" b="1" dirty="0" err="1">
                <a:solidFill>
                  <a:schemeClr val="lt1"/>
                </a:solidFill>
              </a:rPr>
              <a:t>saugykla</a:t>
            </a:r>
            <a:br>
              <a:rPr lang="en-US" sz="4000" dirty="0">
                <a:solidFill>
                  <a:schemeClr val="lt1"/>
                </a:solidFill>
              </a:rPr>
            </a:br>
            <a:br>
              <a:rPr lang="en-US" sz="4000" dirty="0">
                <a:solidFill>
                  <a:schemeClr val="lt1"/>
                </a:solidFill>
              </a:rPr>
            </a:br>
            <a:r>
              <a:rPr lang="en-US" sz="4000" b="1" dirty="0" err="1">
                <a:solidFill>
                  <a:srgbClr val="FF0000"/>
                </a:solidFill>
              </a:rPr>
              <a:t>Rinkodaros</a:t>
            </a:r>
            <a:r>
              <a:rPr lang="en-US" sz="4000" b="1" dirty="0">
                <a:solidFill>
                  <a:srgbClr val="FF0000"/>
                </a:solidFill>
              </a:rPr>
              <a:t> </a:t>
            </a:r>
            <a:r>
              <a:rPr lang="en-US" sz="4000" b="1" dirty="0" err="1">
                <a:solidFill>
                  <a:srgbClr val="FF0000"/>
                </a:solidFill>
              </a:rPr>
              <a:t>piltuv</a:t>
            </a:r>
            <a:r>
              <a:rPr lang="lt-LT" sz="4000" b="1" dirty="0">
                <a:solidFill>
                  <a:srgbClr val="FF0000"/>
                </a:solidFill>
              </a:rPr>
              <a:t>ėlis</a:t>
            </a:r>
            <a:endParaRPr sz="4000" b="1" dirty="0">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710066"/>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n-US" sz="1200" b="0" i="0" u="none" strike="noStrike" cap="none">
                <a:solidFill>
                  <a:srgbClr val="222222"/>
                </a:solidFill>
                <a:latin typeface="Calibri"/>
                <a:ea typeface="Calibri"/>
                <a:cs typeface="Calibri"/>
                <a:sym typeface="Calibri"/>
              </a:rPr>
              <a:t>Šį projekto rezultatą finansavo Europos Komisija. Šis komunikatas atspindi tik autoriaus požiūrį, ir Komisija negali būti laikoma atsakinga už bet kokį jame pateiktos informacijos panaudojimą. Pateikto dokumento numeris: 2021-1-ES02-KA220-YOU-000028609</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6"/>
        <p:cNvGrpSpPr/>
        <p:nvPr/>
      </p:nvGrpSpPr>
      <p:grpSpPr>
        <a:xfrm>
          <a:off x="0" y="0"/>
          <a:ext cx="0" cy="0"/>
          <a:chOff x="0" y="0"/>
          <a:chExt cx="0" cy="0"/>
        </a:xfrm>
      </p:grpSpPr>
      <p:sp>
        <p:nvSpPr>
          <p:cNvPr id="217" name="Google Shape;217;p6"/>
          <p:cNvSpPr/>
          <p:nvPr/>
        </p:nvSpPr>
        <p:spPr>
          <a:xfrm>
            <a:off x="-169682" y="-50721"/>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8" name="Google Shape;218;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9" name="Google Shape;219;p6"/>
          <p:cNvSpPr>
            <a:spLocks noGrp="1"/>
          </p:cNvSpPr>
          <p:nvPr>
            <p:ph type="title"/>
          </p:nvPr>
        </p:nvSpPr>
        <p:spPr>
          <a:xfrm>
            <a:off x="169682" y="-31867"/>
            <a:ext cx="10260831" cy="6296744"/>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73928"/>
              <a:buFont typeface="Calibri"/>
              <a:buNone/>
            </a:pPr>
            <a:r>
              <a:rPr lang="en-US" sz="2800" b="1">
                <a:solidFill>
                  <a:schemeClr val="dk1"/>
                </a:solidFill>
                <a:latin typeface="Calibri"/>
                <a:ea typeface="Calibri"/>
                <a:cs typeface="Calibri"/>
                <a:sym typeface="Calibri"/>
              </a:rPr>
              <a:t>Bibliografija</a:t>
            </a:r>
            <a:r>
              <a:rPr lang="en-US" sz="2070" b="1">
                <a:solidFill>
                  <a:schemeClr val="dk1"/>
                </a:solidFill>
                <a:latin typeface="Calibri"/>
                <a:ea typeface="Calibri"/>
                <a:cs typeface="Calibri"/>
                <a:sym typeface="Calibri"/>
              </a:rPr>
              <a:t>:</a:t>
            </a:r>
            <a:br>
              <a:rPr lang="en-US" sz="2070" b="1">
                <a:solidFill>
                  <a:schemeClr val="dk1"/>
                </a:solidFill>
                <a:latin typeface="Calibri"/>
                <a:ea typeface="Calibri"/>
                <a:cs typeface="Calibri"/>
                <a:sym typeface="Calibri"/>
              </a:rPr>
            </a:br>
            <a:endParaRPr sz="2070" b="1">
              <a:solidFill>
                <a:srgbClr val="FF0000"/>
              </a:solidFill>
            </a:endParaRPr>
          </a:p>
          <a:p>
            <a:pPr marL="0" lvl="0" indent="0" algn="l" rtl="0">
              <a:lnSpc>
                <a:spcPct val="90000"/>
              </a:lnSpc>
              <a:spcBef>
                <a:spcPts val="0"/>
              </a:spcBef>
              <a:spcAft>
                <a:spcPts val="0"/>
              </a:spcAft>
              <a:buClr>
                <a:schemeClr val="dk1"/>
              </a:buClr>
              <a:buSzPct val="94090"/>
              <a:buFont typeface="Calibri"/>
              <a:buNone/>
            </a:pPr>
            <a:r>
              <a:rPr lang="en-US" sz="2200" i="1">
                <a:solidFill>
                  <a:srgbClr val="05103E"/>
                </a:solidFill>
              </a:rPr>
              <a:t>Rinkodaros piltuvėlis: Hotjar dienoraštis: etapai, strategijos ir kaip optimizuoti | Hotjar Blog</a:t>
            </a:r>
            <a:r>
              <a:rPr lang="en-US" sz="2200">
                <a:solidFill>
                  <a:srgbClr val="05103E"/>
                </a:solidFill>
              </a:rPr>
              <a:t>. (2022 m. gegužės 27 d.). </a:t>
            </a:r>
            <a:r>
              <a:rPr lang="en-US" sz="2200" u="sng">
                <a:solidFill>
                  <a:schemeClr val="hlink"/>
                </a:solidFill>
                <a:hlinkClick r:id="rId3"/>
              </a:rPr>
              <a:t>https://www.hotjar.com/blog/marketing-funnel/</a:t>
            </a:r>
            <a:endParaRPr sz="2200"/>
          </a:p>
          <a:p>
            <a:pPr marL="0" lvl="0" indent="0" algn="l" rtl="0">
              <a:lnSpc>
                <a:spcPct val="90000"/>
              </a:lnSpc>
              <a:spcBef>
                <a:spcPts val="0"/>
              </a:spcBef>
              <a:spcAft>
                <a:spcPts val="0"/>
              </a:spcAft>
              <a:buClr>
                <a:schemeClr val="dk1"/>
              </a:buClr>
              <a:buSzPct val="94090"/>
              <a:buFont typeface="Calibri"/>
              <a:buNone/>
            </a:pPr>
            <a:endParaRPr sz="2200"/>
          </a:p>
          <a:p>
            <a:pPr marL="0" lvl="0" indent="0" algn="l" rtl="0">
              <a:lnSpc>
                <a:spcPct val="90000"/>
              </a:lnSpc>
              <a:spcBef>
                <a:spcPts val="0"/>
              </a:spcBef>
              <a:spcAft>
                <a:spcPts val="0"/>
              </a:spcAft>
              <a:buClr>
                <a:schemeClr val="dk1"/>
              </a:buClr>
              <a:buSzPct val="94090"/>
              <a:buFont typeface="Calibri"/>
              <a:buNone/>
            </a:pPr>
            <a:r>
              <a:rPr lang="en-US" sz="2200">
                <a:solidFill>
                  <a:srgbClr val="05103E"/>
                </a:solidFill>
              </a:rPr>
              <a:t>TNB.studio. (n.d.). </a:t>
            </a:r>
            <a:r>
              <a:rPr lang="en-US" sz="2200" i="1">
                <a:solidFill>
                  <a:srgbClr val="05103E"/>
                </a:solidFill>
              </a:rPr>
              <a:t>Funil de marketing: o que é e para que serve? | TNB.lab. https://www.</a:t>
            </a:r>
            <a:r>
              <a:rPr lang="en-US" sz="2200" u="sng">
                <a:solidFill>
                  <a:schemeClr val="hlink"/>
                </a:solidFill>
                <a:hlinkClick r:id="rId4"/>
              </a:rPr>
              <a:t>tnb.studio/lab/funil-de-marketing-o-que-e-e-para-que-serve</a:t>
            </a:r>
            <a:endParaRPr sz="2200">
              <a:solidFill>
                <a:srgbClr val="05103E"/>
              </a:solidFill>
            </a:endParaRPr>
          </a:p>
          <a:p>
            <a:pPr marL="0" lvl="0" indent="0" algn="l" rtl="0">
              <a:lnSpc>
                <a:spcPct val="90000"/>
              </a:lnSpc>
              <a:spcBef>
                <a:spcPts val="0"/>
              </a:spcBef>
              <a:spcAft>
                <a:spcPts val="0"/>
              </a:spcAft>
              <a:buClr>
                <a:schemeClr val="dk1"/>
              </a:buClr>
              <a:buSzPct val="95833"/>
              <a:buFont typeface="Calibri"/>
              <a:buNone/>
            </a:pPr>
            <a:endParaRPr sz="2160"/>
          </a:p>
          <a:p>
            <a:pPr marL="0" lvl="0" indent="0" algn="l" rtl="0">
              <a:lnSpc>
                <a:spcPct val="90000"/>
              </a:lnSpc>
              <a:spcBef>
                <a:spcPts val="0"/>
              </a:spcBef>
              <a:spcAft>
                <a:spcPts val="0"/>
              </a:spcAft>
              <a:buClr>
                <a:schemeClr val="dk1"/>
              </a:buClr>
              <a:buSzPct val="95833"/>
              <a:buFont typeface="Calibri"/>
              <a:buNone/>
            </a:pPr>
            <a:endParaRPr sz="2160"/>
          </a:p>
          <a:p>
            <a:pPr marL="0" lvl="0" indent="0" algn="l" rtl="0">
              <a:lnSpc>
                <a:spcPct val="90000"/>
              </a:lnSpc>
              <a:spcBef>
                <a:spcPts val="0"/>
              </a:spcBef>
              <a:spcAft>
                <a:spcPts val="0"/>
              </a:spcAft>
              <a:buClr>
                <a:schemeClr val="dk1"/>
              </a:buClr>
              <a:buSzPct val="95833"/>
              <a:buFont typeface="Calibri"/>
              <a:buNone/>
            </a:pPr>
            <a:br>
              <a:rPr lang="en-US" sz="2160">
                <a:latin typeface="Calibri"/>
                <a:ea typeface="Calibri"/>
                <a:cs typeface="Calibri"/>
                <a:sym typeface="Calibri"/>
              </a:rPr>
            </a:b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220" name="Google Shape;220;p6"/>
          <p:cNvGrpSpPr/>
          <p:nvPr/>
        </p:nvGrpSpPr>
        <p:grpSpPr>
          <a:xfrm>
            <a:off x="441960" y="561256"/>
            <a:ext cx="1128382" cy="847206"/>
            <a:chOff x="7393391" y="1075612"/>
            <a:chExt cx="1128382" cy="847206"/>
          </a:xfrm>
        </p:grpSpPr>
        <p:sp>
          <p:nvSpPr>
            <p:cNvPr id="221" name="Google Shape;221;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22" name="Google Shape;222;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23" name="Google Shape;223;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24" name="Google Shape;224;p6" descr="Logotipo&#10;&#10;Descripción generada automáticamente"/>
          <p:cNvPicPr preferRelativeResize="0">
            <a:picLocks noGrp="1"/>
          </p:cNvPicPr>
          <p:nvPr>
            <p:ph type="body" idx="1"/>
          </p:nvPr>
        </p:nvPicPr>
        <p:blipFill rotWithShape="1">
          <a:blip r:embed="rId5">
            <a:alphaModFix/>
          </a:blip>
          <a:srcRect/>
          <a:stretch/>
        </p:blipFill>
        <p:spPr>
          <a:xfrm>
            <a:off x="10469310" y="6024685"/>
            <a:ext cx="1362791" cy="480384"/>
          </a:xfrm>
          <a:prstGeom prst="rect">
            <a:avLst/>
          </a:prstGeom>
          <a:noFill/>
          <a:ln>
            <a:noFill/>
          </a:ln>
        </p:spPr>
      </p:pic>
      <p:sp>
        <p:nvSpPr>
          <p:cNvPr id="225" name="Google Shape;225;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Santrauka</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652241"/>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Įvadas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err="1">
                <a:solidFill>
                  <a:srgbClr val="222222"/>
                </a:solidFill>
                <a:latin typeface="Calibri"/>
                <a:ea typeface="Calibri"/>
                <a:cs typeface="Calibri"/>
                <a:sym typeface="Calibri"/>
              </a:rPr>
              <a:t>Rinkodaros</a:t>
            </a:r>
            <a:r>
              <a:rPr lang="en-US" sz="2200" b="1" dirty="0">
                <a:solidFill>
                  <a:srgbClr val="222222"/>
                </a:solidFill>
                <a:latin typeface="Calibri"/>
                <a:ea typeface="Calibri"/>
                <a:cs typeface="Calibri"/>
                <a:sym typeface="Calibri"/>
              </a:rPr>
              <a:t> </a:t>
            </a:r>
            <a:r>
              <a:rPr lang="en-US" sz="2200" b="1" dirty="0" err="1">
                <a:solidFill>
                  <a:srgbClr val="222222"/>
                </a:solidFill>
                <a:latin typeface="Calibri"/>
                <a:ea typeface="Calibri"/>
                <a:cs typeface="Calibri"/>
                <a:sym typeface="Calibri"/>
              </a:rPr>
              <a:t>piltuvėlio</a:t>
            </a:r>
            <a:r>
              <a:rPr lang="en-US" sz="2200" b="1"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charakteristikos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err="1">
                <a:solidFill>
                  <a:srgbClr val="222222"/>
                </a:solidFill>
                <a:latin typeface="Calibri"/>
                <a:ea typeface="Calibri"/>
                <a:cs typeface="Calibri"/>
                <a:sym typeface="Calibri"/>
              </a:rPr>
              <a:t>Rinkodaros</a:t>
            </a:r>
            <a:r>
              <a:rPr lang="en-US" sz="2200" b="1" dirty="0">
                <a:solidFill>
                  <a:srgbClr val="222222"/>
                </a:solidFill>
                <a:latin typeface="Calibri"/>
                <a:ea typeface="Calibri"/>
                <a:cs typeface="Calibri"/>
                <a:sym typeface="Calibri"/>
              </a:rPr>
              <a:t> </a:t>
            </a:r>
            <a:r>
              <a:rPr lang="en-US" sz="2200" b="1" dirty="0" err="1">
                <a:solidFill>
                  <a:srgbClr val="222222"/>
                </a:solidFill>
                <a:latin typeface="Calibri"/>
                <a:ea typeface="Calibri"/>
                <a:cs typeface="Calibri"/>
                <a:sym typeface="Calibri"/>
              </a:rPr>
              <a:t>piltuvėlio</a:t>
            </a:r>
            <a:r>
              <a:rPr lang="en-US" sz="2200" b="1"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aktualumas</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ir</a:t>
            </a:r>
            <a:r>
              <a:rPr lang="en-US" sz="2200" b="1" i="0" u="none" strike="noStrike" cap="none" dirty="0">
                <a:solidFill>
                  <a:srgbClr val="222222"/>
                </a:solidFill>
                <a:latin typeface="Calibri"/>
                <a:ea typeface="Calibri"/>
                <a:cs typeface="Calibri"/>
                <a:sym typeface="Calibri"/>
              </a:rPr>
              <a:t> </a:t>
            </a:r>
            <a:r>
              <a:rPr lang="en-US" sz="2200" b="1" dirty="0" err="1">
                <a:solidFill>
                  <a:srgbClr val="222222"/>
                </a:solidFill>
                <a:latin typeface="Calibri"/>
                <a:ea typeface="Calibri"/>
                <a:cs typeface="Calibri"/>
                <a:sym typeface="Calibri"/>
              </a:rPr>
              <a:t>naudojimas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Patarimai</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kaip</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atlikti</a:t>
            </a:r>
            <a:r>
              <a:rPr lang="en-US" sz="2200" b="1" i="0" u="none" strike="noStrike" cap="none" dirty="0">
                <a:solidFill>
                  <a:srgbClr val="222222"/>
                </a:solidFill>
                <a:latin typeface="Calibri"/>
                <a:ea typeface="Calibri"/>
                <a:cs typeface="Calibri"/>
                <a:sym typeface="Calibri"/>
              </a:rPr>
              <a:t> </a:t>
            </a:r>
            <a:r>
              <a:rPr lang="en-US" sz="2200" b="1" dirty="0" err="1">
                <a:solidFill>
                  <a:srgbClr val="222222"/>
                </a:solidFill>
                <a:latin typeface="Calibri"/>
                <a:ea typeface="Calibri"/>
                <a:cs typeface="Calibri"/>
                <a:sym typeface="Calibri"/>
              </a:rPr>
              <a:t>rinkodaros</a:t>
            </a:r>
            <a:r>
              <a:rPr lang="en-US" sz="2200" b="1" dirty="0">
                <a:solidFill>
                  <a:srgbClr val="222222"/>
                </a:solidFill>
                <a:latin typeface="Calibri"/>
                <a:ea typeface="Calibri"/>
                <a:cs typeface="Calibri"/>
                <a:sym typeface="Calibri"/>
              </a:rPr>
              <a:t> </a:t>
            </a:r>
            <a:r>
              <a:rPr lang="en-US" sz="2200" b="1" dirty="0" err="1">
                <a:solidFill>
                  <a:srgbClr val="222222"/>
                </a:solidFill>
                <a:latin typeface="Calibri"/>
                <a:ea typeface="Calibri"/>
                <a:cs typeface="Calibri"/>
                <a:sym typeface="Calibri"/>
              </a:rPr>
              <a:t>piltuvėlį</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Išvados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err="1">
                <a:solidFill>
                  <a:srgbClr val="222222"/>
                </a:solidFill>
                <a:latin typeface="Calibri"/>
                <a:ea typeface="Calibri"/>
                <a:cs typeface="Calibri"/>
                <a:sym typeface="Calibri"/>
              </a:rPr>
              <a:t>Rinkodaros</a:t>
            </a:r>
            <a:r>
              <a:rPr lang="en-US" sz="2200" b="1" dirty="0">
                <a:solidFill>
                  <a:srgbClr val="222222"/>
                </a:solidFill>
                <a:latin typeface="Calibri"/>
                <a:ea typeface="Calibri"/>
                <a:cs typeface="Calibri"/>
                <a:sym typeface="Calibri"/>
              </a:rPr>
              <a:t> </a:t>
            </a:r>
            <a:r>
              <a:rPr lang="en-US" sz="2200" b="1" dirty="0" err="1">
                <a:solidFill>
                  <a:srgbClr val="222222"/>
                </a:solidFill>
                <a:latin typeface="Calibri"/>
                <a:ea typeface="Calibri"/>
                <a:cs typeface="Calibri"/>
                <a:sym typeface="Calibri"/>
              </a:rPr>
              <a:t>piltuvėli</a:t>
            </a:r>
            <a:r>
              <a:rPr lang="lt-LT" sz="2200" b="1" dirty="0">
                <a:solidFill>
                  <a:srgbClr val="222222"/>
                </a:solidFill>
                <a:latin typeface="Calibri"/>
                <a:ea typeface="Calibri"/>
                <a:cs typeface="Calibri"/>
                <a:sym typeface="Calibri"/>
              </a:rPr>
              <a:t>o</a:t>
            </a:r>
            <a:r>
              <a:rPr lang="en-US" sz="2200" b="1" dirty="0">
                <a:solidFill>
                  <a:srgbClr val="222222"/>
                </a:solidFill>
                <a:latin typeface="Calibri"/>
                <a:ea typeface="Calibri"/>
                <a:cs typeface="Calibri"/>
                <a:sym typeface="Calibri"/>
              </a:rPr>
              <a:t> </a:t>
            </a:r>
            <a:r>
              <a:rPr lang="lt-LT" sz="2200" b="1" i="0" u="none" strike="noStrike" cap="none" dirty="0">
                <a:solidFill>
                  <a:srgbClr val="222222"/>
                </a:solidFill>
                <a:latin typeface="Calibri"/>
                <a:ea typeface="Calibri"/>
                <a:cs typeface="Calibri"/>
                <a:sym typeface="Calibri"/>
              </a:rPr>
              <a:t>r</a:t>
            </a:r>
            <a:r>
              <a:rPr lang="en-US" sz="2200" b="1" i="0" u="none" strike="noStrike" cap="none" dirty="0" err="1">
                <a:solidFill>
                  <a:srgbClr val="222222"/>
                </a:solidFill>
                <a:latin typeface="Calibri"/>
                <a:ea typeface="Calibri"/>
                <a:cs typeface="Calibri"/>
                <a:sym typeface="Calibri"/>
              </a:rPr>
              <a:t>edaguojamas</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šablonas</a:t>
            </a:r>
            <a:endParaRPr sz="22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441959" y="-101896"/>
            <a:ext cx="10084511" cy="5773650"/>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n-US" sz="2800" b="1">
                <a:solidFill>
                  <a:srgbClr val="222222"/>
                </a:solidFill>
                <a:latin typeface="Calibri"/>
                <a:ea typeface="Calibri"/>
                <a:cs typeface="Calibri"/>
                <a:sym typeface="Calibri"/>
              </a:rPr>
              <a:t> Įvadas</a:t>
            </a:r>
            <a:br>
              <a:rPr lang="en-US" sz="2400">
                <a:latin typeface="Calibri"/>
                <a:ea typeface="Calibri"/>
                <a:cs typeface="Calibri"/>
                <a:sym typeface="Calibri"/>
              </a:rPr>
            </a:br>
            <a:br>
              <a:rPr lang="en-US" sz="2300" b="1">
                <a:solidFill>
                  <a:schemeClr val="dk1"/>
                </a:solidFill>
                <a:latin typeface="Calibri"/>
                <a:ea typeface="Calibri"/>
                <a:cs typeface="Calibri"/>
                <a:sym typeface="Calibri"/>
              </a:rPr>
            </a:br>
            <a:r>
              <a:rPr lang="en-US" sz="2200">
                <a:solidFill>
                  <a:schemeClr val="dk1"/>
                </a:solidFill>
              </a:rPr>
              <a:t>Rinkodaros piltuvėlis - tai procesas, kurio rinkodaros komanda laikosi nuo rinkodaros veiksmų pradžios iki verslo galimybių gavimo.</a:t>
            </a:r>
            <a:endParaRPr sz="2200">
              <a:solidFill>
                <a:schemeClr val="dk1"/>
              </a:solidFill>
            </a:endParaRPr>
          </a:p>
          <a:p>
            <a:pPr marL="0" lvl="0" indent="0" algn="l" rtl="0">
              <a:lnSpc>
                <a:spcPct val="90000"/>
              </a:lnSpc>
              <a:spcBef>
                <a:spcPts val="0"/>
              </a:spcBef>
              <a:spcAft>
                <a:spcPts val="0"/>
              </a:spcAft>
              <a:buClr>
                <a:schemeClr val="dk1"/>
              </a:buClr>
              <a:buSzPts val="2300"/>
              <a:buFont typeface="Calibri"/>
              <a:buNone/>
            </a:pPr>
            <a:endParaRPr sz="2200"/>
          </a:p>
          <a:p>
            <a:pPr marL="0" lvl="0" indent="0" algn="l" rtl="0">
              <a:lnSpc>
                <a:spcPct val="90000"/>
              </a:lnSpc>
              <a:spcBef>
                <a:spcPts val="0"/>
              </a:spcBef>
              <a:spcAft>
                <a:spcPts val="0"/>
              </a:spcAft>
              <a:buClr>
                <a:schemeClr val="dk1"/>
              </a:buClr>
              <a:buSzPts val="2300"/>
              <a:buFont typeface="Calibri"/>
              <a:buNone/>
            </a:pPr>
            <a:endParaRPr sz="2200"/>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25" name="Google Shape;125;p3"/>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27" name="Google Shape;127;p3"/>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535529" y="-76001"/>
            <a:ext cx="10201601" cy="6372745"/>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n-US" sz="2400" b="1">
                <a:solidFill>
                  <a:srgbClr val="222222"/>
                </a:solidFill>
              </a:rPr>
              <a:t> Rinkodaros piltuvėlio </a:t>
            </a:r>
            <a:r>
              <a:rPr lang="en-US" sz="2800" b="1">
                <a:solidFill>
                  <a:srgbClr val="222222"/>
                </a:solidFill>
                <a:latin typeface="Calibri"/>
                <a:ea typeface="Calibri"/>
                <a:cs typeface="Calibri"/>
                <a:sym typeface="Calibri"/>
              </a:rPr>
              <a:t>charakteristikos</a:t>
            </a:r>
            <a:br>
              <a:rPr lang="en-US" sz="2400">
                <a:latin typeface="Calibri"/>
                <a:ea typeface="Calibri"/>
                <a:cs typeface="Calibri"/>
                <a:sym typeface="Calibri"/>
              </a:rPr>
            </a:br>
            <a:br>
              <a:rPr lang="en-US" sz="2300" b="1">
                <a:solidFill>
                  <a:schemeClr val="dk1"/>
                </a:solidFill>
                <a:latin typeface="Calibri"/>
                <a:ea typeface="Calibri"/>
                <a:cs typeface="Calibri"/>
                <a:sym typeface="Calibri"/>
              </a:rPr>
            </a:br>
            <a:r>
              <a:rPr lang="en-US" sz="2200">
                <a:solidFill>
                  <a:schemeClr val="dk1"/>
                </a:solidFill>
              </a:rPr>
              <a:t>Stebėdami klientų nueitą kelią ir atitinkamą pirkimo ciklą bei vertindami kiekvienos įmonės nustatytus rinkodaros KPI, gauname reikiamą informaciją, kad suprastume, kaip ir kodėl pritraukiami klientai ir kaip juos išlaikyti. Abu šie klausimai yra bet kurio verslo augimo pagrindas.</a:t>
            </a:r>
            <a:endParaRPr sz="2200">
              <a:solidFill>
                <a:schemeClr val="dk1"/>
              </a:solidFill>
            </a:endParaRPr>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38" name="Google Shape;138;p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5" name="Google Shape;145;g1b2274d624c_0_2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g1b2274d624c_0_2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g1b2274d624c_0_23"/>
          <p:cNvSpPr>
            <a:spLocks noGrp="1"/>
          </p:cNvSpPr>
          <p:nvPr>
            <p:ph type="title"/>
          </p:nvPr>
        </p:nvSpPr>
        <p:spPr>
          <a:xfrm>
            <a:off x="636743" y="-79384"/>
            <a:ext cx="10379700" cy="57759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2800" b="1" dirty="0">
                <a:solidFill>
                  <a:srgbClr val="222222"/>
                </a:solidFill>
              </a:rPr>
              <a:t> </a:t>
            </a:r>
            <a:r>
              <a:rPr lang="en-US" sz="2800" b="1" dirty="0" err="1">
                <a:solidFill>
                  <a:srgbClr val="222222"/>
                </a:solidFill>
              </a:rPr>
              <a:t>Rinkodaros</a:t>
            </a:r>
            <a:r>
              <a:rPr lang="en-US" sz="2800" b="1" dirty="0">
                <a:solidFill>
                  <a:srgbClr val="222222"/>
                </a:solidFill>
              </a:rPr>
              <a:t> </a:t>
            </a:r>
            <a:r>
              <a:rPr lang="en-US" sz="2800" b="1" dirty="0" err="1">
                <a:solidFill>
                  <a:srgbClr val="222222"/>
                </a:solidFill>
              </a:rPr>
              <a:t>piltuvėlio</a:t>
            </a:r>
            <a:r>
              <a:rPr lang="en-US" sz="2800" b="1" dirty="0">
                <a:solidFill>
                  <a:srgbClr val="222222"/>
                </a:solidFill>
              </a:rPr>
              <a:t> </a:t>
            </a:r>
            <a:r>
              <a:rPr lang="en-US" sz="2800" b="1" dirty="0" err="1">
                <a:solidFill>
                  <a:srgbClr val="222222"/>
                </a:solidFill>
                <a:latin typeface="Calibri"/>
                <a:ea typeface="Calibri"/>
                <a:cs typeface="Calibri"/>
                <a:sym typeface="Calibri"/>
              </a:rPr>
              <a:t>aktualumas</a:t>
            </a:r>
            <a:r>
              <a:rPr lang="en-US" sz="2800" b="1" dirty="0">
                <a:solidFill>
                  <a:srgbClr val="222222"/>
                </a:solidFill>
                <a:latin typeface="Calibri"/>
                <a:ea typeface="Calibri"/>
                <a:cs typeface="Calibri"/>
                <a:sym typeface="Calibri"/>
              </a:rPr>
              <a:t> </a:t>
            </a:r>
            <a:r>
              <a:rPr lang="en-US" sz="2800" b="1" dirty="0" err="1">
                <a:solidFill>
                  <a:srgbClr val="222222"/>
                </a:solidFill>
                <a:latin typeface="Calibri"/>
                <a:ea typeface="Calibri"/>
                <a:cs typeface="Calibri"/>
                <a:sym typeface="Calibri"/>
              </a:rPr>
              <a:t>ir</a:t>
            </a:r>
            <a:r>
              <a:rPr lang="en-US" sz="2800" b="1" dirty="0">
                <a:solidFill>
                  <a:srgbClr val="222222"/>
                </a:solidFill>
                <a:latin typeface="Calibri"/>
                <a:ea typeface="Calibri"/>
                <a:cs typeface="Calibri"/>
                <a:sym typeface="Calibri"/>
              </a:rPr>
              <a:t> </a:t>
            </a:r>
            <a:r>
              <a:rPr lang="en-US" sz="2800" b="1" dirty="0" err="1">
                <a:solidFill>
                  <a:srgbClr val="222222"/>
                </a:solidFill>
              </a:rPr>
              <a:t>naudojimas</a:t>
            </a:r>
            <a:br>
              <a:rPr lang="en-US" sz="2800" dirty="0">
                <a:latin typeface="Calibri"/>
                <a:ea typeface="Calibri"/>
                <a:cs typeface="Calibri"/>
                <a:sym typeface="Calibri"/>
              </a:rPr>
            </a:br>
            <a:br>
              <a:rPr lang="en-US" sz="2400" dirty="0">
                <a:latin typeface="Calibri"/>
                <a:ea typeface="Calibri"/>
                <a:cs typeface="Calibri"/>
                <a:sym typeface="Calibri"/>
              </a:rPr>
            </a:br>
            <a:r>
              <a:rPr lang="en-US" sz="2400" dirty="0" err="1">
                <a:latin typeface="Calibri"/>
                <a:ea typeface="Calibri"/>
                <a:cs typeface="Calibri"/>
                <a:sym typeface="Calibri"/>
              </a:rPr>
              <a:t>Svarbu</a:t>
            </a:r>
            <a:r>
              <a:rPr lang="en-US" sz="2400" dirty="0">
                <a:latin typeface="Calibri"/>
                <a:ea typeface="Calibri"/>
                <a:cs typeface="Calibri"/>
                <a:sym typeface="Calibri"/>
              </a:rPr>
              <a:t> </a:t>
            </a:r>
            <a:r>
              <a:rPr lang="en-US" sz="2400" dirty="0" err="1">
                <a:latin typeface="Calibri"/>
                <a:ea typeface="Calibri"/>
                <a:cs typeface="Calibri"/>
                <a:sym typeface="Calibri"/>
              </a:rPr>
              <a:t>suprasti</a:t>
            </a:r>
            <a:r>
              <a:rPr lang="en-US" sz="2400" dirty="0">
                <a:latin typeface="Calibri"/>
                <a:ea typeface="Calibri"/>
                <a:cs typeface="Calibri"/>
                <a:sym typeface="Calibri"/>
              </a:rPr>
              <a:t> </a:t>
            </a:r>
            <a:r>
              <a:rPr lang="en-US" sz="2400" dirty="0" err="1">
                <a:latin typeface="Calibri"/>
                <a:ea typeface="Calibri"/>
                <a:cs typeface="Calibri"/>
                <a:sym typeface="Calibri"/>
              </a:rPr>
              <a:t>pagrindinius</a:t>
            </a:r>
            <a:r>
              <a:rPr lang="en-US" sz="2400" dirty="0">
                <a:latin typeface="Calibri"/>
                <a:ea typeface="Calibri"/>
                <a:cs typeface="Calibri"/>
                <a:sym typeface="Calibri"/>
              </a:rPr>
              <a:t> </a:t>
            </a:r>
            <a:r>
              <a:rPr lang="en-US" sz="2400" dirty="0" err="1">
                <a:latin typeface="Calibri"/>
                <a:ea typeface="Calibri"/>
                <a:cs typeface="Calibri"/>
                <a:sym typeface="Calibri"/>
              </a:rPr>
              <a:t>tinkamo</a:t>
            </a:r>
            <a:r>
              <a:rPr lang="en-US" sz="2400" dirty="0">
                <a:latin typeface="Calibri"/>
                <a:ea typeface="Calibri"/>
                <a:cs typeface="Calibri"/>
                <a:sym typeface="Calibri"/>
              </a:rPr>
              <a:t> </a:t>
            </a:r>
            <a:r>
              <a:rPr lang="en-US" sz="2400" dirty="0" err="1">
                <a:latin typeface="Calibri"/>
                <a:ea typeface="Calibri"/>
                <a:cs typeface="Calibri"/>
                <a:sym typeface="Calibri"/>
              </a:rPr>
              <a:t>rinkodaros</a:t>
            </a:r>
            <a:r>
              <a:rPr lang="en-US" sz="2400" dirty="0">
                <a:latin typeface="Calibri"/>
                <a:ea typeface="Calibri"/>
                <a:cs typeface="Calibri"/>
                <a:sym typeface="Calibri"/>
              </a:rPr>
              <a:t> </a:t>
            </a:r>
            <a:r>
              <a:rPr lang="en-US" sz="2400" dirty="0" err="1">
                <a:latin typeface="Calibri"/>
                <a:ea typeface="Calibri"/>
                <a:cs typeface="Calibri"/>
                <a:sym typeface="Calibri"/>
              </a:rPr>
              <a:t>piltuvėlio</a:t>
            </a:r>
            <a:r>
              <a:rPr lang="en-US" sz="2400" dirty="0">
                <a:latin typeface="Calibri"/>
                <a:ea typeface="Calibri"/>
                <a:cs typeface="Calibri"/>
                <a:sym typeface="Calibri"/>
              </a:rPr>
              <a:t> </a:t>
            </a:r>
            <a:r>
              <a:rPr lang="en-US" sz="2400" dirty="0" err="1">
                <a:latin typeface="Calibri"/>
                <a:ea typeface="Calibri"/>
                <a:cs typeface="Calibri"/>
                <a:sym typeface="Calibri"/>
              </a:rPr>
              <a:t>taikymo</a:t>
            </a:r>
            <a:r>
              <a:rPr lang="en-US" sz="2400" dirty="0">
                <a:latin typeface="Calibri"/>
                <a:ea typeface="Calibri"/>
                <a:cs typeface="Calibri"/>
                <a:sym typeface="Calibri"/>
              </a:rPr>
              <a:t> </a:t>
            </a:r>
            <a:r>
              <a:rPr lang="en-US" sz="2400" dirty="0" err="1">
                <a:latin typeface="Calibri"/>
                <a:ea typeface="Calibri"/>
                <a:cs typeface="Calibri"/>
                <a:sym typeface="Calibri"/>
              </a:rPr>
              <a:t>privalumus</a:t>
            </a:r>
            <a:r>
              <a:rPr lang="en-US" sz="2400" dirty="0">
                <a:latin typeface="Calibri"/>
                <a:ea typeface="Calibri"/>
                <a:cs typeface="Calibri"/>
                <a:sym typeface="Calibri"/>
              </a:rPr>
              <a:t>:</a:t>
            </a:r>
            <a:endParaRPr sz="2400" dirty="0">
              <a:latin typeface="Calibri"/>
              <a:ea typeface="Calibri"/>
              <a:cs typeface="Calibri"/>
              <a:sym typeface="Calibri"/>
            </a:endParaRPr>
          </a:p>
          <a:p>
            <a:pPr marL="457200" lvl="0" indent="-365760" algn="l" rtl="0">
              <a:lnSpc>
                <a:spcPct val="90000"/>
              </a:lnSpc>
              <a:spcBef>
                <a:spcPts val="0"/>
              </a:spcBef>
              <a:spcAft>
                <a:spcPts val="0"/>
              </a:spcAft>
              <a:buSzPct val="100000"/>
              <a:buFont typeface="Calibri"/>
              <a:buChar char="●"/>
            </a:pPr>
            <a:r>
              <a:rPr lang="en-US" sz="2400" dirty="0" err="1">
                <a:latin typeface="Calibri"/>
                <a:ea typeface="Calibri"/>
                <a:cs typeface="Calibri"/>
                <a:sym typeface="Calibri"/>
              </a:rPr>
              <a:t>Pirmasis</a:t>
            </a:r>
            <a:r>
              <a:rPr lang="en-US" sz="2400" dirty="0">
                <a:latin typeface="Calibri"/>
                <a:ea typeface="Calibri"/>
                <a:cs typeface="Calibri"/>
                <a:sym typeface="Calibri"/>
              </a:rPr>
              <a:t> </a:t>
            </a:r>
            <a:r>
              <a:rPr lang="en-US" sz="2400" dirty="0" err="1">
                <a:latin typeface="Calibri"/>
                <a:ea typeface="Calibri"/>
                <a:cs typeface="Calibri"/>
                <a:sym typeface="Calibri"/>
              </a:rPr>
              <a:t>privalumas</a:t>
            </a:r>
            <a:r>
              <a:rPr lang="en-US" sz="2400" dirty="0">
                <a:latin typeface="Calibri"/>
                <a:ea typeface="Calibri"/>
                <a:cs typeface="Calibri"/>
                <a:sym typeface="Calibri"/>
              </a:rPr>
              <a:t> </a:t>
            </a:r>
            <a:r>
              <a:rPr lang="en-US" sz="2400" dirty="0" err="1">
                <a:latin typeface="Calibri"/>
                <a:ea typeface="Calibri"/>
                <a:cs typeface="Calibri"/>
                <a:sym typeface="Calibri"/>
              </a:rPr>
              <a:t>yra</a:t>
            </a:r>
            <a:r>
              <a:rPr lang="en-US" sz="2400" dirty="0">
                <a:latin typeface="Calibri"/>
                <a:ea typeface="Calibri"/>
                <a:cs typeface="Calibri"/>
                <a:sym typeface="Calibri"/>
              </a:rPr>
              <a:t> </a:t>
            </a:r>
            <a:r>
              <a:rPr lang="en-US" sz="2400" dirty="0" err="1">
                <a:latin typeface="Calibri"/>
                <a:ea typeface="Calibri"/>
                <a:cs typeface="Calibri"/>
                <a:sym typeface="Calibri"/>
              </a:rPr>
              <a:t>tas</a:t>
            </a:r>
            <a:r>
              <a:rPr lang="en-US" sz="2400" dirty="0">
                <a:latin typeface="Calibri"/>
                <a:ea typeface="Calibri"/>
                <a:cs typeface="Calibri"/>
                <a:sym typeface="Calibri"/>
              </a:rPr>
              <a:t>, </a:t>
            </a:r>
            <a:r>
              <a:rPr lang="en-US" sz="2400" dirty="0" err="1">
                <a:latin typeface="Calibri"/>
                <a:ea typeface="Calibri"/>
                <a:cs typeface="Calibri"/>
                <a:sym typeface="Calibri"/>
              </a:rPr>
              <a:t>kad</a:t>
            </a:r>
            <a:r>
              <a:rPr lang="en-US" sz="2400" dirty="0">
                <a:latin typeface="Calibri"/>
                <a:ea typeface="Calibri"/>
                <a:cs typeface="Calibri"/>
                <a:sym typeface="Calibri"/>
              </a:rPr>
              <a:t> </a:t>
            </a:r>
            <a:r>
              <a:rPr lang="en-US" sz="2400" dirty="0" err="1">
                <a:latin typeface="Calibri"/>
                <a:ea typeface="Calibri"/>
                <a:cs typeface="Calibri"/>
                <a:sym typeface="Calibri"/>
              </a:rPr>
              <a:t>pardavimų</a:t>
            </a:r>
            <a:r>
              <a:rPr lang="en-US" sz="2400" dirty="0">
                <a:latin typeface="Calibri"/>
                <a:ea typeface="Calibri"/>
                <a:cs typeface="Calibri"/>
                <a:sym typeface="Calibri"/>
              </a:rPr>
              <a:t> </a:t>
            </a:r>
            <a:r>
              <a:rPr lang="en-US" sz="2400" dirty="0" err="1">
                <a:latin typeface="Calibri"/>
                <a:ea typeface="Calibri"/>
                <a:cs typeface="Calibri"/>
                <a:sym typeface="Calibri"/>
              </a:rPr>
              <a:t>komanda</a:t>
            </a:r>
            <a:r>
              <a:rPr lang="en-US" sz="2400" dirty="0">
                <a:latin typeface="Calibri"/>
                <a:ea typeface="Calibri"/>
                <a:cs typeface="Calibri"/>
                <a:sym typeface="Calibri"/>
              </a:rPr>
              <a:t> </a:t>
            </a:r>
            <a:r>
              <a:rPr lang="lt-LT" sz="2400" dirty="0">
                <a:latin typeface="Calibri"/>
                <a:ea typeface="Calibri"/>
                <a:cs typeface="Calibri"/>
                <a:sym typeface="Calibri"/>
              </a:rPr>
              <a:t>į</a:t>
            </a:r>
            <a:r>
              <a:rPr lang="en-US" sz="2400" dirty="0" err="1">
                <a:latin typeface="Calibri"/>
                <a:ea typeface="Calibri"/>
                <a:cs typeface="Calibri"/>
                <a:sym typeface="Calibri"/>
              </a:rPr>
              <a:t>gauna</a:t>
            </a:r>
            <a:r>
              <a:rPr lang="en-US" sz="2400" dirty="0">
                <a:latin typeface="Calibri"/>
                <a:ea typeface="Calibri"/>
                <a:cs typeface="Calibri"/>
                <a:sym typeface="Calibri"/>
              </a:rPr>
              <a:t> </a:t>
            </a:r>
            <a:r>
              <a:rPr lang="en-US" sz="2400" dirty="0" err="1">
                <a:latin typeface="Calibri"/>
                <a:ea typeface="Calibri"/>
                <a:cs typeface="Calibri"/>
                <a:sym typeface="Calibri"/>
              </a:rPr>
              <a:t>kvalifikacijos</a:t>
            </a:r>
            <a:r>
              <a:rPr lang="en-US" sz="2400" dirty="0">
                <a:latin typeface="Calibri"/>
                <a:ea typeface="Calibri"/>
                <a:cs typeface="Calibri"/>
                <a:sym typeface="Calibri"/>
              </a:rPr>
              <a:t>, </a:t>
            </a:r>
            <a:r>
              <a:rPr lang="en-US" sz="2400" dirty="0" err="1">
                <a:latin typeface="Calibri"/>
                <a:ea typeface="Calibri"/>
                <a:cs typeface="Calibri"/>
                <a:sym typeface="Calibri"/>
              </a:rPr>
              <a:t>labai</a:t>
            </a:r>
            <a:r>
              <a:rPr lang="en-US" sz="2400" dirty="0">
                <a:latin typeface="Calibri"/>
                <a:ea typeface="Calibri"/>
                <a:cs typeface="Calibri"/>
                <a:sym typeface="Calibri"/>
              </a:rPr>
              <a:t> </a:t>
            </a:r>
            <a:r>
              <a:rPr lang="en-US" sz="2400" dirty="0" err="1">
                <a:latin typeface="Calibri"/>
                <a:ea typeface="Calibri"/>
                <a:cs typeface="Calibri"/>
                <a:sym typeface="Calibri"/>
              </a:rPr>
              <a:t>gerai</a:t>
            </a:r>
            <a:r>
              <a:rPr lang="en-US" sz="2400" dirty="0">
                <a:latin typeface="Calibri"/>
                <a:ea typeface="Calibri"/>
                <a:cs typeface="Calibri"/>
                <a:sym typeface="Calibri"/>
              </a:rPr>
              <a:t> </a:t>
            </a:r>
            <a:r>
              <a:rPr lang="en-US" sz="2400" dirty="0" err="1">
                <a:latin typeface="Calibri"/>
                <a:ea typeface="Calibri"/>
                <a:cs typeface="Calibri"/>
                <a:sym typeface="Calibri"/>
              </a:rPr>
              <a:t>pasirengusi</a:t>
            </a:r>
            <a:r>
              <a:rPr lang="lt-LT" sz="2400" dirty="0">
                <a:latin typeface="Calibri"/>
                <a:ea typeface="Calibri"/>
                <a:cs typeface="Calibri"/>
                <a:sym typeface="Calibri"/>
              </a:rPr>
              <a:t>a</a:t>
            </a:r>
            <a:r>
              <a:rPr lang="en-US" sz="2400" dirty="0">
                <a:latin typeface="Calibri"/>
                <a:ea typeface="Calibri"/>
                <a:cs typeface="Calibri"/>
                <a:sym typeface="Calibri"/>
              </a:rPr>
              <a:t> </a:t>
            </a:r>
            <a:r>
              <a:rPr lang="en-US" sz="2400" dirty="0" err="1">
                <a:latin typeface="Calibri"/>
                <a:ea typeface="Calibri"/>
                <a:cs typeface="Calibri"/>
                <a:sym typeface="Calibri"/>
              </a:rPr>
              <a:t>pardavimui</a:t>
            </a:r>
            <a:r>
              <a:rPr lang="en-US" sz="2400" dirty="0">
                <a:latin typeface="Calibri"/>
                <a:ea typeface="Calibri"/>
                <a:cs typeface="Calibri"/>
                <a:sym typeface="Calibri"/>
              </a:rPr>
              <a:t> </a:t>
            </a:r>
            <a:r>
              <a:rPr lang="en-US" sz="2400" dirty="0" err="1">
                <a:latin typeface="Calibri"/>
                <a:ea typeface="Calibri"/>
                <a:cs typeface="Calibri"/>
                <a:sym typeface="Calibri"/>
              </a:rPr>
              <a:t>ir</a:t>
            </a:r>
            <a:r>
              <a:rPr lang="en-US" sz="2400" dirty="0">
                <a:latin typeface="Calibri"/>
                <a:ea typeface="Calibri"/>
                <a:cs typeface="Calibri"/>
                <a:sym typeface="Calibri"/>
              </a:rPr>
              <a:t> </a:t>
            </a:r>
            <a:r>
              <a:rPr lang="en-US" sz="2400" dirty="0" err="1">
                <a:latin typeface="Calibri"/>
                <a:ea typeface="Calibri"/>
                <a:cs typeface="Calibri"/>
                <a:sym typeface="Calibri"/>
              </a:rPr>
              <a:t>su</a:t>
            </a:r>
            <a:r>
              <a:rPr lang="en-US" sz="2400" dirty="0">
                <a:latin typeface="Calibri"/>
                <a:ea typeface="Calibri"/>
                <a:cs typeface="Calibri"/>
                <a:sym typeface="Calibri"/>
              </a:rPr>
              <a:t> </a:t>
            </a:r>
            <a:r>
              <a:rPr lang="en-US" sz="2400" dirty="0" err="1">
                <a:latin typeface="Calibri"/>
                <a:ea typeface="Calibri"/>
                <a:cs typeface="Calibri"/>
                <a:sym typeface="Calibri"/>
              </a:rPr>
              <a:t>pardavimų</a:t>
            </a:r>
            <a:r>
              <a:rPr lang="en-US" sz="2400" dirty="0">
                <a:latin typeface="Calibri"/>
                <a:ea typeface="Calibri"/>
                <a:cs typeface="Calibri"/>
                <a:sym typeface="Calibri"/>
              </a:rPr>
              <a:t> </a:t>
            </a:r>
            <a:r>
              <a:rPr lang="en-US" sz="2400" dirty="0" err="1">
                <a:latin typeface="Calibri"/>
                <a:ea typeface="Calibri"/>
                <a:cs typeface="Calibri"/>
                <a:sym typeface="Calibri"/>
              </a:rPr>
              <a:t>komandai</a:t>
            </a:r>
            <a:r>
              <a:rPr lang="en-US" sz="2400" dirty="0">
                <a:latin typeface="Calibri"/>
                <a:ea typeface="Calibri"/>
                <a:cs typeface="Calibri"/>
                <a:sym typeface="Calibri"/>
              </a:rPr>
              <a:t> </a:t>
            </a:r>
            <a:r>
              <a:rPr lang="en-US" sz="2400" dirty="0" err="1">
                <a:latin typeface="Calibri"/>
                <a:ea typeface="Calibri"/>
                <a:cs typeface="Calibri"/>
                <a:sym typeface="Calibri"/>
              </a:rPr>
              <a:t>nebus</a:t>
            </a:r>
            <a:r>
              <a:rPr lang="en-US" sz="2400" dirty="0">
                <a:latin typeface="Calibri"/>
                <a:ea typeface="Calibri"/>
                <a:cs typeface="Calibri"/>
                <a:sym typeface="Calibri"/>
              </a:rPr>
              <a:t> </a:t>
            </a:r>
            <a:r>
              <a:rPr lang="en-US" sz="2400" dirty="0" err="1">
                <a:latin typeface="Calibri"/>
                <a:ea typeface="Calibri"/>
                <a:cs typeface="Calibri"/>
                <a:sym typeface="Calibri"/>
              </a:rPr>
              <a:t>sunku</a:t>
            </a:r>
            <a:r>
              <a:rPr lang="en-US" sz="2400" dirty="0">
                <a:latin typeface="Calibri"/>
                <a:ea typeface="Calibri"/>
                <a:cs typeface="Calibri"/>
                <a:sym typeface="Calibri"/>
              </a:rPr>
              <a:t> </a:t>
            </a:r>
            <a:r>
              <a:rPr lang="en-US" sz="2400" dirty="0" err="1">
                <a:latin typeface="Calibri"/>
                <a:ea typeface="Calibri"/>
                <a:cs typeface="Calibri"/>
                <a:sym typeface="Calibri"/>
              </a:rPr>
              <a:t>sudaryti</a:t>
            </a:r>
            <a:r>
              <a:rPr lang="en-US" sz="2400" dirty="0">
                <a:latin typeface="Calibri"/>
                <a:ea typeface="Calibri"/>
                <a:cs typeface="Calibri"/>
                <a:sym typeface="Calibri"/>
              </a:rPr>
              <a:t> </a:t>
            </a:r>
            <a:r>
              <a:rPr lang="en-US" sz="2400" dirty="0" err="1">
                <a:latin typeface="Calibri"/>
                <a:ea typeface="Calibri"/>
                <a:cs typeface="Calibri"/>
                <a:sym typeface="Calibri"/>
              </a:rPr>
              <a:t>sandorį</a:t>
            </a:r>
            <a:r>
              <a:rPr lang="en-US" sz="2400" dirty="0">
                <a:latin typeface="Calibri"/>
                <a:ea typeface="Calibri"/>
                <a:cs typeface="Calibri"/>
                <a:sym typeface="Calibri"/>
              </a:rPr>
              <a:t>.</a:t>
            </a:r>
            <a:endParaRPr sz="2400" dirty="0">
              <a:latin typeface="Calibri"/>
              <a:ea typeface="Calibri"/>
              <a:cs typeface="Calibri"/>
              <a:sym typeface="Calibri"/>
            </a:endParaRPr>
          </a:p>
          <a:p>
            <a:pPr marL="457200" lvl="0" indent="-365760" algn="l" rtl="0">
              <a:lnSpc>
                <a:spcPct val="90000"/>
              </a:lnSpc>
              <a:spcBef>
                <a:spcPts val="0"/>
              </a:spcBef>
              <a:spcAft>
                <a:spcPts val="0"/>
              </a:spcAft>
              <a:buSzPct val="100000"/>
              <a:buFont typeface="Calibri"/>
              <a:buChar char="●"/>
            </a:pPr>
            <a:r>
              <a:rPr lang="en-US" sz="2400" dirty="0" err="1">
                <a:latin typeface="Calibri"/>
                <a:ea typeface="Calibri"/>
                <a:cs typeface="Calibri"/>
                <a:sym typeface="Calibri"/>
              </a:rPr>
              <a:t>Dėl</a:t>
            </a:r>
            <a:r>
              <a:rPr lang="en-US" sz="2400" dirty="0">
                <a:latin typeface="Calibri"/>
                <a:ea typeface="Calibri"/>
                <a:cs typeface="Calibri"/>
                <a:sym typeface="Calibri"/>
              </a:rPr>
              <a:t> </a:t>
            </a:r>
            <a:r>
              <a:rPr lang="en-US" sz="2400" dirty="0" err="1">
                <a:latin typeface="Calibri"/>
                <a:ea typeface="Calibri"/>
                <a:cs typeface="Calibri"/>
                <a:sym typeface="Calibri"/>
              </a:rPr>
              <a:t>šio</a:t>
            </a:r>
            <a:r>
              <a:rPr lang="en-US" sz="2400" dirty="0">
                <a:latin typeface="Calibri"/>
                <a:ea typeface="Calibri"/>
                <a:cs typeface="Calibri"/>
                <a:sym typeface="Calibri"/>
              </a:rPr>
              <a:t> </a:t>
            </a:r>
            <a:r>
              <a:rPr lang="en-US" sz="2400" dirty="0" err="1">
                <a:latin typeface="Calibri"/>
                <a:ea typeface="Calibri"/>
                <a:cs typeface="Calibri"/>
                <a:sym typeface="Calibri"/>
              </a:rPr>
              <a:t>pirmojo</a:t>
            </a:r>
            <a:r>
              <a:rPr lang="en-US" sz="2400" dirty="0">
                <a:latin typeface="Calibri"/>
                <a:ea typeface="Calibri"/>
                <a:cs typeface="Calibri"/>
                <a:sym typeface="Calibri"/>
              </a:rPr>
              <a:t> </a:t>
            </a:r>
            <a:r>
              <a:rPr lang="en-US" sz="2400" dirty="0" err="1">
                <a:latin typeface="Calibri"/>
                <a:ea typeface="Calibri"/>
                <a:cs typeface="Calibri"/>
                <a:sym typeface="Calibri"/>
              </a:rPr>
              <a:t>elemento</a:t>
            </a:r>
            <a:r>
              <a:rPr lang="en-US" sz="2400" dirty="0">
                <a:latin typeface="Calibri"/>
                <a:ea typeface="Calibri"/>
                <a:cs typeface="Calibri"/>
                <a:sym typeface="Calibri"/>
              </a:rPr>
              <a:t> </a:t>
            </a:r>
            <a:r>
              <a:rPr lang="en-US" sz="2400" dirty="0" err="1">
                <a:latin typeface="Calibri"/>
                <a:ea typeface="Calibri"/>
                <a:cs typeface="Calibri"/>
                <a:sym typeface="Calibri"/>
              </a:rPr>
              <a:t>sumažėja</a:t>
            </a:r>
            <a:r>
              <a:rPr lang="en-US" sz="2400" dirty="0">
                <a:latin typeface="Calibri"/>
                <a:ea typeface="Calibri"/>
                <a:cs typeface="Calibri"/>
                <a:sym typeface="Calibri"/>
              </a:rPr>
              <a:t> </a:t>
            </a:r>
            <a:r>
              <a:rPr lang="en-US" sz="2400" dirty="0" err="1">
                <a:latin typeface="Calibri"/>
                <a:ea typeface="Calibri"/>
                <a:cs typeface="Calibri"/>
                <a:sym typeface="Calibri"/>
              </a:rPr>
              <a:t>komercinės</a:t>
            </a:r>
            <a:r>
              <a:rPr lang="en-US" sz="2400" dirty="0">
                <a:latin typeface="Calibri"/>
                <a:ea typeface="Calibri"/>
                <a:cs typeface="Calibri"/>
                <a:sym typeface="Calibri"/>
              </a:rPr>
              <a:t> </a:t>
            </a:r>
            <a:r>
              <a:rPr lang="en-US" sz="2400" dirty="0" err="1">
                <a:latin typeface="Calibri"/>
                <a:ea typeface="Calibri"/>
                <a:cs typeface="Calibri"/>
                <a:sym typeface="Calibri"/>
              </a:rPr>
              <a:t>sąnaudos</a:t>
            </a:r>
            <a:r>
              <a:rPr lang="en-US" sz="2400" dirty="0">
                <a:latin typeface="Calibri"/>
                <a:ea typeface="Calibri"/>
                <a:cs typeface="Calibri"/>
                <a:sym typeface="Calibri"/>
              </a:rPr>
              <a:t>. </a:t>
            </a:r>
            <a:r>
              <a:rPr lang="en-US" sz="2400" dirty="0" err="1">
                <a:latin typeface="Calibri"/>
                <a:ea typeface="Calibri"/>
                <a:cs typeface="Calibri"/>
                <a:sym typeface="Calibri"/>
              </a:rPr>
              <a:t>Efektyvumas</a:t>
            </a:r>
            <a:r>
              <a:rPr lang="en-US" sz="2400" dirty="0">
                <a:latin typeface="Calibri"/>
                <a:ea typeface="Calibri"/>
                <a:cs typeface="Calibri"/>
                <a:sym typeface="Calibri"/>
              </a:rPr>
              <a:t> </a:t>
            </a:r>
            <a:r>
              <a:rPr lang="en-US" sz="2400" dirty="0" err="1">
                <a:latin typeface="Calibri"/>
                <a:ea typeface="Calibri"/>
                <a:cs typeface="Calibri"/>
                <a:sym typeface="Calibri"/>
              </a:rPr>
              <a:t>didėja</a:t>
            </a:r>
            <a:r>
              <a:rPr lang="en-US" sz="2400" dirty="0">
                <a:latin typeface="Calibri"/>
                <a:ea typeface="Calibri"/>
                <a:cs typeface="Calibri"/>
                <a:sym typeface="Calibri"/>
              </a:rPr>
              <a:t>, </a:t>
            </a:r>
            <a:r>
              <a:rPr lang="en-US" sz="2400" dirty="0" err="1">
                <a:latin typeface="Calibri"/>
                <a:ea typeface="Calibri"/>
                <a:cs typeface="Calibri"/>
                <a:sym typeface="Calibri"/>
              </a:rPr>
              <a:t>todėl</a:t>
            </a:r>
            <a:r>
              <a:rPr lang="en-US" sz="2400" dirty="0">
                <a:latin typeface="Calibri"/>
                <a:ea typeface="Calibri"/>
                <a:cs typeface="Calibri"/>
                <a:sym typeface="Calibri"/>
              </a:rPr>
              <a:t> </a:t>
            </a:r>
            <a:r>
              <a:rPr lang="en-US" sz="2400" dirty="0" err="1">
                <a:latin typeface="Calibri"/>
                <a:ea typeface="Calibri"/>
                <a:cs typeface="Calibri"/>
                <a:sym typeface="Calibri"/>
              </a:rPr>
              <a:t>išlaidos</a:t>
            </a:r>
            <a:r>
              <a:rPr lang="en-US" sz="2400" dirty="0">
                <a:latin typeface="Calibri"/>
                <a:ea typeface="Calibri"/>
                <a:cs typeface="Calibri"/>
                <a:sym typeface="Calibri"/>
              </a:rPr>
              <a:t> </a:t>
            </a:r>
            <a:r>
              <a:rPr lang="en-US" sz="2400" dirty="0" err="1">
                <a:latin typeface="Calibri"/>
                <a:ea typeface="Calibri"/>
                <a:cs typeface="Calibri"/>
                <a:sym typeface="Calibri"/>
              </a:rPr>
              <a:t>mažėja</a:t>
            </a:r>
            <a:r>
              <a:rPr lang="en-US" sz="2400" dirty="0">
                <a:latin typeface="Calibri"/>
                <a:ea typeface="Calibri"/>
                <a:cs typeface="Calibri"/>
                <a:sym typeface="Calibri"/>
              </a:rPr>
              <a:t>. </a:t>
            </a:r>
            <a:r>
              <a:rPr lang="en-US" sz="2400" dirty="0" err="1">
                <a:latin typeface="Calibri"/>
                <a:ea typeface="Calibri"/>
                <a:cs typeface="Calibri"/>
                <a:sym typeface="Calibri"/>
              </a:rPr>
              <a:t>Tiesa</a:t>
            </a:r>
            <a:r>
              <a:rPr lang="en-US" sz="2400" dirty="0">
                <a:latin typeface="Calibri"/>
                <a:ea typeface="Calibri"/>
                <a:cs typeface="Calibri"/>
                <a:sym typeface="Calibri"/>
              </a:rPr>
              <a:t>, </a:t>
            </a:r>
            <a:r>
              <a:rPr lang="en-US" sz="2400" dirty="0" err="1">
                <a:latin typeface="Calibri"/>
                <a:ea typeface="Calibri"/>
                <a:cs typeface="Calibri"/>
                <a:sym typeface="Calibri"/>
              </a:rPr>
              <a:t>atsiranda</a:t>
            </a:r>
            <a:r>
              <a:rPr lang="en-US" sz="2400" dirty="0">
                <a:latin typeface="Calibri"/>
                <a:ea typeface="Calibri"/>
                <a:cs typeface="Calibri"/>
                <a:sym typeface="Calibri"/>
              </a:rPr>
              <a:t> </a:t>
            </a:r>
            <a:r>
              <a:rPr lang="en-US" sz="2400" dirty="0" err="1">
                <a:latin typeface="Calibri"/>
                <a:ea typeface="Calibri"/>
                <a:cs typeface="Calibri"/>
                <a:sym typeface="Calibri"/>
              </a:rPr>
              <a:t>papildomų</a:t>
            </a:r>
            <a:r>
              <a:rPr lang="en-US" sz="2400" dirty="0">
                <a:latin typeface="Calibri"/>
                <a:ea typeface="Calibri"/>
                <a:cs typeface="Calibri"/>
                <a:sym typeface="Calibri"/>
              </a:rPr>
              <a:t> </a:t>
            </a:r>
            <a:r>
              <a:rPr lang="en-US" sz="2400" dirty="0" err="1">
                <a:latin typeface="Calibri"/>
                <a:ea typeface="Calibri"/>
                <a:cs typeface="Calibri"/>
                <a:sym typeface="Calibri"/>
              </a:rPr>
              <a:t>rinkodaros</a:t>
            </a:r>
            <a:r>
              <a:rPr lang="en-US" sz="2400" dirty="0">
                <a:latin typeface="Calibri"/>
                <a:ea typeface="Calibri"/>
                <a:cs typeface="Calibri"/>
                <a:sym typeface="Calibri"/>
              </a:rPr>
              <a:t> </a:t>
            </a:r>
            <a:r>
              <a:rPr lang="en-US" sz="2400" dirty="0" err="1">
                <a:latin typeface="Calibri"/>
                <a:ea typeface="Calibri"/>
                <a:cs typeface="Calibri"/>
                <a:sym typeface="Calibri"/>
              </a:rPr>
              <a:t>išlaidų</a:t>
            </a:r>
            <a:r>
              <a:rPr lang="en-US" sz="2400" dirty="0">
                <a:latin typeface="Calibri"/>
                <a:ea typeface="Calibri"/>
                <a:cs typeface="Calibri"/>
                <a:sym typeface="Calibri"/>
              </a:rPr>
              <a:t> (</a:t>
            </a:r>
            <a:r>
              <a:rPr lang="en-US" sz="2400" dirty="0" err="1">
                <a:latin typeface="Calibri"/>
                <a:ea typeface="Calibri"/>
                <a:cs typeface="Calibri"/>
                <a:sym typeface="Calibri"/>
              </a:rPr>
              <a:t>nes</a:t>
            </a:r>
            <a:r>
              <a:rPr lang="en-US" sz="2400" dirty="0">
                <a:latin typeface="Calibri"/>
                <a:ea typeface="Calibri"/>
                <a:cs typeface="Calibri"/>
                <a:sym typeface="Calibri"/>
              </a:rPr>
              <a:t> </a:t>
            </a:r>
            <a:r>
              <a:rPr lang="en-US" sz="2400" dirty="0" err="1">
                <a:latin typeface="Calibri"/>
                <a:ea typeface="Calibri"/>
                <a:cs typeface="Calibri"/>
                <a:sym typeface="Calibri"/>
              </a:rPr>
              <a:t>reikia</a:t>
            </a:r>
            <a:r>
              <a:rPr lang="en-US" sz="2400" dirty="0">
                <a:latin typeface="Calibri"/>
                <a:ea typeface="Calibri"/>
                <a:cs typeface="Calibri"/>
                <a:sym typeface="Calibri"/>
              </a:rPr>
              <a:t> </a:t>
            </a:r>
            <a:r>
              <a:rPr lang="en-US" sz="2400" dirty="0" err="1">
                <a:latin typeface="Calibri"/>
                <a:ea typeface="Calibri"/>
                <a:cs typeface="Calibri"/>
                <a:sym typeface="Calibri"/>
              </a:rPr>
              <a:t>paleisti</a:t>
            </a:r>
            <a:r>
              <a:rPr lang="en-US" sz="2400" dirty="0">
                <a:latin typeface="Calibri"/>
                <a:ea typeface="Calibri"/>
                <a:cs typeface="Calibri"/>
                <a:sym typeface="Calibri"/>
              </a:rPr>
              <a:t> </a:t>
            </a:r>
            <a:r>
              <a:rPr lang="en-US" sz="2400" dirty="0" err="1">
                <a:latin typeface="Calibri"/>
                <a:ea typeface="Calibri"/>
                <a:cs typeface="Calibri"/>
                <a:sym typeface="Calibri"/>
              </a:rPr>
              <a:t>naują</a:t>
            </a:r>
            <a:r>
              <a:rPr lang="en-US" sz="2400" dirty="0">
                <a:latin typeface="Calibri"/>
                <a:ea typeface="Calibri"/>
                <a:cs typeface="Calibri"/>
                <a:sym typeface="Calibri"/>
              </a:rPr>
              <a:t> </a:t>
            </a:r>
            <a:r>
              <a:rPr lang="en-US" sz="2400" dirty="0" err="1">
                <a:latin typeface="Calibri"/>
                <a:ea typeface="Calibri"/>
                <a:cs typeface="Calibri"/>
                <a:sym typeface="Calibri"/>
              </a:rPr>
              <a:t>piltuvėlį</a:t>
            </a:r>
            <a:r>
              <a:rPr lang="en-US" sz="2400" dirty="0">
                <a:latin typeface="Calibri"/>
                <a:ea typeface="Calibri"/>
                <a:cs typeface="Calibri"/>
                <a:sym typeface="Calibri"/>
              </a:rPr>
              <a:t>, </a:t>
            </a:r>
            <a:r>
              <a:rPr lang="en-US" sz="2400" dirty="0" err="1">
                <a:latin typeface="Calibri"/>
                <a:ea typeface="Calibri"/>
                <a:cs typeface="Calibri"/>
                <a:sym typeface="Calibri"/>
              </a:rPr>
              <a:t>kurio</a:t>
            </a:r>
            <a:r>
              <a:rPr lang="en-US" sz="2400" dirty="0">
                <a:latin typeface="Calibri"/>
                <a:ea typeface="Calibri"/>
                <a:cs typeface="Calibri"/>
                <a:sym typeface="Calibri"/>
              </a:rPr>
              <a:t> </a:t>
            </a:r>
            <a:r>
              <a:rPr lang="en-US" sz="2400" dirty="0" err="1">
                <a:latin typeface="Calibri"/>
                <a:ea typeface="Calibri"/>
                <a:cs typeface="Calibri"/>
                <a:sym typeface="Calibri"/>
              </a:rPr>
              <a:t>anksčiau</a:t>
            </a:r>
            <a:r>
              <a:rPr lang="en-US" sz="2400" dirty="0">
                <a:latin typeface="Calibri"/>
                <a:ea typeface="Calibri"/>
                <a:cs typeface="Calibri"/>
                <a:sym typeface="Calibri"/>
              </a:rPr>
              <a:t> </a:t>
            </a:r>
            <a:r>
              <a:rPr lang="en-US" sz="2400" dirty="0" err="1">
                <a:latin typeface="Calibri"/>
                <a:ea typeface="Calibri"/>
                <a:cs typeface="Calibri"/>
                <a:sym typeface="Calibri"/>
              </a:rPr>
              <a:t>neturėjote</a:t>
            </a:r>
            <a:r>
              <a:rPr lang="en-US" sz="2400" dirty="0">
                <a:latin typeface="Calibri"/>
                <a:ea typeface="Calibri"/>
                <a:cs typeface="Calibri"/>
                <a:sym typeface="Calibri"/>
              </a:rPr>
              <a:t>), </a:t>
            </a:r>
            <a:r>
              <a:rPr lang="en-US" sz="2400" dirty="0" err="1">
                <a:latin typeface="Calibri"/>
                <a:ea typeface="Calibri"/>
                <a:cs typeface="Calibri"/>
                <a:sym typeface="Calibri"/>
              </a:rPr>
              <a:t>tačiau</a:t>
            </a:r>
            <a:r>
              <a:rPr lang="en-US" sz="2400" dirty="0">
                <a:latin typeface="Calibri"/>
                <a:ea typeface="Calibri"/>
                <a:cs typeface="Calibri"/>
                <a:sym typeface="Calibri"/>
              </a:rPr>
              <a:t> </a:t>
            </a:r>
            <a:r>
              <a:rPr lang="en-US" sz="2400" dirty="0" err="1">
                <a:latin typeface="Calibri"/>
                <a:ea typeface="Calibri"/>
                <a:cs typeface="Calibri"/>
                <a:sym typeface="Calibri"/>
              </a:rPr>
              <a:t>komercines</a:t>
            </a:r>
            <a:r>
              <a:rPr lang="en-US" sz="2400" dirty="0">
                <a:latin typeface="Calibri"/>
                <a:ea typeface="Calibri"/>
                <a:cs typeface="Calibri"/>
                <a:sym typeface="Calibri"/>
              </a:rPr>
              <a:t> </a:t>
            </a:r>
            <a:r>
              <a:rPr lang="en-US" sz="2400" dirty="0" err="1">
                <a:latin typeface="Calibri"/>
                <a:ea typeface="Calibri"/>
                <a:cs typeface="Calibri"/>
                <a:sym typeface="Calibri"/>
              </a:rPr>
              <a:t>išlaidas</a:t>
            </a:r>
            <a:r>
              <a:rPr lang="en-US" sz="2400" dirty="0">
                <a:latin typeface="Calibri"/>
                <a:ea typeface="Calibri"/>
                <a:cs typeface="Calibri"/>
                <a:sym typeface="Calibri"/>
              </a:rPr>
              <a:t> </a:t>
            </a:r>
            <a:r>
              <a:rPr lang="en-US" sz="2400" dirty="0" err="1">
                <a:latin typeface="Calibri"/>
                <a:ea typeface="Calibri"/>
                <a:cs typeface="Calibri"/>
                <a:sym typeface="Calibri"/>
              </a:rPr>
              <a:t>sumažinate</a:t>
            </a:r>
            <a:r>
              <a:rPr lang="en-US" sz="2400" dirty="0">
                <a:latin typeface="Calibri"/>
                <a:ea typeface="Calibri"/>
                <a:cs typeface="Calibri"/>
                <a:sym typeface="Calibri"/>
              </a:rPr>
              <a:t> </a:t>
            </a:r>
            <a:r>
              <a:rPr lang="en-US" sz="2400" dirty="0" err="1">
                <a:latin typeface="Calibri"/>
                <a:ea typeface="Calibri"/>
                <a:cs typeface="Calibri"/>
                <a:sym typeface="Calibri"/>
              </a:rPr>
              <a:t>iki</a:t>
            </a:r>
            <a:r>
              <a:rPr lang="en-US" sz="2400" dirty="0">
                <a:latin typeface="Calibri"/>
                <a:ea typeface="Calibri"/>
                <a:cs typeface="Calibri"/>
                <a:sym typeface="Calibri"/>
              </a:rPr>
              <a:t> </a:t>
            </a:r>
            <a:r>
              <a:rPr lang="en-US" sz="2400" dirty="0" err="1">
                <a:latin typeface="Calibri"/>
                <a:ea typeface="Calibri"/>
                <a:cs typeface="Calibri"/>
                <a:sym typeface="Calibri"/>
              </a:rPr>
              <a:t>minimumo</a:t>
            </a:r>
            <a:r>
              <a:rPr lang="en-US" sz="2400" dirty="0">
                <a:latin typeface="Calibri"/>
                <a:ea typeface="Calibri"/>
                <a:cs typeface="Calibri"/>
                <a:sym typeface="Calibri"/>
              </a:rPr>
              <a:t>.</a:t>
            </a:r>
            <a:endParaRPr sz="2300" b="1" dirty="0">
              <a:solidFill>
                <a:schemeClr val="dk1"/>
              </a:solidFill>
              <a:latin typeface="Calibri"/>
              <a:ea typeface="Calibri"/>
              <a:cs typeface="Calibri"/>
              <a:sym typeface="Calibri"/>
            </a:endParaRPr>
          </a:p>
        </p:txBody>
      </p:sp>
      <p:grpSp>
        <p:nvGrpSpPr>
          <p:cNvPr id="148" name="Google Shape;148;g1b2274d624c_0_23"/>
          <p:cNvGrpSpPr/>
          <p:nvPr/>
        </p:nvGrpSpPr>
        <p:grpSpPr>
          <a:xfrm>
            <a:off x="441960" y="561256"/>
            <a:ext cx="1128381" cy="847205"/>
            <a:chOff x="7393391" y="1075612"/>
            <a:chExt cx="1128381" cy="847205"/>
          </a:xfrm>
        </p:grpSpPr>
        <p:sp>
          <p:nvSpPr>
            <p:cNvPr id="149" name="Google Shape;149;g1b2274d624c_0_2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0" name="Google Shape;150;g1b2274d624c_0_23"/>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51" name="Google Shape;151;g1b2274d624c_0_2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
        <p:nvSpPr>
          <p:cNvPr id="152" name="Google Shape;152;g1b2274d624c_0_23"/>
          <p:cNvSpPr txBox="1"/>
          <p:nvPr/>
        </p:nvSpPr>
        <p:spPr>
          <a:xfrm>
            <a:off x="4038600" y="4884873"/>
            <a:ext cx="7188300" cy="129210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6"/>
        <p:cNvGrpSpPr/>
        <p:nvPr/>
      </p:nvGrpSpPr>
      <p:grpSpPr>
        <a:xfrm>
          <a:off x="0" y="0"/>
          <a:ext cx="0" cy="0"/>
          <a:chOff x="0" y="0"/>
          <a:chExt cx="0" cy="0"/>
        </a:xfrm>
      </p:grpSpPr>
      <p:sp>
        <p:nvSpPr>
          <p:cNvPr id="157" name="Google Shape;157;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9" name="Google Shape;159;p5"/>
          <p:cNvSpPr>
            <a:spLocks noGrp="1"/>
          </p:cNvSpPr>
          <p:nvPr>
            <p:ph type="title"/>
          </p:nvPr>
        </p:nvSpPr>
        <p:spPr>
          <a:xfrm>
            <a:off x="636743" y="-79384"/>
            <a:ext cx="10379741" cy="5775963"/>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2800" b="1" dirty="0">
                <a:solidFill>
                  <a:srgbClr val="222222"/>
                </a:solidFill>
              </a:rPr>
              <a:t> </a:t>
            </a:r>
            <a:r>
              <a:rPr lang="en-US" sz="2800" b="1" dirty="0" err="1">
                <a:solidFill>
                  <a:srgbClr val="222222"/>
                </a:solidFill>
              </a:rPr>
              <a:t>Rinkodaros</a:t>
            </a:r>
            <a:r>
              <a:rPr lang="en-US" sz="2800" b="1" dirty="0">
                <a:solidFill>
                  <a:srgbClr val="222222"/>
                </a:solidFill>
              </a:rPr>
              <a:t> </a:t>
            </a:r>
            <a:r>
              <a:rPr lang="en-US" sz="2800" b="1" dirty="0" err="1">
                <a:solidFill>
                  <a:srgbClr val="222222"/>
                </a:solidFill>
              </a:rPr>
              <a:t>piltuvėlio</a:t>
            </a:r>
            <a:r>
              <a:rPr lang="en-US" sz="2800" b="1" dirty="0">
                <a:solidFill>
                  <a:srgbClr val="222222"/>
                </a:solidFill>
              </a:rPr>
              <a:t> </a:t>
            </a:r>
            <a:r>
              <a:rPr lang="en-US" sz="2800" b="1" dirty="0" err="1">
                <a:solidFill>
                  <a:srgbClr val="222222"/>
                </a:solidFill>
                <a:latin typeface="Calibri"/>
                <a:ea typeface="Calibri"/>
                <a:cs typeface="Calibri"/>
                <a:sym typeface="Calibri"/>
              </a:rPr>
              <a:t>aktualumas</a:t>
            </a:r>
            <a:r>
              <a:rPr lang="en-US" sz="2800" b="1" dirty="0">
                <a:solidFill>
                  <a:srgbClr val="222222"/>
                </a:solidFill>
                <a:latin typeface="Calibri"/>
                <a:ea typeface="Calibri"/>
                <a:cs typeface="Calibri"/>
                <a:sym typeface="Calibri"/>
              </a:rPr>
              <a:t> </a:t>
            </a:r>
            <a:r>
              <a:rPr lang="en-US" sz="2800" b="1" dirty="0" err="1">
                <a:solidFill>
                  <a:srgbClr val="222222"/>
                </a:solidFill>
                <a:latin typeface="Calibri"/>
                <a:ea typeface="Calibri"/>
                <a:cs typeface="Calibri"/>
                <a:sym typeface="Calibri"/>
              </a:rPr>
              <a:t>ir</a:t>
            </a:r>
            <a:r>
              <a:rPr lang="en-US" sz="2800" b="1" dirty="0">
                <a:solidFill>
                  <a:srgbClr val="222222"/>
                </a:solidFill>
                <a:latin typeface="Calibri"/>
                <a:ea typeface="Calibri"/>
                <a:cs typeface="Calibri"/>
                <a:sym typeface="Calibri"/>
              </a:rPr>
              <a:t> </a:t>
            </a:r>
            <a:r>
              <a:rPr lang="en-US" sz="2800" b="1" dirty="0" err="1">
                <a:solidFill>
                  <a:srgbClr val="222222"/>
                </a:solidFill>
              </a:rPr>
              <a:t>naudojimas</a:t>
            </a:r>
            <a:br>
              <a:rPr lang="en-US" sz="2800" dirty="0">
                <a:latin typeface="Calibri"/>
                <a:ea typeface="Calibri"/>
                <a:cs typeface="Calibri"/>
                <a:sym typeface="Calibri"/>
              </a:rPr>
            </a:br>
            <a:br>
              <a:rPr lang="en-US" sz="2400" dirty="0">
                <a:latin typeface="Calibri"/>
                <a:ea typeface="Calibri"/>
                <a:cs typeface="Calibri"/>
                <a:sym typeface="Calibri"/>
              </a:rPr>
            </a:br>
            <a:endParaRPr sz="2400" dirty="0">
              <a:latin typeface="Calibri"/>
              <a:ea typeface="Calibri"/>
              <a:cs typeface="Calibri"/>
              <a:sym typeface="Calibri"/>
            </a:endParaRPr>
          </a:p>
          <a:p>
            <a:pPr marL="457200" lvl="0" indent="-365760" algn="l" rtl="0">
              <a:lnSpc>
                <a:spcPct val="90000"/>
              </a:lnSpc>
              <a:spcBef>
                <a:spcPts val="0"/>
              </a:spcBef>
              <a:spcAft>
                <a:spcPts val="0"/>
              </a:spcAft>
              <a:buSzPct val="100000"/>
              <a:buFont typeface="Calibri"/>
              <a:buChar char="●"/>
            </a:pPr>
            <a:r>
              <a:rPr lang="en-US" sz="2400" dirty="0">
                <a:latin typeface="Calibri"/>
                <a:ea typeface="Calibri"/>
                <a:cs typeface="Calibri"/>
                <a:sym typeface="Calibri"/>
              </a:rPr>
              <a:t>Visas </a:t>
            </a:r>
            <a:r>
              <a:rPr lang="en-US" sz="2400" dirty="0" err="1">
                <a:latin typeface="Calibri"/>
                <a:ea typeface="Calibri"/>
                <a:cs typeface="Calibri"/>
                <a:sym typeface="Calibri"/>
              </a:rPr>
              <a:t>šis</a:t>
            </a:r>
            <a:r>
              <a:rPr lang="en-US" sz="2400" dirty="0">
                <a:latin typeface="Calibri"/>
                <a:ea typeface="Calibri"/>
                <a:cs typeface="Calibri"/>
                <a:sym typeface="Calibri"/>
              </a:rPr>
              <a:t> </a:t>
            </a:r>
            <a:r>
              <a:rPr lang="en-US" sz="2400" dirty="0" err="1">
                <a:latin typeface="Calibri"/>
                <a:ea typeface="Calibri"/>
                <a:cs typeface="Calibri"/>
                <a:sym typeface="Calibri"/>
              </a:rPr>
              <a:t>kvalifikacijos</a:t>
            </a:r>
            <a:r>
              <a:rPr lang="en-US" sz="2400" dirty="0">
                <a:latin typeface="Calibri"/>
                <a:ea typeface="Calibri"/>
                <a:cs typeface="Calibri"/>
                <a:sym typeface="Calibri"/>
              </a:rPr>
              <a:t> </a:t>
            </a:r>
            <a:r>
              <a:rPr lang="en-US" sz="2400" dirty="0" err="1">
                <a:latin typeface="Calibri"/>
                <a:ea typeface="Calibri"/>
                <a:cs typeface="Calibri"/>
                <a:sym typeface="Calibri"/>
              </a:rPr>
              <a:t>procesas</a:t>
            </a:r>
            <a:r>
              <a:rPr lang="en-US" sz="2400" dirty="0">
                <a:latin typeface="Calibri"/>
                <a:ea typeface="Calibri"/>
                <a:cs typeface="Calibri"/>
                <a:sym typeface="Calibri"/>
              </a:rPr>
              <a:t> </a:t>
            </a:r>
            <a:r>
              <a:rPr lang="en-US" sz="2400" dirty="0" err="1">
                <a:latin typeface="Calibri"/>
                <a:ea typeface="Calibri"/>
                <a:cs typeface="Calibri"/>
                <a:sym typeface="Calibri"/>
              </a:rPr>
              <a:t>yra</a:t>
            </a:r>
            <a:r>
              <a:rPr lang="en-US" sz="2400" dirty="0">
                <a:latin typeface="Calibri"/>
                <a:ea typeface="Calibri"/>
                <a:cs typeface="Calibri"/>
                <a:sym typeface="Calibri"/>
              </a:rPr>
              <a:t> </a:t>
            </a:r>
            <a:r>
              <a:rPr lang="en-US" sz="2400" dirty="0" err="1">
                <a:latin typeface="Calibri"/>
                <a:ea typeface="Calibri"/>
                <a:cs typeface="Calibri"/>
                <a:sym typeface="Calibri"/>
              </a:rPr>
              <a:t>automatizuotas</a:t>
            </a:r>
            <a:r>
              <a:rPr lang="en-US" sz="2400" dirty="0">
                <a:latin typeface="Calibri"/>
                <a:ea typeface="Calibri"/>
                <a:cs typeface="Calibri"/>
                <a:sym typeface="Calibri"/>
              </a:rPr>
              <a:t>. </a:t>
            </a:r>
            <a:r>
              <a:rPr lang="en-US" sz="2400" dirty="0" err="1">
                <a:latin typeface="Calibri"/>
                <a:ea typeface="Calibri"/>
                <a:cs typeface="Calibri"/>
                <a:sym typeface="Calibri"/>
              </a:rPr>
              <a:t>Anksčiau</a:t>
            </a:r>
            <a:r>
              <a:rPr lang="en-US" sz="2400" dirty="0">
                <a:latin typeface="Calibri"/>
                <a:ea typeface="Calibri"/>
                <a:cs typeface="Calibri"/>
                <a:sym typeface="Calibri"/>
              </a:rPr>
              <a:t> tai </a:t>
            </a:r>
            <a:r>
              <a:rPr lang="en-US" sz="2400" dirty="0" err="1">
                <a:latin typeface="Calibri"/>
                <a:ea typeface="Calibri"/>
                <a:cs typeface="Calibri"/>
                <a:sym typeface="Calibri"/>
              </a:rPr>
              <a:t>reikėjo</a:t>
            </a:r>
            <a:r>
              <a:rPr lang="en-US" sz="2400" dirty="0">
                <a:latin typeface="Calibri"/>
                <a:ea typeface="Calibri"/>
                <a:cs typeface="Calibri"/>
                <a:sym typeface="Calibri"/>
              </a:rPr>
              <a:t> </a:t>
            </a:r>
            <a:r>
              <a:rPr lang="en-US" sz="2400" dirty="0" err="1">
                <a:latin typeface="Calibri"/>
                <a:ea typeface="Calibri"/>
                <a:cs typeface="Calibri"/>
                <a:sym typeface="Calibri"/>
              </a:rPr>
              <a:t>daryti</a:t>
            </a:r>
            <a:r>
              <a:rPr lang="en-US" sz="2400" dirty="0">
                <a:latin typeface="Calibri"/>
                <a:ea typeface="Calibri"/>
                <a:cs typeface="Calibri"/>
                <a:sym typeface="Calibri"/>
              </a:rPr>
              <a:t> </a:t>
            </a:r>
            <a:r>
              <a:rPr lang="en-US" sz="2400" dirty="0" err="1">
                <a:latin typeface="Calibri"/>
                <a:ea typeface="Calibri"/>
                <a:cs typeface="Calibri"/>
                <a:sym typeface="Calibri"/>
              </a:rPr>
              <a:t>rankiniu</a:t>
            </a:r>
            <a:r>
              <a:rPr lang="en-US" sz="2400" dirty="0">
                <a:latin typeface="Calibri"/>
                <a:ea typeface="Calibri"/>
                <a:cs typeface="Calibri"/>
                <a:sym typeface="Calibri"/>
              </a:rPr>
              <a:t> </a:t>
            </a:r>
            <a:r>
              <a:rPr lang="en-US" sz="2400" dirty="0" err="1">
                <a:latin typeface="Calibri"/>
                <a:ea typeface="Calibri"/>
                <a:cs typeface="Calibri"/>
                <a:sym typeface="Calibri"/>
              </a:rPr>
              <a:t>būdu</a:t>
            </a:r>
            <a:r>
              <a:rPr lang="en-US" sz="2400" dirty="0">
                <a:latin typeface="Calibri"/>
                <a:ea typeface="Calibri"/>
                <a:cs typeface="Calibri"/>
                <a:sym typeface="Calibri"/>
              </a:rPr>
              <a:t>: </a:t>
            </a:r>
            <a:r>
              <a:rPr lang="en-US" sz="2400" dirty="0" err="1">
                <a:latin typeface="Calibri"/>
                <a:ea typeface="Calibri"/>
                <a:cs typeface="Calibri"/>
                <a:sym typeface="Calibri"/>
              </a:rPr>
              <a:t>kiekvienas</a:t>
            </a:r>
            <a:r>
              <a:rPr lang="en-US" sz="2400" dirty="0">
                <a:latin typeface="Calibri"/>
                <a:ea typeface="Calibri"/>
                <a:cs typeface="Calibri"/>
                <a:sym typeface="Calibri"/>
              </a:rPr>
              <a:t> </a:t>
            </a:r>
            <a:r>
              <a:rPr lang="en-US" sz="2400" dirty="0" err="1">
                <a:latin typeface="Calibri"/>
                <a:ea typeface="Calibri"/>
                <a:cs typeface="Calibri"/>
                <a:sym typeface="Calibri"/>
              </a:rPr>
              <a:t>verslo</a:t>
            </a:r>
            <a:r>
              <a:rPr lang="en-US" sz="2400" dirty="0">
                <a:latin typeface="Calibri"/>
                <a:ea typeface="Calibri"/>
                <a:cs typeface="Calibri"/>
                <a:sym typeface="Calibri"/>
              </a:rPr>
              <a:t> </a:t>
            </a:r>
            <a:r>
              <a:rPr lang="en-US" sz="2400" dirty="0" err="1">
                <a:latin typeface="Calibri"/>
                <a:ea typeface="Calibri"/>
                <a:cs typeface="Calibri"/>
                <a:sym typeface="Calibri"/>
              </a:rPr>
              <a:t>kontaktas</a:t>
            </a:r>
            <a:r>
              <a:rPr lang="en-US" sz="2400" dirty="0">
                <a:latin typeface="Calibri"/>
                <a:ea typeface="Calibri"/>
                <a:cs typeface="Calibri"/>
                <a:sym typeface="Calibri"/>
              </a:rPr>
              <a:t> </a:t>
            </a:r>
            <a:r>
              <a:rPr lang="en-US" sz="2400" dirty="0" err="1">
                <a:latin typeface="Calibri"/>
                <a:ea typeface="Calibri"/>
                <a:cs typeface="Calibri"/>
                <a:sym typeface="Calibri"/>
              </a:rPr>
              <a:t>turėjo</a:t>
            </a:r>
            <a:r>
              <a:rPr lang="en-US" sz="2400" dirty="0">
                <a:latin typeface="Calibri"/>
                <a:ea typeface="Calibri"/>
                <a:cs typeface="Calibri"/>
                <a:sym typeface="Calibri"/>
              </a:rPr>
              <a:t> </a:t>
            </a:r>
            <a:r>
              <a:rPr lang="en-US" sz="2400" dirty="0" err="1">
                <a:latin typeface="Calibri"/>
                <a:ea typeface="Calibri"/>
                <a:cs typeface="Calibri"/>
                <a:sym typeface="Calibri"/>
              </a:rPr>
              <a:t>pereiti</a:t>
            </a:r>
            <a:r>
              <a:rPr lang="en-US" sz="2400" dirty="0">
                <a:latin typeface="Calibri"/>
                <a:ea typeface="Calibri"/>
                <a:cs typeface="Calibri"/>
                <a:sym typeface="Calibri"/>
              </a:rPr>
              <a:t> </a:t>
            </a:r>
            <a:r>
              <a:rPr lang="en-US" sz="2400" dirty="0" err="1">
                <a:latin typeface="Calibri"/>
                <a:ea typeface="Calibri"/>
                <a:cs typeface="Calibri"/>
                <a:sym typeface="Calibri"/>
              </a:rPr>
              <a:t>kvalifikacijos</a:t>
            </a:r>
            <a:r>
              <a:rPr lang="en-US" sz="2400" dirty="0">
                <a:latin typeface="Calibri"/>
                <a:ea typeface="Calibri"/>
                <a:cs typeface="Calibri"/>
                <a:sym typeface="Calibri"/>
              </a:rPr>
              <a:t> </a:t>
            </a:r>
            <a:r>
              <a:rPr lang="en-US" sz="2400" dirty="0" err="1">
                <a:latin typeface="Calibri"/>
                <a:ea typeface="Calibri"/>
                <a:cs typeface="Calibri"/>
                <a:sym typeface="Calibri"/>
              </a:rPr>
              <a:t>procesą</a:t>
            </a:r>
            <a:r>
              <a:rPr lang="en-US" sz="2400" dirty="0">
                <a:latin typeface="Calibri"/>
                <a:ea typeface="Calibri"/>
                <a:cs typeface="Calibri"/>
                <a:sym typeface="Calibri"/>
              </a:rPr>
              <a:t> (</a:t>
            </a:r>
            <a:r>
              <a:rPr lang="en-US" sz="2400" dirty="0" err="1">
                <a:latin typeface="Calibri"/>
                <a:ea typeface="Calibri"/>
                <a:cs typeface="Calibri"/>
                <a:sym typeface="Calibri"/>
              </a:rPr>
              <a:t>telefonu</a:t>
            </a:r>
            <a:r>
              <a:rPr lang="en-US" sz="2400" dirty="0">
                <a:latin typeface="Calibri"/>
                <a:ea typeface="Calibri"/>
                <a:cs typeface="Calibri"/>
                <a:sym typeface="Calibri"/>
              </a:rPr>
              <a:t> </a:t>
            </a:r>
            <a:r>
              <a:rPr lang="en-US" sz="2400" dirty="0" err="1">
                <a:latin typeface="Calibri"/>
                <a:ea typeface="Calibri"/>
                <a:cs typeface="Calibri"/>
                <a:sym typeface="Calibri"/>
              </a:rPr>
              <a:t>arba</a:t>
            </a:r>
            <a:r>
              <a:rPr lang="en-US" sz="2400" dirty="0">
                <a:latin typeface="Calibri"/>
                <a:ea typeface="Calibri"/>
                <a:cs typeface="Calibri"/>
                <a:sym typeface="Calibri"/>
              </a:rPr>
              <a:t> </a:t>
            </a:r>
            <a:r>
              <a:rPr lang="en-US" sz="2400" dirty="0" err="1">
                <a:latin typeface="Calibri"/>
                <a:ea typeface="Calibri"/>
                <a:cs typeface="Calibri"/>
                <a:sym typeface="Calibri"/>
              </a:rPr>
              <a:t>asmeniškai</a:t>
            </a:r>
            <a:r>
              <a:rPr lang="en-US" sz="2400" dirty="0">
                <a:latin typeface="Calibri"/>
                <a:ea typeface="Calibri"/>
                <a:cs typeface="Calibri"/>
                <a:sym typeface="Calibri"/>
              </a:rPr>
              <a:t>). </a:t>
            </a:r>
            <a:r>
              <a:rPr lang="en-US" sz="2400" dirty="0" err="1">
                <a:latin typeface="Calibri"/>
                <a:ea typeface="Calibri"/>
                <a:cs typeface="Calibri"/>
                <a:sym typeface="Calibri"/>
              </a:rPr>
              <a:t>Paprastai</a:t>
            </a:r>
            <a:r>
              <a:rPr lang="en-US" sz="2400" dirty="0">
                <a:latin typeface="Calibri"/>
                <a:ea typeface="Calibri"/>
                <a:cs typeface="Calibri"/>
                <a:sym typeface="Calibri"/>
              </a:rPr>
              <a:t> </a:t>
            </a:r>
            <a:r>
              <a:rPr lang="en-US" sz="2400" dirty="0" err="1">
                <a:latin typeface="Calibri"/>
                <a:ea typeface="Calibri"/>
                <a:cs typeface="Calibri"/>
                <a:sym typeface="Calibri"/>
              </a:rPr>
              <a:t>šis</a:t>
            </a:r>
            <a:r>
              <a:rPr lang="en-US" sz="2400" dirty="0">
                <a:latin typeface="Calibri"/>
                <a:ea typeface="Calibri"/>
                <a:cs typeface="Calibri"/>
                <a:sym typeface="Calibri"/>
              </a:rPr>
              <a:t> </a:t>
            </a:r>
            <a:r>
              <a:rPr lang="en-US" sz="2400" dirty="0" err="1">
                <a:latin typeface="Calibri"/>
                <a:ea typeface="Calibri"/>
                <a:cs typeface="Calibri"/>
                <a:sym typeface="Calibri"/>
              </a:rPr>
              <a:t>procesas</a:t>
            </a:r>
            <a:r>
              <a:rPr lang="en-US" sz="2400" dirty="0">
                <a:latin typeface="Calibri"/>
                <a:ea typeface="Calibri"/>
                <a:cs typeface="Calibri"/>
                <a:sym typeface="Calibri"/>
              </a:rPr>
              <a:t> </a:t>
            </a:r>
            <a:r>
              <a:rPr lang="en-US" sz="2400" dirty="0" err="1">
                <a:latin typeface="Calibri"/>
                <a:ea typeface="Calibri"/>
                <a:cs typeface="Calibri"/>
                <a:sym typeface="Calibri"/>
              </a:rPr>
              <a:t>įmonėms</a:t>
            </a:r>
            <a:r>
              <a:rPr lang="en-US" sz="2400" dirty="0">
                <a:latin typeface="Calibri"/>
                <a:ea typeface="Calibri"/>
                <a:cs typeface="Calibri"/>
                <a:sym typeface="Calibri"/>
              </a:rPr>
              <a:t> </a:t>
            </a:r>
            <a:r>
              <a:rPr lang="en-US" sz="2400" dirty="0" err="1">
                <a:latin typeface="Calibri"/>
                <a:ea typeface="Calibri"/>
                <a:cs typeface="Calibri"/>
                <a:sym typeface="Calibri"/>
              </a:rPr>
              <a:t>būna</a:t>
            </a:r>
            <a:r>
              <a:rPr lang="en-US" sz="2400" dirty="0">
                <a:latin typeface="Calibri"/>
                <a:ea typeface="Calibri"/>
                <a:cs typeface="Calibri"/>
                <a:sym typeface="Calibri"/>
              </a:rPr>
              <a:t> </a:t>
            </a:r>
            <a:r>
              <a:rPr lang="en-US" sz="2400" dirty="0" err="1">
                <a:latin typeface="Calibri"/>
                <a:ea typeface="Calibri"/>
                <a:cs typeface="Calibri"/>
                <a:sym typeface="Calibri"/>
              </a:rPr>
              <a:t>sudėtingas</a:t>
            </a:r>
            <a:r>
              <a:rPr lang="en-US" sz="2400" dirty="0">
                <a:latin typeface="Calibri"/>
                <a:ea typeface="Calibri"/>
                <a:cs typeface="Calibri"/>
                <a:sym typeface="Calibri"/>
              </a:rPr>
              <a:t> </a:t>
            </a:r>
            <a:r>
              <a:rPr lang="en-US" sz="2400" dirty="0" err="1">
                <a:latin typeface="Calibri"/>
                <a:ea typeface="Calibri"/>
                <a:cs typeface="Calibri"/>
                <a:sym typeface="Calibri"/>
              </a:rPr>
              <a:t>ir</a:t>
            </a:r>
            <a:r>
              <a:rPr lang="en-US" sz="2400" dirty="0">
                <a:latin typeface="Calibri"/>
                <a:ea typeface="Calibri"/>
                <a:cs typeface="Calibri"/>
                <a:sym typeface="Calibri"/>
              </a:rPr>
              <a:t> </a:t>
            </a:r>
            <a:r>
              <a:rPr lang="en-US" sz="2400" dirty="0" err="1">
                <a:latin typeface="Calibri"/>
                <a:ea typeface="Calibri"/>
                <a:cs typeface="Calibri"/>
                <a:sym typeface="Calibri"/>
              </a:rPr>
              <a:t>varginantis</a:t>
            </a:r>
            <a:r>
              <a:rPr lang="en-US" sz="2400" dirty="0">
                <a:latin typeface="Calibri"/>
                <a:ea typeface="Calibri"/>
                <a:cs typeface="Calibri"/>
                <a:sym typeface="Calibri"/>
              </a:rPr>
              <a:t>. </a:t>
            </a:r>
            <a:r>
              <a:rPr lang="en-US" sz="2400" dirty="0" err="1">
                <a:latin typeface="Calibri"/>
                <a:ea typeface="Calibri"/>
                <a:cs typeface="Calibri"/>
                <a:sym typeface="Calibri"/>
              </a:rPr>
              <a:t>Tuo</a:t>
            </a:r>
            <a:r>
              <a:rPr lang="en-US" sz="2400" dirty="0">
                <a:latin typeface="Calibri"/>
                <a:ea typeface="Calibri"/>
                <a:cs typeface="Calibri"/>
                <a:sym typeface="Calibri"/>
              </a:rPr>
              <a:t> </a:t>
            </a:r>
            <a:r>
              <a:rPr lang="en-US" sz="2400" dirty="0" err="1">
                <a:latin typeface="Calibri"/>
                <a:ea typeface="Calibri"/>
                <a:cs typeface="Calibri"/>
                <a:sym typeface="Calibri"/>
              </a:rPr>
              <a:t>tarpu</a:t>
            </a:r>
            <a:r>
              <a:rPr lang="en-US" sz="2400" dirty="0">
                <a:latin typeface="Calibri"/>
                <a:ea typeface="Calibri"/>
                <a:cs typeface="Calibri"/>
                <a:sym typeface="Calibri"/>
              </a:rPr>
              <a:t> </a:t>
            </a:r>
            <a:r>
              <a:rPr lang="en-US" sz="2400" dirty="0" err="1">
                <a:latin typeface="Calibri"/>
                <a:ea typeface="Calibri"/>
                <a:cs typeface="Calibri"/>
                <a:sym typeface="Calibri"/>
              </a:rPr>
              <a:t>sukūrus</a:t>
            </a:r>
            <a:r>
              <a:rPr lang="en-US" sz="2400" dirty="0">
                <a:latin typeface="Calibri"/>
                <a:ea typeface="Calibri"/>
                <a:cs typeface="Calibri"/>
                <a:sym typeface="Calibri"/>
              </a:rPr>
              <a:t> </a:t>
            </a:r>
            <a:r>
              <a:rPr lang="en-US" sz="2400" dirty="0" err="1">
                <a:latin typeface="Calibri"/>
                <a:ea typeface="Calibri"/>
                <a:cs typeface="Calibri"/>
                <a:sym typeface="Calibri"/>
              </a:rPr>
              <a:t>rinkodaros</a:t>
            </a:r>
            <a:r>
              <a:rPr lang="en-US" sz="2400" dirty="0">
                <a:latin typeface="Calibri"/>
                <a:ea typeface="Calibri"/>
                <a:cs typeface="Calibri"/>
                <a:sym typeface="Calibri"/>
              </a:rPr>
              <a:t> </a:t>
            </a:r>
            <a:r>
              <a:rPr lang="en-US" sz="2400" dirty="0" err="1">
                <a:latin typeface="Calibri"/>
                <a:ea typeface="Calibri"/>
                <a:cs typeface="Calibri"/>
                <a:sym typeface="Calibri"/>
              </a:rPr>
              <a:t>piltuvėlį</a:t>
            </a:r>
            <a:r>
              <a:rPr lang="en-US" sz="2400" dirty="0">
                <a:latin typeface="Calibri"/>
                <a:ea typeface="Calibri"/>
                <a:cs typeface="Calibri"/>
                <a:sym typeface="Calibri"/>
              </a:rPr>
              <a:t>, </a:t>
            </a:r>
            <a:r>
              <a:rPr lang="en-US" sz="2400" dirty="0" err="1">
                <a:latin typeface="Calibri"/>
                <a:ea typeface="Calibri"/>
                <a:cs typeface="Calibri"/>
                <a:sym typeface="Calibri"/>
              </a:rPr>
              <a:t>didžioji</a:t>
            </a:r>
            <a:r>
              <a:rPr lang="en-US" sz="2400" dirty="0">
                <a:latin typeface="Calibri"/>
                <a:ea typeface="Calibri"/>
                <a:cs typeface="Calibri"/>
                <a:sym typeface="Calibri"/>
              </a:rPr>
              <a:t> </a:t>
            </a:r>
            <a:r>
              <a:rPr lang="en-US" sz="2400" dirty="0" err="1">
                <a:latin typeface="Calibri"/>
                <a:ea typeface="Calibri"/>
                <a:cs typeface="Calibri"/>
                <a:sym typeface="Calibri"/>
              </a:rPr>
              <a:t>dalis</a:t>
            </a:r>
            <a:r>
              <a:rPr lang="en-US" sz="2400" dirty="0">
                <a:latin typeface="Calibri"/>
                <a:ea typeface="Calibri"/>
                <a:cs typeface="Calibri"/>
                <a:sym typeface="Calibri"/>
              </a:rPr>
              <a:t> </a:t>
            </a:r>
            <a:r>
              <a:rPr lang="en-US" sz="2400" dirty="0" err="1">
                <a:latin typeface="Calibri"/>
                <a:ea typeface="Calibri"/>
                <a:cs typeface="Calibri"/>
                <a:sym typeface="Calibri"/>
              </a:rPr>
              <a:t>kvalifikacijos</a:t>
            </a:r>
            <a:r>
              <a:rPr lang="en-US" sz="2400" dirty="0">
                <a:latin typeface="Calibri"/>
                <a:ea typeface="Calibri"/>
                <a:cs typeface="Calibri"/>
                <a:sym typeface="Calibri"/>
              </a:rPr>
              <a:t> </a:t>
            </a:r>
            <a:r>
              <a:rPr lang="en-US" sz="2400" dirty="0" err="1">
                <a:latin typeface="Calibri"/>
                <a:ea typeface="Calibri"/>
                <a:cs typeface="Calibri"/>
                <a:sym typeface="Calibri"/>
              </a:rPr>
              <a:t>proceso</a:t>
            </a:r>
            <a:r>
              <a:rPr lang="en-US" sz="2400" dirty="0">
                <a:latin typeface="Calibri"/>
                <a:ea typeface="Calibri"/>
                <a:cs typeface="Calibri"/>
                <a:sym typeface="Calibri"/>
              </a:rPr>
              <a:t> (</a:t>
            </a:r>
            <a:r>
              <a:rPr lang="en-US" sz="2400" dirty="0" err="1">
                <a:latin typeface="Calibri"/>
                <a:ea typeface="Calibri"/>
                <a:cs typeface="Calibri"/>
                <a:sym typeface="Calibri"/>
              </a:rPr>
              <a:t>sunkiausia</a:t>
            </a:r>
            <a:r>
              <a:rPr lang="en-US" sz="2400" dirty="0">
                <a:latin typeface="Calibri"/>
                <a:ea typeface="Calibri"/>
                <a:cs typeface="Calibri"/>
                <a:sym typeface="Calibri"/>
              </a:rPr>
              <a:t> </a:t>
            </a:r>
            <a:r>
              <a:rPr lang="en-US" sz="2400" dirty="0" err="1">
                <a:latin typeface="Calibri"/>
                <a:ea typeface="Calibri"/>
                <a:cs typeface="Calibri"/>
                <a:sym typeface="Calibri"/>
              </a:rPr>
              <a:t>dalis</a:t>
            </a:r>
            <a:r>
              <a:rPr lang="en-US" sz="2400" dirty="0">
                <a:latin typeface="Calibri"/>
                <a:ea typeface="Calibri"/>
                <a:cs typeface="Calibri"/>
                <a:sym typeface="Calibri"/>
              </a:rPr>
              <a:t>) </a:t>
            </a:r>
            <a:r>
              <a:rPr lang="en-US" sz="2400" dirty="0" err="1">
                <a:latin typeface="Calibri"/>
                <a:ea typeface="Calibri"/>
                <a:cs typeface="Calibri"/>
                <a:sym typeface="Calibri"/>
              </a:rPr>
              <a:t>atliekama</a:t>
            </a:r>
            <a:r>
              <a:rPr lang="en-US" sz="2400" dirty="0">
                <a:latin typeface="Calibri"/>
                <a:ea typeface="Calibri"/>
                <a:cs typeface="Calibri"/>
                <a:sym typeface="Calibri"/>
              </a:rPr>
              <a:t> </a:t>
            </a:r>
            <a:r>
              <a:rPr lang="en-US" sz="2400" dirty="0" err="1">
                <a:latin typeface="Calibri"/>
                <a:ea typeface="Calibri"/>
                <a:cs typeface="Calibri"/>
                <a:sym typeface="Calibri"/>
              </a:rPr>
              <a:t>automatizuotai</a:t>
            </a:r>
            <a:r>
              <a:rPr lang="en-US" sz="2400" dirty="0">
                <a:latin typeface="Calibri"/>
                <a:ea typeface="Calibri"/>
                <a:cs typeface="Calibri"/>
                <a:sym typeface="Calibri"/>
              </a:rPr>
              <a:t>.</a:t>
            </a:r>
            <a:endParaRPr sz="2400" dirty="0">
              <a:latin typeface="Calibri"/>
              <a:ea typeface="Calibri"/>
              <a:cs typeface="Calibri"/>
              <a:sym typeface="Calibri"/>
            </a:endParaRPr>
          </a:p>
          <a:p>
            <a:pPr marL="457200" lvl="0" indent="-331470" algn="l" rtl="0">
              <a:lnSpc>
                <a:spcPct val="90000"/>
              </a:lnSpc>
              <a:spcBef>
                <a:spcPts val="0"/>
              </a:spcBef>
              <a:spcAft>
                <a:spcPts val="0"/>
              </a:spcAft>
              <a:buSzPct val="75000"/>
              <a:buFont typeface="Calibri"/>
              <a:buChar char="●"/>
            </a:pPr>
            <a:r>
              <a:rPr lang="en-US" sz="2400" dirty="0" err="1">
                <a:latin typeface="Calibri"/>
                <a:ea typeface="Calibri"/>
                <a:cs typeface="Calibri"/>
                <a:sym typeface="Calibri"/>
              </a:rPr>
              <a:t>Galiausiai</a:t>
            </a:r>
            <a:r>
              <a:rPr lang="en-US" sz="2400" dirty="0">
                <a:latin typeface="Calibri"/>
                <a:ea typeface="Calibri"/>
                <a:cs typeface="Calibri"/>
                <a:sym typeface="Calibri"/>
              </a:rPr>
              <a:t>, </a:t>
            </a:r>
            <a:r>
              <a:rPr lang="en-US" sz="2400" dirty="0" err="1">
                <a:latin typeface="Calibri"/>
                <a:ea typeface="Calibri"/>
                <a:cs typeface="Calibri"/>
                <a:sym typeface="Calibri"/>
              </a:rPr>
              <a:t>nors</a:t>
            </a:r>
            <a:r>
              <a:rPr lang="en-US" sz="2400" dirty="0">
                <a:latin typeface="Calibri"/>
                <a:ea typeface="Calibri"/>
                <a:cs typeface="Calibri"/>
                <a:sym typeface="Calibri"/>
              </a:rPr>
              <a:t> </a:t>
            </a:r>
            <a:r>
              <a:rPr lang="en-US" sz="2400" dirty="0" err="1">
                <a:latin typeface="Calibri"/>
                <a:ea typeface="Calibri"/>
                <a:cs typeface="Calibri"/>
                <a:sym typeface="Calibri"/>
              </a:rPr>
              <a:t>iš</a:t>
            </a:r>
            <a:r>
              <a:rPr lang="en-US" sz="2400" dirty="0">
                <a:latin typeface="Calibri"/>
                <a:ea typeface="Calibri"/>
                <a:cs typeface="Calibri"/>
                <a:sym typeface="Calibri"/>
              </a:rPr>
              <a:t> </a:t>
            </a:r>
            <a:r>
              <a:rPr lang="en-US" sz="2400" dirty="0" err="1">
                <a:latin typeface="Calibri"/>
                <a:ea typeface="Calibri"/>
                <a:cs typeface="Calibri"/>
                <a:sym typeface="Calibri"/>
              </a:rPr>
              <a:t>esmės</a:t>
            </a:r>
            <a:r>
              <a:rPr lang="en-US" sz="2400" dirty="0">
                <a:latin typeface="Calibri"/>
                <a:ea typeface="Calibri"/>
                <a:cs typeface="Calibri"/>
                <a:sym typeface="Calibri"/>
              </a:rPr>
              <a:t> </a:t>
            </a:r>
            <a:r>
              <a:rPr lang="en-US" sz="2400" dirty="0" err="1">
                <a:latin typeface="Calibri"/>
                <a:ea typeface="Calibri"/>
                <a:cs typeface="Calibri"/>
                <a:sym typeface="Calibri"/>
              </a:rPr>
              <a:t>gali</a:t>
            </a:r>
            <a:r>
              <a:rPr lang="en-US" sz="2400" dirty="0">
                <a:latin typeface="Calibri"/>
                <a:ea typeface="Calibri"/>
                <a:cs typeface="Calibri"/>
                <a:sym typeface="Calibri"/>
              </a:rPr>
              <a:t> </a:t>
            </a:r>
            <a:r>
              <a:rPr lang="en-US" sz="2400" dirty="0" err="1">
                <a:latin typeface="Calibri"/>
                <a:ea typeface="Calibri"/>
                <a:cs typeface="Calibri"/>
                <a:sym typeface="Calibri"/>
              </a:rPr>
              <a:t>tekti</a:t>
            </a:r>
            <a:r>
              <a:rPr lang="en-US" sz="2400" dirty="0">
                <a:latin typeface="Calibri"/>
                <a:ea typeface="Calibri"/>
                <a:cs typeface="Calibri"/>
                <a:sym typeface="Calibri"/>
              </a:rPr>
              <a:t> </a:t>
            </a:r>
            <a:r>
              <a:rPr lang="en-US" sz="2400" dirty="0" err="1">
                <a:latin typeface="Calibri"/>
                <a:ea typeface="Calibri"/>
                <a:cs typeface="Calibri"/>
                <a:sym typeface="Calibri"/>
              </a:rPr>
              <a:t>dėti</a:t>
            </a:r>
            <a:r>
              <a:rPr lang="en-US" sz="2400" dirty="0">
                <a:latin typeface="Calibri"/>
                <a:ea typeface="Calibri"/>
                <a:cs typeface="Calibri"/>
                <a:sym typeface="Calibri"/>
              </a:rPr>
              <a:t> </a:t>
            </a:r>
            <a:r>
              <a:rPr lang="en-US" sz="2400" dirty="0" err="1">
                <a:latin typeface="Calibri"/>
                <a:ea typeface="Calibri"/>
                <a:cs typeface="Calibri"/>
                <a:sym typeface="Calibri"/>
              </a:rPr>
              <a:t>didesnes</a:t>
            </a:r>
            <a:r>
              <a:rPr lang="en-US" sz="2400" dirty="0">
                <a:latin typeface="Calibri"/>
                <a:ea typeface="Calibri"/>
                <a:cs typeface="Calibri"/>
                <a:sym typeface="Calibri"/>
              </a:rPr>
              <a:t> </a:t>
            </a:r>
            <a:r>
              <a:rPr lang="en-US" sz="2400" dirty="0" err="1">
                <a:latin typeface="Calibri"/>
                <a:ea typeface="Calibri"/>
                <a:cs typeface="Calibri"/>
                <a:sym typeface="Calibri"/>
              </a:rPr>
              <a:t>ekonomines</a:t>
            </a:r>
            <a:r>
              <a:rPr lang="en-US" sz="2400" dirty="0">
                <a:latin typeface="Calibri"/>
                <a:ea typeface="Calibri"/>
                <a:cs typeface="Calibri"/>
                <a:sym typeface="Calibri"/>
              </a:rPr>
              <a:t> </a:t>
            </a:r>
            <a:r>
              <a:rPr lang="en-US" sz="2400" dirty="0" err="1">
                <a:latin typeface="Calibri"/>
                <a:ea typeface="Calibri"/>
                <a:cs typeface="Calibri"/>
                <a:sym typeface="Calibri"/>
              </a:rPr>
              <a:t>pastangas</a:t>
            </a:r>
            <a:r>
              <a:rPr lang="en-US" sz="2400" dirty="0">
                <a:latin typeface="Calibri"/>
                <a:ea typeface="Calibri"/>
                <a:cs typeface="Calibri"/>
                <a:sym typeface="Calibri"/>
              </a:rPr>
              <a:t>, </a:t>
            </a:r>
            <a:r>
              <a:rPr lang="lt-LT" sz="2400" dirty="0">
                <a:latin typeface="Calibri"/>
                <a:ea typeface="Calibri"/>
                <a:cs typeface="Calibri"/>
                <a:sym typeface="Calibri"/>
              </a:rPr>
              <a:t>plačiau žiūrint</a:t>
            </a:r>
            <a:r>
              <a:rPr lang="en-US" sz="2400" dirty="0">
                <a:latin typeface="Calibri"/>
                <a:ea typeface="Calibri"/>
                <a:cs typeface="Calibri"/>
                <a:sym typeface="Calibri"/>
              </a:rPr>
              <a:t> </a:t>
            </a:r>
            <a:r>
              <a:rPr lang="en-US" sz="2400" dirty="0" err="1">
                <a:latin typeface="Calibri"/>
                <a:ea typeface="Calibri"/>
                <a:cs typeface="Calibri"/>
                <a:sym typeface="Calibri"/>
              </a:rPr>
              <a:t>rinkodaros</a:t>
            </a:r>
            <a:r>
              <a:rPr lang="en-US" sz="2400" dirty="0">
                <a:latin typeface="Calibri"/>
                <a:ea typeface="Calibri"/>
                <a:cs typeface="Calibri"/>
                <a:sym typeface="Calibri"/>
              </a:rPr>
              <a:t> </a:t>
            </a:r>
            <a:r>
              <a:rPr lang="en-US" sz="2400" dirty="0" err="1">
                <a:latin typeface="Calibri"/>
                <a:ea typeface="Calibri"/>
                <a:cs typeface="Calibri"/>
                <a:sym typeface="Calibri"/>
              </a:rPr>
              <a:t>piltuvėliu</a:t>
            </a:r>
            <a:r>
              <a:rPr lang="en-US" sz="2400" dirty="0">
                <a:latin typeface="Calibri"/>
                <a:ea typeface="Calibri"/>
                <a:cs typeface="Calibri"/>
                <a:sym typeface="Calibri"/>
              </a:rPr>
              <a:t> </a:t>
            </a:r>
            <a:r>
              <a:rPr lang="en-US" sz="2400" dirty="0" err="1">
                <a:latin typeface="Calibri"/>
                <a:ea typeface="Calibri"/>
                <a:cs typeface="Calibri"/>
                <a:sym typeface="Calibri"/>
              </a:rPr>
              <a:t>pavyksta</a:t>
            </a:r>
            <a:r>
              <a:rPr lang="en-US" sz="2400" dirty="0">
                <a:latin typeface="Calibri"/>
                <a:ea typeface="Calibri"/>
                <a:cs typeface="Calibri"/>
                <a:sym typeface="Calibri"/>
              </a:rPr>
              <a:t> </a:t>
            </a:r>
            <a:r>
              <a:rPr lang="en-US" sz="2400" dirty="0" err="1">
                <a:latin typeface="Calibri"/>
                <a:ea typeface="Calibri"/>
                <a:cs typeface="Calibri"/>
                <a:sym typeface="Calibri"/>
              </a:rPr>
              <a:t>sumažinti</a:t>
            </a:r>
            <a:r>
              <a:rPr lang="en-US" sz="2400" dirty="0">
                <a:latin typeface="Calibri"/>
                <a:ea typeface="Calibri"/>
                <a:cs typeface="Calibri"/>
                <a:sym typeface="Calibri"/>
              </a:rPr>
              <a:t> </a:t>
            </a:r>
            <a:r>
              <a:rPr lang="en-US" sz="2400" dirty="0" err="1">
                <a:latin typeface="Calibri"/>
                <a:ea typeface="Calibri"/>
                <a:cs typeface="Calibri"/>
                <a:sym typeface="Calibri"/>
              </a:rPr>
              <a:t>klientų</a:t>
            </a:r>
            <a:r>
              <a:rPr lang="en-US" sz="2400" dirty="0">
                <a:latin typeface="Calibri"/>
                <a:ea typeface="Calibri"/>
                <a:cs typeface="Calibri"/>
                <a:sym typeface="Calibri"/>
              </a:rPr>
              <a:t> </a:t>
            </a:r>
            <a:r>
              <a:rPr lang="en-US" sz="2400" dirty="0" err="1">
                <a:latin typeface="Calibri"/>
                <a:ea typeface="Calibri"/>
                <a:cs typeface="Calibri"/>
                <a:sym typeface="Calibri"/>
              </a:rPr>
              <a:t>pritraukimo</a:t>
            </a:r>
            <a:r>
              <a:rPr lang="en-US" sz="2400" dirty="0">
                <a:latin typeface="Calibri"/>
                <a:ea typeface="Calibri"/>
                <a:cs typeface="Calibri"/>
                <a:sym typeface="Calibri"/>
              </a:rPr>
              <a:t> </a:t>
            </a:r>
            <a:r>
              <a:rPr lang="en-US" sz="2400" dirty="0" err="1">
                <a:latin typeface="Calibri"/>
                <a:ea typeface="Calibri"/>
                <a:cs typeface="Calibri"/>
                <a:sym typeface="Calibri"/>
              </a:rPr>
              <a:t>sąnaudas</a:t>
            </a:r>
            <a:r>
              <a:rPr lang="en-US" sz="2400" dirty="0">
                <a:latin typeface="Calibri"/>
                <a:ea typeface="Calibri"/>
                <a:cs typeface="Calibri"/>
                <a:sym typeface="Calibri"/>
              </a:rPr>
              <a:t>. </a:t>
            </a:r>
            <a:r>
              <a:rPr lang="en-US" sz="2400" dirty="0" err="1">
                <a:latin typeface="Calibri"/>
                <a:ea typeface="Calibri"/>
                <a:cs typeface="Calibri"/>
                <a:sym typeface="Calibri"/>
              </a:rPr>
              <a:t>Galiausiai</a:t>
            </a:r>
            <a:r>
              <a:rPr lang="en-US" sz="2400" dirty="0">
                <a:latin typeface="Calibri"/>
                <a:ea typeface="Calibri"/>
                <a:cs typeface="Calibri"/>
                <a:sym typeface="Calibri"/>
              </a:rPr>
              <a:t> </a:t>
            </a:r>
            <a:r>
              <a:rPr lang="lt-LT" sz="2400" dirty="0">
                <a:latin typeface="Calibri"/>
                <a:ea typeface="Calibri"/>
                <a:cs typeface="Calibri"/>
                <a:sym typeface="Calibri"/>
              </a:rPr>
              <a:t>turime </a:t>
            </a:r>
            <a:r>
              <a:rPr lang="en-US" sz="2400" dirty="0" err="1">
                <a:latin typeface="Calibri"/>
                <a:ea typeface="Calibri"/>
                <a:cs typeface="Calibri"/>
                <a:sym typeface="Calibri"/>
              </a:rPr>
              <a:t>nuolatin</a:t>
            </a:r>
            <a:r>
              <a:rPr lang="lt-LT" sz="2400" dirty="0">
                <a:latin typeface="Calibri"/>
                <a:ea typeface="Calibri"/>
                <a:cs typeface="Calibri"/>
                <a:sym typeface="Calibri"/>
              </a:rPr>
              <a:t>į</a:t>
            </a:r>
            <a:r>
              <a:rPr lang="en-US" sz="2400" dirty="0">
                <a:latin typeface="Calibri"/>
                <a:ea typeface="Calibri"/>
                <a:cs typeface="Calibri"/>
                <a:sym typeface="Calibri"/>
              </a:rPr>
              <a:t> </a:t>
            </a:r>
            <a:r>
              <a:rPr lang="en-US" sz="2400" dirty="0" err="1">
                <a:latin typeface="Calibri"/>
                <a:ea typeface="Calibri"/>
                <a:cs typeface="Calibri"/>
                <a:sym typeface="Calibri"/>
              </a:rPr>
              <a:t>naujų</a:t>
            </a:r>
            <a:r>
              <a:rPr lang="en-US" sz="2400" dirty="0">
                <a:latin typeface="Calibri"/>
                <a:ea typeface="Calibri"/>
                <a:cs typeface="Calibri"/>
                <a:sym typeface="Calibri"/>
              </a:rPr>
              <a:t> </a:t>
            </a:r>
            <a:r>
              <a:rPr lang="en-US" sz="2400" dirty="0" err="1">
                <a:latin typeface="Calibri"/>
                <a:ea typeface="Calibri"/>
                <a:cs typeface="Calibri"/>
                <a:sym typeface="Calibri"/>
              </a:rPr>
              <a:t>klientų</a:t>
            </a:r>
            <a:r>
              <a:rPr lang="en-US" sz="2400" dirty="0">
                <a:latin typeface="Calibri"/>
                <a:ea typeface="Calibri"/>
                <a:cs typeface="Calibri"/>
                <a:sym typeface="Calibri"/>
              </a:rPr>
              <a:t> </a:t>
            </a:r>
            <a:r>
              <a:rPr lang="en-US" sz="2400" dirty="0" err="1">
                <a:latin typeface="Calibri"/>
                <a:ea typeface="Calibri"/>
                <a:cs typeface="Calibri"/>
                <a:sym typeface="Calibri"/>
              </a:rPr>
              <a:t>šaltin</a:t>
            </a:r>
            <a:r>
              <a:rPr lang="lt-LT" sz="2400" dirty="0">
                <a:latin typeface="Calibri"/>
                <a:ea typeface="Calibri"/>
                <a:cs typeface="Calibri"/>
                <a:sym typeface="Calibri"/>
              </a:rPr>
              <a:t>į</a:t>
            </a:r>
            <a:r>
              <a:rPr lang="en-US" sz="2400" dirty="0">
                <a:latin typeface="Calibri"/>
                <a:ea typeface="Calibri"/>
                <a:cs typeface="Calibri"/>
                <a:sym typeface="Calibri"/>
              </a:rPr>
              <a:t>, </a:t>
            </a:r>
            <a:r>
              <a:rPr lang="en-US" sz="2400" dirty="0" err="1">
                <a:latin typeface="Calibri"/>
                <a:ea typeface="Calibri"/>
                <a:cs typeface="Calibri"/>
                <a:sym typeface="Calibri"/>
              </a:rPr>
              <a:t>ir</a:t>
            </a:r>
            <a:r>
              <a:rPr lang="en-US" sz="2400" dirty="0">
                <a:latin typeface="Calibri"/>
                <a:ea typeface="Calibri"/>
                <a:cs typeface="Calibri"/>
                <a:sym typeface="Calibri"/>
              </a:rPr>
              <a:t> </a:t>
            </a:r>
            <a:r>
              <a:rPr lang="lt-LT" sz="2400" dirty="0">
                <a:latin typeface="Calibri"/>
                <a:ea typeface="Calibri"/>
                <a:cs typeface="Calibri"/>
                <a:sym typeface="Calibri"/>
              </a:rPr>
              <a:t>pardavimai vyksta</a:t>
            </a:r>
            <a:r>
              <a:rPr lang="en-US" sz="2400" dirty="0">
                <a:latin typeface="Calibri"/>
                <a:ea typeface="Calibri"/>
                <a:cs typeface="Calibri"/>
                <a:sym typeface="Calibri"/>
              </a:rPr>
              <a:t> </a:t>
            </a:r>
            <a:r>
              <a:rPr lang="en-US" sz="2400" dirty="0" err="1">
                <a:latin typeface="Calibri"/>
                <a:ea typeface="Calibri"/>
                <a:cs typeface="Calibri"/>
                <a:sym typeface="Calibri"/>
              </a:rPr>
              <a:t>daug</a:t>
            </a:r>
            <a:r>
              <a:rPr lang="en-US" sz="2400" dirty="0">
                <a:latin typeface="Calibri"/>
                <a:ea typeface="Calibri"/>
                <a:cs typeface="Calibri"/>
                <a:sym typeface="Calibri"/>
              </a:rPr>
              <a:t> </a:t>
            </a:r>
            <a:r>
              <a:rPr lang="en-US" sz="2400" dirty="0" err="1">
                <a:latin typeface="Calibri"/>
                <a:ea typeface="Calibri"/>
                <a:cs typeface="Calibri"/>
                <a:sym typeface="Calibri"/>
              </a:rPr>
              <a:t>paprasčiau</a:t>
            </a:r>
            <a:r>
              <a:rPr lang="en-US" sz="2400" dirty="0">
                <a:latin typeface="Calibri"/>
                <a:ea typeface="Calibri"/>
                <a:cs typeface="Calibri"/>
                <a:sym typeface="Calibri"/>
              </a:rPr>
              <a:t>.</a:t>
            </a:r>
            <a:br>
              <a:rPr lang="en-US" sz="2300" b="1" dirty="0">
                <a:solidFill>
                  <a:schemeClr val="dk1"/>
                </a:solidFill>
                <a:latin typeface="Calibri"/>
                <a:ea typeface="Calibri"/>
                <a:cs typeface="Calibri"/>
                <a:sym typeface="Calibri"/>
              </a:rPr>
            </a:br>
            <a:endParaRPr sz="2300" b="1" dirty="0">
              <a:solidFill>
                <a:schemeClr val="dk1"/>
              </a:solidFill>
              <a:latin typeface="Calibri"/>
              <a:ea typeface="Calibri"/>
              <a:cs typeface="Calibri"/>
              <a:sym typeface="Calibri"/>
            </a:endParaRPr>
          </a:p>
        </p:txBody>
      </p:sp>
      <p:grpSp>
        <p:nvGrpSpPr>
          <p:cNvPr id="160" name="Google Shape;160;p5"/>
          <p:cNvGrpSpPr/>
          <p:nvPr/>
        </p:nvGrpSpPr>
        <p:grpSpPr>
          <a:xfrm>
            <a:off x="441960" y="561256"/>
            <a:ext cx="1128382" cy="847206"/>
            <a:chOff x="7393391" y="1075612"/>
            <a:chExt cx="1128382" cy="847206"/>
          </a:xfrm>
        </p:grpSpPr>
        <p:sp>
          <p:nvSpPr>
            <p:cNvPr id="161" name="Google Shape;161;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2" name="Google Shape;162;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63" name="Google Shape;163;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8"/>
        <p:cNvGrpSpPr/>
        <p:nvPr/>
      </p:nvGrpSpPr>
      <p:grpSpPr>
        <a:xfrm>
          <a:off x="0" y="0"/>
          <a:ext cx="0" cy="0"/>
          <a:chOff x="0" y="0"/>
          <a:chExt cx="0" cy="0"/>
        </a:xfrm>
      </p:grpSpPr>
      <p:sp>
        <p:nvSpPr>
          <p:cNvPr id="169" name="Google Shape;169;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0" name="Google Shape;170;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p:cNvSpPr>
            <a:spLocks noGrp="1"/>
          </p:cNvSpPr>
          <p:nvPr>
            <p:ph type="title"/>
          </p:nvPr>
        </p:nvSpPr>
        <p:spPr>
          <a:xfrm>
            <a:off x="279356" y="-33568"/>
            <a:ext cx="10521756" cy="5969126"/>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2800" b="1">
                <a:solidFill>
                  <a:srgbClr val="222222"/>
                </a:solidFill>
                <a:latin typeface="Calibri"/>
                <a:ea typeface="Calibri"/>
                <a:cs typeface="Calibri"/>
                <a:sym typeface="Calibri"/>
              </a:rPr>
              <a:t> Patarimai, kaip atlikti </a:t>
            </a:r>
            <a:r>
              <a:rPr lang="en-US" sz="2800" b="1">
                <a:solidFill>
                  <a:srgbClr val="222222"/>
                </a:solidFill>
              </a:rPr>
              <a:t>rinkodaros piltuvėlį</a:t>
            </a:r>
            <a:br>
              <a:rPr lang="en-US" sz="2800">
                <a:latin typeface="Calibri"/>
                <a:ea typeface="Calibri"/>
                <a:cs typeface="Calibri"/>
                <a:sym typeface="Calibri"/>
              </a:rPr>
            </a:br>
            <a:br>
              <a:rPr lang="en-US" sz="2160">
                <a:latin typeface="Calibri"/>
                <a:ea typeface="Calibri"/>
                <a:cs typeface="Calibri"/>
                <a:sym typeface="Calibri"/>
              </a:rPr>
            </a:br>
            <a:r>
              <a:rPr lang="en-US" sz="2160">
                <a:latin typeface="Calibri"/>
                <a:ea typeface="Calibri"/>
                <a:cs typeface="Calibri"/>
                <a:sym typeface="Calibri"/>
              </a:rPr>
              <a:t>Yra kelių tipų rinkodaros piltuvėlių, kurių kiekviena dalis turi skirtingą struktūrą ir pavadinimus. Tačiau laikykimės paprastumo:</a:t>
            </a:r>
            <a:endParaRPr sz="2160">
              <a:latin typeface="Calibri"/>
              <a:ea typeface="Calibri"/>
              <a:cs typeface="Calibri"/>
              <a:sym typeface="Calibri"/>
            </a:endParaRPr>
          </a:p>
          <a:p>
            <a:pPr marL="0" lvl="0" indent="0" algn="l" rtl="0">
              <a:lnSpc>
                <a:spcPct val="90000"/>
              </a:lnSpc>
              <a:spcBef>
                <a:spcPts val="0"/>
              </a:spcBef>
              <a:spcAft>
                <a:spcPts val="0"/>
              </a:spcAft>
              <a:buClr>
                <a:schemeClr val="dk1"/>
              </a:buClr>
              <a:buSzPct val="50925"/>
              <a:buFont typeface="Arial"/>
              <a:buNone/>
            </a:pPr>
            <a:endParaRPr sz="2160">
              <a:latin typeface="Calibri"/>
              <a:ea typeface="Calibri"/>
              <a:cs typeface="Calibri"/>
              <a:sym typeface="Calibri"/>
            </a:endParaRPr>
          </a:p>
          <a:p>
            <a:pPr marL="0" lvl="0" indent="0" algn="l" rtl="0">
              <a:lnSpc>
                <a:spcPct val="90000"/>
              </a:lnSpc>
              <a:spcBef>
                <a:spcPts val="0"/>
              </a:spcBef>
              <a:spcAft>
                <a:spcPts val="0"/>
              </a:spcAft>
              <a:buClr>
                <a:schemeClr val="dk1"/>
              </a:buClr>
              <a:buSzPct val="50925"/>
              <a:buFont typeface="Arial"/>
              <a:buNone/>
            </a:pPr>
            <a:r>
              <a:rPr lang="en-US" sz="2160" b="1"/>
              <a:t>Sąmoningumas: </a:t>
            </a:r>
            <a:r>
              <a:rPr lang="en-US" sz="2160"/>
              <a:t>Šiame ankstyvajame etape </a:t>
            </a:r>
            <a:r>
              <a:rPr lang="en-US" sz="2160">
                <a:latin typeface="Calibri"/>
                <a:ea typeface="Calibri"/>
                <a:cs typeface="Calibri"/>
                <a:sym typeface="Calibri"/>
              </a:rPr>
              <a:t>žmonės siekia mokytis ir spręsti problemas. Šiame etape jūsų turinys padeda rasti atsakymus ir kartu didinti jūsų prekės ženklo žinomumą.</a:t>
            </a:r>
            <a:endParaRPr sz="2160">
              <a:latin typeface="Calibri"/>
              <a:ea typeface="Calibri"/>
              <a:cs typeface="Calibri"/>
              <a:sym typeface="Calibri"/>
            </a:endParaRPr>
          </a:p>
          <a:p>
            <a:pPr marL="0" lvl="0" indent="0" algn="l" rtl="0">
              <a:lnSpc>
                <a:spcPct val="90000"/>
              </a:lnSpc>
              <a:spcBef>
                <a:spcPts val="0"/>
              </a:spcBef>
              <a:spcAft>
                <a:spcPts val="0"/>
              </a:spcAft>
              <a:buClr>
                <a:schemeClr val="dk1"/>
              </a:buClr>
              <a:buSzPct val="50925"/>
              <a:buFont typeface="Arial"/>
              <a:buNone/>
            </a:pPr>
            <a:endParaRPr sz="2160" b="1"/>
          </a:p>
          <a:p>
            <a:pPr marL="0" lvl="0" indent="0" algn="l" rtl="0">
              <a:lnSpc>
                <a:spcPct val="90000"/>
              </a:lnSpc>
              <a:spcBef>
                <a:spcPts val="0"/>
              </a:spcBef>
              <a:spcAft>
                <a:spcPts val="0"/>
              </a:spcAft>
              <a:buClr>
                <a:schemeClr val="dk1"/>
              </a:buClr>
              <a:buSzPct val="50925"/>
              <a:buFont typeface="Arial"/>
              <a:buNone/>
            </a:pPr>
            <a:r>
              <a:rPr lang="en-US" sz="2160" b="1"/>
              <a:t>Vertinimas: </a:t>
            </a:r>
            <a:r>
              <a:rPr lang="en-US" sz="2160">
                <a:latin typeface="Calibri"/>
                <a:ea typeface="Calibri"/>
                <a:cs typeface="Calibri"/>
                <a:sym typeface="Calibri"/>
              </a:rPr>
              <a:t>Žmonės ne tik žino jūsų prekės ženklą ir sprendimus, bet ir domisi. Jie nori sužinoti daugiau apie jūsų ir kaip jis lyginamas su kitais. Šiame etape turinys naudojamas siekiant padėti išlaikyti ryšį su prekės ženklu.</a:t>
            </a:r>
            <a:endParaRPr sz="2160">
              <a:latin typeface="Calibri"/>
              <a:ea typeface="Calibri"/>
              <a:cs typeface="Calibri"/>
              <a:sym typeface="Calibri"/>
            </a:endParaRPr>
          </a:p>
          <a:p>
            <a:pPr marL="0" lvl="0" indent="0" algn="l" rtl="0">
              <a:lnSpc>
                <a:spcPct val="90000"/>
              </a:lnSpc>
              <a:spcBef>
                <a:spcPts val="0"/>
              </a:spcBef>
              <a:spcAft>
                <a:spcPts val="0"/>
              </a:spcAft>
              <a:buClr>
                <a:schemeClr val="dk1"/>
              </a:buClr>
              <a:buSzPct val="50925"/>
              <a:buFont typeface="Arial"/>
              <a:buNone/>
            </a:pPr>
            <a:endParaRPr sz="2160"/>
          </a:p>
          <a:p>
            <a:pPr marL="0" lvl="0" indent="0" algn="l" rtl="0">
              <a:lnSpc>
                <a:spcPct val="90000"/>
              </a:lnSpc>
              <a:spcBef>
                <a:spcPts val="0"/>
              </a:spcBef>
              <a:spcAft>
                <a:spcPts val="0"/>
              </a:spcAft>
              <a:buClr>
                <a:schemeClr val="dk1"/>
              </a:buClr>
              <a:buSzPct val="50925"/>
              <a:buFont typeface="Arial"/>
              <a:buNone/>
            </a:pPr>
            <a:r>
              <a:rPr lang="en-US" sz="2160" b="1"/>
              <a:t>Konversija: </a:t>
            </a:r>
            <a:r>
              <a:rPr lang="en-US" sz="2160"/>
              <a:t>Šiame etape </a:t>
            </a:r>
            <a:r>
              <a:rPr lang="en-US" sz="2160">
                <a:latin typeface="Calibri"/>
                <a:ea typeface="Calibri"/>
                <a:cs typeface="Calibri"/>
                <a:sym typeface="Calibri"/>
              </a:rPr>
              <a:t>žmonės yra pasirengę pirkti. Dažniausiai jie yra pasiryžę pirkti iš jūsų, tačiau jiems gali prireikti papildomo patikinimo ir (arba) pagalbos apsisprendžiant, ką pirkti.</a:t>
            </a:r>
            <a:endParaRPr sz="2160">
              <a:latin typeface="Calibri"/>
              <a:ea typeface="Calibri"/>
              <a:cs typeface="Calibri"/>
              <a:sym typeface="Calibri"/>
            </a:endParaRPr>
          </a:p>
          <a:p>
            <a:pPr marL="0" lvl="0" indent="0" algn="l" rtl="0">
              <a:lnSpc>
                <a:spcPct val="90000"/>
              </a:lnSpc>
              <a:spcBef>
                <a:spcPts val="0"/>
              </a:spcBef>
              <a:spcAft>
                <a:spcPts val="0"/>
              </a:spcAft>
              <a:buClr>
                <a:schemeClr val="dk1"/>
              </a:buClr>
              <a:buSzPct val="50925"/>
              <a:buFont typeface="Arial"/>
              <a:buNone/>
            </a:pPr>
            <a:endParaRPr sz="2160"/>
          </a:p>
          <a:p>
            <a:pPr marL="0" lvl="0" indent="0" algn="l" rtl="0">
              <a:lnSpc>
                <a:spcPct val="90000"/>
              </a:lnSpc>
              <a:spcBef>
                <a:spcPts val="0"/>
              </a:spcBef>
              <a:spcAft>
                <a:spcPts val="0"/>
              </a:spcAft>
              <a:buClr>
                <a:schemeClr val="dk1"/>
              </a:buClr>
              <a:buSzPct val="50925"/>
              <a:buFont typeface="Arial"/>
              <a:buNone/>
            </a:pPr>
            <a:r>
              <a:rPr lang="en-US" sz="2160" b="1"/>
              <a:t>Sulaikymas:</a:t>
            </a:r>
            <a:r>
              <a:rPr lang="en-US" sz="2160">
                <a:latin typeface="Calibri"/>
                <a:ea typeface="Calibri"/>
                <a:cs typeface="Calibri"/>
                <a:sym typeface="Calibri"/>
              </a:rPr>
              <a:t> Jūsų sekėjai tapo klientais. Geros naujienos! Jūsų turinys padės išlaikyti jų lojalumą, toliau kurti pridėtinę vertę ir padėti jiems kuo geriau išnaudoti jūsų sprendimą.</a:t>
            </a:r>
            <a:endParaRPr sz="2160">
              <a:latin typeface="Calibri"/>
              <a:ea typeface="Calibri"/>
              <a:cs typeface="Calibri"/>
              <a:sym typeface="Calibri"/>
            </a:endParaRPr>
          </a:p>
          <a:p>
            <a:pPr marL="0" lvl="0" indent="0" algn="l" rtl="0">
              <a:lnSpc>
                <a:spcPct val="90000"/>
              </a:lnSpc>
              <a:spcBef>
                <a:spcPts val="0"/>
              </a:spcBef>
              <a:spcAft>
                <a:spcPts val="0"/>
              </a:spcAft>
              <a:buClr>
                <a:schemeClr val="dk1"/>
              </a:buClr>
              <a:buSzPct val="100000"/>
              <a:buFont typeface="Calibri"/>
              <a:buNone/>
            </a:pP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172" name="Google Shape;172;p24"/>
          <p:cNvGrpSpPr/>
          <p:nvPr/>
        </p:nvGrpSpPr>
        <p:grpSpPr>
          <a:xfrm>
            <a:off x="441960" y="561256"/>
            <a:ext cx="1128382" cy="847206"/>
            <a:chOff x="7393391" y="1075612"/>
            <a:chExt cx="1128382" cy="847206"/>
          </a:xfrm>
        </p:grpSpPr>
        <p:sp>
          <p:nvSpPr>
            <p:cNvPr id="173" name="Google Shape;173;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4" name="Google Shape;174;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75" name="Google Shape;175;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79"/>
        <p:cNvGrpSpPr/>
        <p:nvPr/>
      </p:nvGrpSpPr>
      <p:grpSpPr>
        <a:xfrm>
          <a:off x="0" y="0"/>
          <a:ext cx="0" cy="0"/>
          <a:chOff x="0" y="0"/>
          <a:chExt cx="0" cy="0"/>
        </a:xfrm>
      </p:grpSpPr>
      <p:sp>
        <p:nvSpPr>
          <p:cNvPr id="180" name="Google Shape;180;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1" name="Google Shape;181;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2" name="Google Shape;182;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3" name="Google Shape;183;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n-US" sz="1400" b="1"/>
              <a:t> </a:t>
            </a:r>
            <a:br>
              <a:rPr lang="en-US" sz="1400" b="1"/>
            </a:br>
            <a:r>
              <a:rPr lang="en-US" sz="1400" b="1"/>
              <a:t> </a:t>
            </a:r>
            <a:br>
              <a:rPr lang="en-US" sz="1400" b="1"/>
            </a:br>
            <a:endParaRPr sz="1400" b="1"/>
          </a:p>
        </p:txBody>
      </p:sp>
      <p:sp>
        <p:nvSpPr>
          <p:cNvPr id="184" name="Google Shape;184;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n-US" sz="3200" b="1" i="0" u="none" strike="noStrike" cap="none">
                <a:solidFill>
                  <a:schemeClr val="dk1"/>
                </a:solidFill>
                <a:latin typeface="Calibri"/>
                <a:ea typeface="Calibri"/>
                <a:cs typeface="Calibri"/>
                <a:sym typeface="Calibri"/>
              </a:rPr>
              <a:t>Turinio šablonas </a:t>
            </a:r>
            <a:endParaRPr sz="3200" b="1" i="0" u="none" strike="noStrike" cap="none">
              <a:solidFill>
                <a:schemeClr val="dk1"/>
              </a:solidFill>
              <a:latin typeface="Calibri"/>
              <a:ea typeface="Calibri"/>
              <a:cs typeface="Calibri"/>
              <a:sym typeface="Calibri"/>
            </a:endParaRPr>
          </a:p>
        </p:txBody>
      </p:sp>
      <p:pic>
        <p:nvPicPr>
          <p:cNvPr id="185" name="Google Shape;185;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186" name="Google Shape;186;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187" name="Google Shape;187;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188" name="Google Shape;188;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2"/>
        <p:cNvGrpSpPr/>
        <p:nvPr/>
      </p:nvGrpSpPr>
      <p:grpSpPr>
        <a:xfrm>
          <a:off x="0" y="0"/>
          <a:ext cx="0" cy="0"/>
          <a:chOff x="0" y="0"/>
          <a:chExt cx="0" cy="0"/>
        </a:xfrm>
      </p:grpSpPr>
      <p:sp>
        <p:nvSpPr>
          <p:cNvPr id="193" name="Google Shape;193;p8"/>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4" name="Google Shape;194;p8"/>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n-U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195" name="Google Shape;195;p8"/>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196" name="Google Shape;196;p8"/>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97" name="Google Shape;197;p8"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198" name="Google Shape;198;p8"/>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99" name="Google Shape;199;p8"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00" name="Google Shape;200;p8"/>
          <p:cNvSpPr/>
          <p:nvPr/>
        </p:nvSpPr>
        <p:spPr>
          <a:xfrm>
            <a:off x="838200" y="631825"/>
            <a:ext cx="8740200" cy="1325700"/>
          </a:xfrm>
          <a:prstGeom prst="ellipse">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US" sz="2400" b="1">
                <a:solidFill>
                  <a:srgbClr val="000000"/>
                </a:solidFill>
                <a:latin typeface="Calibri"/>
                <a:ea typeface="Calibri"/>
                <a:cs typeface="Calibri"/>
                <a:sym typeface="Calibri"/>
              </a:rPr>
              <a:t>Į kiekvieną kvadrantą įrašykite visą informaciją apie </a:t>
            </a:r>
            <a:r>
              <a:rPr lang="en-US" sz="2400" b="1">
                <a:latin typeface="Calibri"/>
                <a:ea typeface="Calibri"/>
                <a:cs typeface="Calibri"/>
                <a:sym typeface="Calibri"/>
              </a:rPr>
              <a:t>kitus</a:t>
            </a:r>
            <a:endParaRPr sz="2400" b="1">
              <a:solidFill>
                <a:srgbClr val="000000"/>
              </a:solidFill>
              <a:latin typeface="Calibri"/>
              <a:ea typeface="Calibri"/>
              <a:cs typeface="Calibri"/>
              <a:sym typeface="Calibri"/>
            </a:endParaRPr>
          </a:p>
        </p:txBody>
      </p:sp>
      <p:sp>
        <p:nvSpPr>
          <p:cNvPr id="201" name="Google Shape;201;p8"/>
          <p:cNvSpPr txBox="1"/>
          <p:nvPr/>
        </p:nvSpPr>
        <p:spPr>
          <a:xfrm>
            <a:off x="7585150" y="506725"/>
            <a:ext cx="3835500" cy="391500"/>
          </a:xfrm>
          <a:prstGeom prst="rect">
            <a:avLst/>
          </a:prstGeom>
          <a:noFill/>
          <a:ln>
            <a:noFill/>
          </a:ln>
        </p:spPr>
        <p:txBody>
          <a:bodyPr spcFirstLastPara="1" wrap="square" lIns="91425" tIns="45700" rIns="91425" bIns="45700" anchor="ctr" anchorCtr="0">
            <a:noAutofit/>
          </a:bodyPr>
          <a:lstStyle/>
          <a:p>
            <a:pPr marL="342900" marR="0" lvl="0" indent="-165100" algn="l" rtl="0">
              <a:lnSpc>
                <a:spcPct val="90000"/>
              </a:lnSpc>
              <a:spcBef>
                <a:spcPts val="0"/>
              </a:spcBef>
              <a:spcAft>
                <a:spcPts val="0"/>
              </a:spcAft>
              <a:buClr>
                <a:srgbClr val="000000"/>
              </a:buClr>
              <a:buSzPts val="1000"/>
              <a:buFont typeface="Arial"/>
              <a:buNone/>
            </a:pPr>
            <a:r>
              <a:rPr lang="en-US" sz="1100">
                <a:solidFill>
                  <a:srgbClr val="000000"/>
                </a:solidFill>
                <a:latin typeface="Calibri"/>
                <a:ea typeface="Calibri"/>
                <a:cs typeface="Calibri"/>
                <a:sym typeface="Calibri"/>
              </a:rPr>
              <a:t>Lipduką galite dubliuoti tiek kartų, kiek reikia.</a:t>
            </a:r>
            <a:endParaRPr sz="1100" b="0" i="0" u="none" strike="noStrike" cap="none">
              <a:solidFill>
                <a:srgbClr val="000000"/>
              </a:solidFill>
              <a:latin typeface="Calibri"/>
              <a:ea typeface="Calibri"/>
              <a:cs typeface="Calibri"/>
              <a:sym typeface="Calibri"/>
            </a:endParaRPr>
          </a:p>
        </p:txBody>
      </p:sp>
      <p:sp>
        <p:nvSpPr>
          <p:cNvPr id="202" name="Google Shape;202;p8"/>
          <p:cNvSpPr/>
          <p:nvPr/>
        </p:nvSpPr>
        <p:spPr>
          <a:xfrm>
            <a:off x="8639775" y="1040825"/>
            <a:ext cx="743100" cy="660000"/>
          </a:xfrm>
          <a:prstGeom prst="snip1Rect">
            <a:avLst>
              <a:gd name="adj" fmla="val 16667"/>
            </a:avLst>
          </a:prstGeom>
          <a:solidFill>
            <a:srgbClr val="FFF2CC"/>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8"/>
          <p:cNvSpPr/>
          <p:nvPr/>
        </p:nvSpPr>
        <p:spPr>
          <a:xfrm>
            <a:off x="10579275" y="1040824"/>
            <a:ext cx="743100" cy="660000"/>
          </a:xfrm>
          <a:prstGeom prst="snip1Rect">
            <a:avLst>
              <a:gd name="adj" fmla="val 16667"/>
            </a:avLst>
          </a:prstGeom>
          <a:solidFill>
            <a:srgbClr val="CFE2F3"/>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8"/>
          <p:cNvSpPr/>
          <p:nvPr/>
        </p:nvSpPr>
        <p:spPr>
          <a:xfrm>
            <a:off x="9609525" y="1040824"/>
            <a:ext cx="743100" cy="660000"/>
          </a:xfrm>
          <a:prstGeom prst="snip1Rect">
            <a:avLst>
              <a:gd name="adj" fmla="val 16667"/>
            </a:avLst>
          </a:prstGeom>
          <a:solidFill>
            <a:srgbClr val="D9EAD3"/>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8"/>
          <p:cNvSpPr/>
          <p:nvPr/>
        </p:nvSpPr>
        <p:spPr>
          <a:xfrm>
            <a:off x="7670025" y="1040825"/>
            <a:ext cx="743100" cy="660000"/>
          </a:xfrm>
          <a:prstGeom prst="snip1Rect">
            <a:avLst>
              <a:gd name="adj" fmla="val 16667"/>
            </a:avLst>
          </a:prstGeom>
          <a:solidFill>
            <a:srgbClr val="F4CCCC"/>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8"/>
          <p:cNvSpPr/>
          <p:nvPr/>
        </p:nvSpPr>
        <p:spPr>
          <a:xfrm>
            <a:off x="4147050" y="2169188"/>
            <a:ext cx="3897925" cy="2550237"/>
          </a:xfrm>
          <a:prstGeom prst="flowChartManualOperation">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8"/>
          <p:cNvSpPr/>
          <p:nvPr/>
        </p:nvSpPr>
        <p:spPr>
          <a:xfrm rot="10800000">
            <a:off x="4147050" y="4719425"/>
            <a:ext cx="3897900" cy="1024875"/>
          </a:xfrm>
          <a:prstGeom prst="flowChartManualOperation">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08" name="Google Shape;208;p8"/>
          <p:cNvCxnSpPr>
            <a:stCxn id="206" idx="1"/>
            <a:endCxn id="206" idx="3"/>
          </p:cNvCxnSpPr>
          <p:nvPr/>
        </p:nvCxnSpPr>
        <p:spPr>
          <a:xfrm>
            <a:off x="4536843" y="3444307"/>
            <a:ext cx="3118200" cy="0"/>
          </a:xfrm>
          <a:prstGeom prst="straightConnector1">
            <a:avLst/>
          </a:prstGeom>
          <a:noFill/>
          <a:ln w="22225" cap="flat" cmpd="sng">
            <a:solidFill>
              <a:srgbClr val="7F7F7F"/>
            </a:solidFill>
            <a:prstDash val="solid"/>
            <a:miter lim="800000"/>
            <a:headEnd type="none" w="sm" len="sm"/>
            <a:tailEnd type="none" w="sm" len="sm"/>
          </a:ln>
        </p:spPr>
      </p:cxnSp>
      <p:sp>
        <p:nvSpPr>
          <p:cNvPr id="209" name="Google Shape;209;p8"/>
          <p:cNvSpPr txBox="1"/>
          <p:nvPr/>
        </p:nvSpPr>
        <p:spPr>
          <a:xfrm>
            <a:off x="4536850" y="2538775"/>
            <a:ext cx="3000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a:latin typeface="Calibri"/>
                <a:ea typeface="Calibri"/>
                <a:cs typeface="Calibri"/>
                <a:sym typeface="Calibri"/>
              </a:rPr>
              <a:t>Informuotumas</a:t>
            </a:r>
            <a:endParaRPr>
              <a:latin typeface="Calibri"/>
              <a:ea typeface="Calibri"/>
              <a:cs typeface="Calibri"/>
              <a:sym typeface="Calibri"/>
            </a:endParaRPr>
          </a:p>
        </p:txBody>
      </p:sp>
      <p:sp>
        <p:nvSpPr>
          <p:cNvPr id="210" name="Google Shape;210;p8"/>
          <p:cNvSpPr txBox="1"/>
          <p:nvPr/>
        </p:nvSpPr>
        <p:spPr>
          <a:xfrm>
            <a:off x="4595950" y="3520225"/>
            <a:ext cx="3000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a:latin typeface="Calibri"/>
                <a:ea typeface="Calibri"/>
                <a:cs typeface="Calibri"/>
                <a:sym typeface="Calibri"/>
              </a:rPr>
              <a:t>Vertinimas</a:t>
            </a:r>
            <a:endParaRPr>
              <a:latin typeface="Calibri"/>
              <a:ea typeface="Calibri"/>
              <a:cs typeface="Calibri"/>
              <a:sym typeface="Calibri"/>
            </a:endParaRPr>
          </a:p>
        </p:txBody>
      </p:sp>
      <p:sp>
        <p:nvSpPr>
          <p:cNvPr id="211" name="Google Shape;211;p8"/>
          <p:cNvSpPr txBox="1"/>
          <p:nvPr/>
        </p:nvSpPr>
        <p:spPr>
          <a:xfrm>
            <a:off x="4595950" y="4119825"/>
            <a:ext cx="3000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a:latin typeface="Calibri"/>
                <a:ea typeface="Calibri"/>
                <a:cs typeface="Calibri"/>
                <a:sym typeface="Calibri"/>
              </a:rPr>
              <a:t>Konversija</a:t>
            </a:r>
            <a:endParaRPr>
              <a:latin typeface="Calibri"/>
              <a:ea typeface="Calibri"/>
              <a:cs typeface="Calibri"/>
              <a:sym typeface="Calibri"/>
            </a:endParaRPr>
          </a:p>
        </p:txBody>
      </p:sp>
      <p:sp>
        <p:nvSpPr>
          <p:cNvPr id="212" name="Google Shape;212;p8"/>
          <p:cNvSpPr txBox="1"/>
          <p:nvPr/>
        </p:nvSpPr>
        <p:spPr>
          <a:xfrm>
            <a:off x="4595950" y="5031763"/>
            <a:ext cx="3000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a:latin typeface="Calibri"/>
                <a:ea typeface="Calibri"/>
                <a:cs typeface="Calibri"/>
                <a:sym typeface="Calibri"/>
              </a:rPr>
              <a:t>Sulaikymas</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592</Words>
  <Application>Microsoft Office PowerPoint</Application>
  <PresentationFormat>Widescreen</PresentationFormat>
  <Paragraphs>43</Paragraphs>
  <Slides>10</Slides>
  <Notes>10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Tema de Office</vt:lpstr>
      <vt:lpstr>Tema de Office</vt:lpstr>
      <vt:lpstr>Meistriškumo pamokų saugykla  Rinkodaros piltuvėlis</vt:lpstr>
      <vt:lpstr>    Santrauka </vt:lpstr>
      <vt:lpstr> Įvadas  Rinkodaros piltuvėlis - tai procesas, kurio rinkodaros komanda laikosi nuo rinkodaros veiksmų pradžios iki verslo galimybių gavimo.  </vt:lpstr>
      <vt:lpstr> Rinkodaros piltuvėlio charakteristikos  Stebėdami klientų nueitą kelią ir atitinkamą pirkimo ciklą bei vertindami kiekvienos įmonės nustatytus rinkodaros KPI, gauname reikiamą informaciją, kad suprastume, kaip ir kodėl pritraukiami klientai ir kaip juos išlaikyti. Abu šie klausimai yra bet kurio verslo augimo pagrindas.</vt:lpstr>
      <vt:lpstr> Rinkodaros piltuvėlio aktualumas ir naudojimas  Svarbu suprasti pagrindinius tinkamo rinkodaros piltuvėlio taikymo privalumus: Pirmasis privalumas yra tas, kad pardavimų komanda įgauna kvalifikacijos, labai gerai pasirengusia pardavimui ir su pardavimų komandai nebus sunku sudaryti sandorį. Dėl šio pirmojo elemento sumažėja komercinės sąnaudos. Efektyvumas didėja, todėl išlaidos mažėja. Tiesa, atsiranda papildomų rinkodaros išlaidų (nes reikia paleisti naują piltuvėlį, kurio anksčiau neturėjote), tačiau komercines išlaidas sumažinate iki minimumo.</vt:lpstr>
      <vt:lpstr> Rinkodaros piltuvėlio aktualumas ir naudojimas   Visas šis kvalifikacijos procesas yra automatizuotas. Anksčiau tai reikėjo daryti rankiniu būdu: kiekvienas verslo kontaktas turėjo pereiti kvalifikacijos procesą (telefonu arba asmeniškai). Paprastai šis procesas įmonėms būna sudėtingas ir varginantis. Tuo tarpu sukūrus rinkodaros piltuvėlį, didžioji dalis kvalifikacijos proceso (sunkiausia dalis) atliekama automatizuotai. Galiausiai, nors iš esmės gali tekti dėti didesnes ekonomines pastangas, plačiau žiūrint rinkodaros piltuvėliu pavyksta sumažinti klientų pritraukimo sąnaudas. Galiausiai turime nuolatinį naujų klientų šaltinį, ir pardavimai vyksta daug paprasčiau. </vt:lpstr>
      <vt:lpstr> Patarimai, kaip atlikti rinkodaros piltuvėlį  Yra kelių tipų rinkodaros piltuvėlių, kurių kiekviena dalis turi skirtingą struktūrą ir pavadinimus. Tačiau laikykimės paprastumo:  Sąmoningumas: Šiame ankstyvajame etape žmonės siekia mokytis ir spręsti problemas. Šiame etape jūsų turinys padeda rasti atsakymus ir kartu didinti jūsų prekės ženklo žinomumą.  Vertinimas: Žmonės ne tik žino jūsų prekės ženklą ir sprendimus, bet ir domisi. Jie nori sužinoti daugiau apie jūsų ir kaip jis lyginamas su kitais. Šiame etape turinys naudojamas siekiant padėti išlaikyti ryšį su prekės ženklu.  Konversija: Šiame etape žmonės yra pasirengę pirkti. Dažniausiai jie yra pasiryžę pirkti iš jūsų, tačiau jiems gali prireikti papildomo patikinimo ir (arba) pagalbos apsisprendžiant, ką pirkti.  Sulaikymas: Jūsų sekėjai tapo klientais. Geros naujienos! Jūsų turinys padės išlaikyti jų lojalumą, toliau kurti pridėtinę vertę ir padėti jiems kuo geriau išnaudoti jūsų sprendimą.  </vt:lpstr>
      <vt:lpstr>     </vt:lpstr>
      <vt:lpstr>     </vt:lpstr>
      <vt:lpstr>Bibliografija:  Rinkodaros piltuvėlis: Hotjar dienoraštis: etapai, strategijos ir kaip optimizuoti | Hotjar Blog. (2022 m. gegužės 27 d.). https://www.hotjar.com/blog/marketing-funnel/  TNB.studio. (n.d.). Funil de marketing: o que é e para que serve? | TNB.lab. https://www.tnb.studio/lab/funil-de-marketing-o-que-e-e-para-que-serve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Meistriškumo pamokų saugykla  Rinkodaros piltuvėlis</dc:title>
  <dc:creator>Dideas Group</dc:creator>
  <cp:keywords>, docId:8E5691834DA67E7F5CF7E525EE8B6882</cp:keywords>
  <cp:lastModifiedBy>Viktorija Paplauskaitė</cp:lastModifiedBy>
  <cp:revision>2</cp:revision>
  <dcterms:created xsi:type="dcterms:W3CDTF">2022-09-21T07:19:16Z</dcterms:created>
  <dcterms:modified xsi:type="dcterms:W3CDTF">2023-01-24T09:37:22Z</dcterms:modified>
</cp:coreProperties>
</file>