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iU5aGoEtZOT9bHjF9oN/iZ370e6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5" name="Google Shape;22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8" name="Google Shape;12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0" name="Google Shape;140;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3" name="Google Shape;153;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8c7cd05b4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6" name="Google Shape;166;g18c7cd05b41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8" name="Google Shape;178;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8c10405233_0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1" name="Google Shape;191;g18c10405233_0_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86" name="Shape 86"/>
        <p:cNvGrpSpPr/>
        <p:nvPr/>
      </p:nvGrpSpPr>
      <p:grpSpPr>
        <a:xfrm>
          <a:off x="0" y="0"/>
          <a:ext cx="0" cy="0"/>
          <a:chOff x="0" y="0"/>
          <a:chExt cx="0" cy="0"/>
        </a:xfrm>
      </p:grpSpPr>
      <p:sp>
        <p:nvSpPr>
          <p:cNvPr id="87" name="Google Shape;87;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9" name="Google Shape;89;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4" name="Google Shape;8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5" name="Google Shape;8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alesbusinessschool.es/thinking-on-sales/modelo-came/" TargetMode="External"/><Relationship Id="rId4" Type="http://schemas.openxmlformats.org/officeDocument/2006/relationships/hyperlink" Target="https://www.iebschool.com/blog/que-es-un-analisis-came-y-como-se-hace-marketing-digital/" TargetMode="External"/><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101" name="Google Shape;101;p1"/>
          <p:cNvSpPr txBox="1"/>
          <p:nvPr>
            <p:ph type="title"/>
          </p:nvPr>
        </p:nvSpPr>
        <p:spPr>
          <a:xfrm>
            <a:off x="6569715" y="1812202"/>
            <a:ext cx="4779647" cy="2821942"/>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000"/>
              <a:buFont typeface="Calibri"/>
              <a:buNone/>
            </a:pPr>
            <a:r>
              <a:rPr b="1" lang="en-US" sz="4000">
                <a:solidFill>
                  <a:schemeClr val="lt1"/>
                </a:solidFill>
              </a:rPr>
              <a:t>Masterclass Lessons Learned Repository</a:t>
            </a:r>
            <a:br>
              <a:rPr lang="en-US" sz="4000">
                <a:solidFill>
                  <a:schemeClr val="lt1"/>
                </a:solidFill>
              </a:rPr>
            </a:br>
            <a:br>
              <a:rPr lang="en-US" sz="4000">
                <a:solidFill>
                  <a:schemeClr val="lt1"/>
                </a:solidFill>
              </a:rPr>
            </a:br>
            <a:r>
              <a:rPr b="1" lang="en-US" sz="4000">
                <a:solidFill>
                  <a:srgbClr val="FF0000"/>
                </a:solidFill>
              </a:rPr>
              <a:t>CAME Analysis</a:t>
            </a:r>
            <a:endParaRPr b="1" sz="4000">
              <a:solidFill>
                <a:srgbClr val="FF0000"/>
              </a:solidFill>
            </a:endParaRPr>
          </a:p>
        </p:txBody>
      </p:sp>
      <p:pic>
        <p:nvPicPr>
          <p:cNvPr descr="Logotipo&#10;&#10;Descripción generada automáticamente" id="102" name="Google Shape;102;p1"/>
          <p:cNvPicPr preferRelativeResize="0"/>
          <p:nvPr>
            <p:ph idx="1" type="body"/>
          </p:nvPr>
        </p:nvPicPr>
        <p:blipFill rotWithShape="1">
          <a:blip r:embed="rId3">
            <a:alphaModFix/>
          </a:blip>
          <a:srcRect b="0" l="0" r="0" t="0"/>
          <a:stretch/>
        </p:blipFill>
        <p:spPr>
          <a:xfrm>
            <a:off x="0" y="772505"/>
            <a:ext cx="2953443" cy="1039697"/>
          </a:xfrm>
          <a:prstGeom prst="rect">
            <a:avLst/>
          </a:prstGeom>
          <a:noFill/>
          <a:ln>
            <a:noFill/>
          </a:ln>
        </p:spPr>
      </p:pic>
      <p:pic>
        <p:nvPicPr>
          <p:cNvPr descr="Interfaz de usuario gráfica, Texto&#10;&#10;Descripción generada automáticamente" id="103" name="Google Shape;103;p1"/>
          <p:cNvPicPr preferRelativeResize="0"/>
          <p:nvPr/>
        </p:nvPicPr>
        <p:blipFill rotWithShape="1">
          <a:blip r:embed="rId4">
            <a:alphaModFix/>
          </a:blip>
          <a:srcRect b="0" l="0" r="0" t="0"/>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anchorCtr="0" anchor="t" bIns="45700" lIns="91425" spcFirstLastPara="1" rIns="91425" wrap="square" tIns="45700">
            <a:spAutoFit/>
          </a:bodyPr>
          <a:lstStyle/>
          <a:p>
            <a:pPr indent="0" lvl="0" marL="0" marR="0" rtl="0" algn="just">
              <a:lnSpc>
                <a:spcPct val="97916"/>
              </a:lnSpc>
              <a:spcBef>
                <a:spcPts val="0"/>
              </a:spcBef>
              <a:spcAft>
                <a:spcPts val="0"/>
              </a:spcAft>
              <a:buClr>
                <a:srgbClr val="000000"/>
              </a:buClr>
              <a:buSzPts val="1200"/>
              <a:buFont typeface="Arial"/>
              <a:buNone/>
            </a:pPr>
            <a:r>
              <a:rPr b="0" i="0" lang="en-US" sz="1200" u="none" cap="none" strike="noStrike">
                <a:solidFill>
                  <a:srgbClr val="222222"/>
                </a:solidFill>
                <a:latin typeface="Calibri"/>
                <a:ea typeface="Calibri"/>
                <a:cs typeface="Calibri"/>
                <a:sym typeface="Calibri"/>
              </a:rPr>
              <a:t>This project result has been funded with support from the European Commission. This communication reflects the views only of the author, and the Commission cannot be held responsible for any use which may be made of the information contained therein. Submission Number: 2021-1-ES02-KA220-YOU-000028609</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6" name="Shape 226"/>
        <p:cNvGrpSpPr/>
        <p:nvPr/>
      </p:nvGrpSpPr>
      <p:grpSpPr>
        <a:xfrm>
          <a:off x="0" y="0"/>
          <a:ext cx="0" cy="0"/>
          <a:chOff x="0" y="0"/>
          <a:chExt cx="0" cy="0"/>
        </a:xfrm>
      </p:grpSpPr>
      <p:sp>
        <p:nvSpPr>
          <p:cNvPr id="227" name="Google Shape;227;p6"/>
          <p:cNvSpPr/>
          <p:nvPr/>
        </p:nvSpPr>
        <p:spPr>
          <a:xfrm>
            <a:off x="-169682" y="-50721"/>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8" name="Google Shape;228;p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9" name="Google Shape;229;p6"/>
          <p:cNvSpPr/>
          <p:nvPr>
            <p:ph type="title"/>
          </p:nvPr>
        </p:nvSpPr>
        <p:spPr>
          <a:xfrm>
            <a:off x="169682" y="-31867"/>
            <a:ext cx="10260831" cy="6296744"/>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70"/>
              <a:buFont typeface="Calibri"/>
              <a:buNone/>
            </a:pPr>
            <a:r>
              <a:rPr b="1" lang="en-US" sz="2800">
                <a:solidFill>
                  <a:schemeClr val="dk1"/>
                </a:solidFill>
                <a:latin typeface="Calibri"/>
                <a:ea typeface="Calibri"/>
                <a:cs typeface="Calibri"/>
                <a:sym typeface="Calibri"/>
              </a:rPr>
              <a:t>Bibliography</a:t>
            </a:r>
            <a:r>
              <a:rPr b="1" lang="en-US" sz="2070">
                <a:solidFill>
                  <a:schemeClr val="dk1"/>
                </a:solidFill>
                <a:latin typeface="Calibri"/>
                <a:ea typeface="Calibri"/>
                <a:cs typeface="Calibri"/>
                <a:sym typeface="Calibri"/>
              </a:rPr>
              <a:t>:</a:t>
            </a:r>
            <a:br>
              <a:rPr b="1" lang="en-US" sz="2070">
                <a:solidFill>
                  <a:schemeClr val="dk1"/>
                </a:solidFill>
                <a:latin typeface="Calibri"/>
                <a:ea typeface="Calibri"/>
                <a:cs typeface="Calibri"/>
                <a:sym typeface="Calibri"/>
              </a:rPr>
            </a:br>
            <a:br>
              <a:rPr b="1" lang="en-US" sz="2070">
                <a:solidFill>
                  <a:schemeClr val="dk1"/>
                </a:solidFill>
                <a:latin typeface="Calibri"/>
                <a:ea typeface="Calibri"/>
                <a:cs typeface="Calibri"/>
                <a:sym typeface="Calibri"/>
              </a:rPr>
            </a:br>
            <a:endParaRPr sz="2070"/>
          </a:p>
          <a:p>
            <a:pPr indent="-368300" lvl="0" marL="457200" rtl="0" algn="l">
              <a:lnSpc>
                <a:spcPct val="90000"/>
              </a:lnSpc>
              <a:spcBef>
                <a:spcPts val="0"/>
              </a:spcBef>
              <a:spcAft>
                <a:spcPts val="0"/>
              </a:spcAft>
              <a:buSzPts val="2200"/>
              <a:buChar char="-"/>
            </a:pPr>
            <a:r>
              <a:rPr lang="en-US" sz="2200"/>
              <a:t>Sales Business School (2022). What is the CAME model and how to implement this </a:t>
            </a:r>
            <a:r>
              <a:rPr lang="en-US" sz="2200"/>
              <a:t>strategic tool for your business? (</a:t>
            </a:r>
            <a:r>
              <a:rPr lang="en-US" sz="2200" u="sng">
                <a:solidFill>
                  <a:schemeClr val="hlink"/>
                </a:solidFill>
                <a:hlinkClick r:id="rId3"/>
              </a:rPr>
              <a:t>https://salesbusinessschool.es/thinking-on-sales/modelo-came/</a:t>
            </a:r>
            <a:r>
              <a:rPr lang="en-US" sz="2200">
                <a:solidFill>
                  <a:srgbClr val="1F1E1E"/>
                </a:solidFill>
              </a:rPr>
              <a:t>)</a:t>
            </a:r>
            <a:endParaRPr sz="2200">
              <a:solidFill>
                <a:srgbClr val="1F1E1E"/>
              </a:solidFill>
            </a:endParaRPr>
          </a:p>
          <a:p>
            <a:pPr indent="0" lvl="0" marL="0" rtl="0" algn="l">
              <a:lnSpc>
                <a:spcPct val="90000"/>
              </a:lnSpc>
              <a:spcBef>
                <a:spcPts val="0"/>
              </a:spcBef>
              <a:spcAft>
                <a:spcPts val="0"/>
              </a:spcAft>
              <a:buClr>
                <a:schemeClr val="dk1"/>
              </a:buClr>
              <a:buSzPts val="2070"/>
              <a:buFont typeface="Calibri"/>
              <a:buNone/>
            </a:pPr>
            <a:r>
              <a:t/>
            </a:r>
            <a:endParaRPr sz="2200">
              <a:solidFill>
                <a:srgbClr val="1F1E1E"/>
              </a:solidFill>
            </a:endParaRPr>
          </a:p>
          <a:p>
            <a:pPr indent="-368300" lvl="0" marL="457200" rtl="0" algn="l">
              <a:lnSpc>
                <a:spcPct val="90000"/>
              </a:lnSpc>
              <a:spcBef>
                <a:spcPts val="0"/>
              </a:spcBef>
              <a:spcAft>
                <a:spcPts val="0"/>
              </a:spcAft>
              <a:buClr>
                <a:srgbClr val="1F1E1E"/>
              </a:buClr>
              <a:buSzPts val="2200"/>
              <a:buChar char="-"/>
            </a:pPr>
            <a:r>
              <a:rPr lang="en-US" sz="2200">
                <a:solidFill>
                  <a:srgbClr val="1F1E1E"/>
                </a:solidFill>
              </a:rPr>
              <a:t>Patricia Galiana (2021). What is a CAME analysis and how is it done? (</a:t>
            </a:r>
            <a:r>
              <a:rPr lang="en-US" sz="2200" u="sng">
                <a:solidFill>
                  <a:schemeClr val="hlink"/>
                </a:solidFill>
                <a:hlinkClick r:id="rId4"/>
              </a:rPr>
              <a:t>https://www.iebschool.com/blog/que-es-un-analisis-came-y-como-se-hace-marketing-digital/</a:t>
            </a:r>
            <a:r>
              <a:rPr lang="en-US" sz="2200">
                <a:solidFill>
                  <a:srgbClr val="1F1E1E"/>
                </a:solidFill>
              </a:rPr>
              <a:t>)</a:t>
            </a:r>
            <a:endParaRPr sz="2200">
              <a:solidFill>
                <a:srgbClr val="1F1E1E"/>
              </a:solidFill>
            </a:endParaRPr>
          </a:p>
          <a:p>
            <a:pPr indent="0" lvl="0" marL="0" rtl="0" algn="l">
              <a:lnSpc>
                <a:spcPct val="90000"/>
              </a:lnSpc>
              <a:spcBef>
                <a:spcPts val="0"/>
              </a:spcBef>
              <a:spcAft>
                <a:spcPts val="0"/>
              </a:spcAft>
              <a:buNone/>
            </a:pPr>
            <a:r>
              <a:t/>
            </a:r>
            <a:endParaRPr sz="2200">
              <a:solidFill>
                <a:srgbClr val="1F1E1E"/>
              </a:solidFill>
            </a:endParaRPr>
          </a:p>
        </p:txBody>
      </p:sp>
      <p:grpSp>
        <p:nvGrpSpPr>
          <p:cNvPr id="230" name="Google Shape;230;p6"/>
          <p:cNvGrpSpPr/>
          <p:nvPr/>
        </p:nvGrpSpPr>
        <p:grpSpPr>
          <a:xfrm>
            <a:off x="441960" y="561256"/>
            <a:ext cx="1128382" cy="847206"/>
            <a:chOff x="7393391" y="1075612"/>
            <a:chExt cx="1128382" cy="847206"/>
          </a:xfrm>
        </p:grpSpPr>
        <p:sp>
          <p:nvSpPr>
            <p:cNvPr id="231" name="Google Shape;231;p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2" name="Google Shape;232;p6"/>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33" name="Google Shape;233;p6"/>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34" name="Google Shape;234;p6"/>
          <p:cNvPicPr preferRelativeResize="0"/>
          <p:nvPr>
            <p:ph idx="1" type="body"/>
          </p:nvPr>
        </p:nvPicPr>
        <p:blipFill rotWithShape="1">
          <a:blip r:embed="rId5">
            <a:alphaModFix/>
          </a:blip>
          <a:srcRect b="0" l="0" r="0" t="0"/>
          <a:stretch/>
        </p:blipFill>
        <p:spPr>
          <a:xfrm>
            <a:off x="10469310" y="6024685"/>
            <a:ext cx="1362791" cy="480384"/>
          </a:xfrm>
          <a:prstGeom prst="rect">
            <a:avLst/>
          </a:prstGeom>
          <a:noFill/>
          <a:ln>
            <a:noFill/>
          </a:ln>
        </p:spPr>
      </p:pic>
      <p:sp>
        <p:nvSpPr>
          <p:cNvPr id="235" name="Google Shape;235;p6"/>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10" name="Google Shape;110;p2"/>
          <p:cNvSpPr/>
          <p:nvPr>
            <p:ph type="title"/>
          </p:nvPr>
        </p:nvSpPr>
        <p:spPr>
          <a:xfrm>
            <a:off x="874454" y="599504"/>
            <a:ext cx="2743200" cy="27432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36718"/>
              </a:lnSpc>
              <a:spcBef>
                <a:spcPts val="0"/>
              </a:spcBef>
              <a:spcAft>
                <a:spcPts val="0"/>
              </a:spcAft>
              <a:buClr>
                <a:schemeClr val="lt1"/>
              </a:buClr>
              <a:buSzPts val="3200"/>
              <a:buFont typeface="Calibri"/>
              <a:buNone/>
            </a:pP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a:t>
            </a: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Summary</a:t>
            </a:r>
            <a:br>
              <a:rPr b="1" lang="en-US" sz="3200">
                <a:solidFill>
                  <a:schemeClr val="lt1"/>
                </a:solidFill>
                <a:latin typeface="Calibri"/>
                <a:ea typeface="Calibri"/>
                <a:cs typeface="Calibri"/>
                <a:sym typeface="Calibri"/>
              </a:rPr>
            </a:br>
            <a:endParaRPr b="1" sz="3200">
              <a:solidFill>
                <a:schemeClr val="lt1"/>
              </a:solidFill>
              <a:latin typeface="Calibri"/>
              <a:ea typeface="Calibri"/>
              <a:cs typeface="Calibri"/>
              <a:sym typeface="Calibri"/>
            </a:endParaRPr>
          </a:p>
        </p:txBody>
      </p:sp>
      <p:pic>
        <p:nvPicPr>
          <p:cNvPr descr="Logotipo&#10;&#10;Descripción generada automáticamente" id="111" name="Google Shape;111;p2"/>
          <p:cNvPicPr preferRelativeResize="0"/>
          <p:nvPr>
            <p:ph idx="1" type="body"/>
          </p:nvPr>
        </p:nvPicPr>
        <p:blipFill rotWithShape="1">
          <a:blip r:embed="rId3">
            <a:alphaModFix/>
          </a:blip>
          <a:srcRect b="0" l="0" r="0" t="0"/>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13" name="Google Shape;113;p2"/>
          <p:cNvPicPr preferRelativeResize="0"/>
          <p:nvPr/>
        </p:nvPicPr>
        <p:blipFill rotWithShape="1">
          <a:blip r:embed="rId4">
            <a:alphaModFix/>
          </a:blip>
          <a:srcRect b="0" l="0" r="0" t="0"/>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Introduction</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Characteristi</a:t>
            </a:r>
            <a:r>
              <a:rPr b="1" lang="en-US" sz="2200">
                <a:solidFill>
                  <a:srgbClr val="222222"/>
                </a:solidFill>
                <a:latin typeface="Calibri"/>
                <a:ea typeface="Calibri"/>
                <a:cs typeface="Calibri"/>
                <a:sym typeface="Calibri"/>
              </a:rPr>
              <a:t>cs of the CAME Analysis</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Relevance and use</a:t>
            </a:r>
            <a:r>
              <a:rPr b="1" lang="en-US" sz="2200">
                <a:solidFill>
                  <a:srgbClr val="222222"/>
                </a:solidFill>
                <a:latin typeface="Calibri"/>
                <a:ea typeface="Calibri"/>
                <a:cs typeface="Calibri"/>
                <a:sym typeface="Calibri"/>
              </a:rPr>
              <a:t>s of CAME Analysis</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Tips on how to carry it ou</a:t>
            </a:r>
            <a:r>
              <a:rPr b="1" lang="en-US" sz="2200">
                <a:solidFill>
                  <a:srgbClr val="222222"/>
                </a:solidFill>
                <a:latin typeface="Calibri"/>
                <a:ea typeface="Calibri"/>
                <a:cs typeface="Calibri"/>
                <a:sym typeface="Calibri"/>
              </a:rPr>
              <a:t>t</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Conclusions</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Editable template</a:t>
            </a:r>
            <a:endParaRPr b="1" i="0" sz="22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3"/>
          <p:cNvSpPr/>
          <p:nvPr>
            <p:ph type="title"/>
          </p:nvPr>
        </p:nvSpPr>
        <p:spPr>
          <a:xfrm>
            <a:off x="881321" y="250879"/>
            <a:ext cx="10084500" cy="577380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30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Introduction</a:t>
            </a:r>
            <a:endParaRPr b="1" sz="2800">
              <a:solidFill>
                <a:srgbClr val="222222"/>
              </a:solidFill>
              <a:latin typeface="Calibri"/>
              <a:ea typeface="Calibri"/>
              <a:cs typeface="Calibri"/>
              <a:sym typeface="Calibri"/>
            </a:endParaRPr>
          </a:p>
          <a:p>
            <a:pPr indent="0" lvl="0" marL="0" rtl="0" algn="l">
              <a:lnSpc>
                <a:spcPct val="90000"/>
              </a:lnSpc>
              <a:spcBef>
                <a:spcPts val="0"/>
              </a:spcBef>
              <a:spcAft>
                <a:spcPts val="0"/>
              </a:spcAft>
              <a:buClr>
                <a:schemeClr val="dk1"/>
              </a:buClr>
              <a:buSzPct val="82142"/>
              <a:buFont typeface="Calibri"/>
              <a:buNone/>
            </a:pPr>
            <a:r>
              <a:t/>
            </a:r>
            <a:endParaRPr b="1" sz="2800">
              <a:solidFill>
                <a:srgbClr val="222222"/>
              </a:solidFill>
            </a:endParaRPr>
          </a:p>
          <a:p>
            <a:pPr indent="0" lvl="0" marL="0" rtl="0" algn="l">
              <a:lnSpc>
                <a:spcPct val="90000"/>
              </a:lnSpc>
              <a:spcBef>
                <a:spcPts val="0"/>
              </a:spcBef>
              <a:spcAft>
                <a:spcPts val="0"/>
              </a:spcAft>
              <a:buClr>
                <a:schemeClr val="dk1"/>
              </a:buClr>
              <a:buSzPct val="94091"/>
              <a:buFont typeface="Calibri"/>
              <a:buNone/>
            </a:pPr>
            <a:r>
              <a:rPr lang="en-US" sz="2444">
                <a:solidFill>
                  <a:srgbClr val="222222"/>
                </a:solidFill>
              </a:rPr>
              <a:t>Came analysis is an essential tool to develop a successful entrepreneurial activity and to set the business strategy.</a:t>
            </a:r>
            <a:endParaRPr sz="2444">
              <a:solidFill>
                <a:srgbClr val="222222"/>
              </a:solidFill>
            </a:endParaRPr>
          </a:p>
          <a:p>
            <a:pPr indent="0" lvl="0" marL="0" rtl="0" algn="l">
              <a:lnSpc>
                <a:spcPct val="90000"/>
              </a:lnSpc>
              <a:spcBef>
                <a:spcPts val="0"/>
              </a:spcBef>
              <a:spcAft>
                <a:spcPts val="0"/>
              </a:spcAft>
              <a:buClr>
                <a:schemeClr val="dk1"/>
              </a:buClr>
              <a:buSzPct val="94091"/>
              <a:buFont typeface="Calibri"/>
              <a:buNone/>
            </a:pPr>
            <a:r>
              <a:t/>
            </a:r>
            <a:endParaRPr sz="2444">
              <a:solidFill>
                <a:srgbClr val="222222"/>
              </a:solidFill>
            </a:endParaRPr>
          </a:p>
          <a:p>
            <a:pPr indent="0" lvl="0" marL="0" rtl="0" algn="l">
              <a:lnSpc>
                <a:spcPct val="90000"/>
              </a:lnSpc>
              <a:spcBef>
                <a:spcPts val="0"/>
              </a:spcBef>
              <a:spcAft>
                <a:spcPts val="0"/>
              </a:spcAft>
              <a:buClr>
                <a:schemeClr val="dk1"/>
              </a:buClr>
              <a:buSzPct val="94091"/>
              <a:buFont typeface="Calibri"/>
              <a:buNone/>
            </a:pPr>
            <a:r>
              <a:rPr lang="en-US" sz="2444">
                <a:solidFill>
                  <a:srgbClr val="222222"/>
                </a:solidFill>
              </a:rPr>
              <a:t>Came analysis is complementary to SWOT analysis: SWOT analysis allows to better understand and frame the situation which your business is related to, while Came analysis will help you to address your business actions.</a:t>
            </a:r>
            <a:endParaRPr sz="2444">
              <a:solidFill>
                <a:srgbClr val="222222"/>
              </a:solidFill>
            </a:endParaRPr>
          </a:p>
          <a:p>
            <a:pPr indent="0" lvl="0" marL="0" rtl="0" algn="l">
              <a:lnSpc>
                <a:spcPct val="90000"/>
              </a:lnSpc>
              <a:spcBef>
                <a:spcPts val="0"/>
              </a:spcBef>
              <a:spcAft>
                <a:spcPts val="0"/>
              </a:spcAft>
              <a:buClr>
                <a:schemeClr val="dk1"/>
              </a:buClr>
              <a:buSzPct val="94091"/>
              <a:buFont typeface="Calibri"/>
              <a:buNone/>
            </a:pPr>
            <a:r>
              <a:t/>
            </a:r>
            <a:endParaRPr sz="2444">
              <a:solidFill>
                <a:srgbClr val="222222"/>
              </a:solidFill>
            </a:endParaRPr>
          </a:p>
          <a:p>
            <a:pPr indent="0" lvl="0" marL="0" rtl="0" algn="l">
              <a:lnSpc>
                <a:spcPct val="90000"/>
              </a:lnSpc>
              <a:spcBef>
                <a:spcPts val="0"/>
              </a:spcBef>
              <a:spcAft>
                <a:spcPts val="0"/>
              </a:spcAft>
              <a:buClr>
                <a:schemeClr val="dk1"/>
              </a:buClr>
              <a:buSzPct val="94091"/>
              <a:buFont typeface="Calibri"/>
              <a:buNone/>
            </a:pPr>
            <a:r>
              <a:rPr lang="en-US" sz="2444">
                <a:solidFill>
                  <a:srgbClr val="222222"/>
                </a:solidFill>
              </a:rPr>
              <a:t>Came analysis allows the company to give concrete answers to business and market analysis and to elaborate proposals for improvement in order to foster growth.</a:t>
            </a:r>
            <a:endParaRPr sz="2444">
              <a:solidFill>
                <a:srgbClr val="222222"/>
              </a:solidFill>
            </a:endParaRPr>
          </a:p>
          <a:p>
            <a:pPr indent="0" lvl="0" marL="0" rtl="0" algn="l">
              <a:lnSpc>
                <a:spcPct val="90000"/>
              </a:lnSpc>
              <a:spcBef>
                <a:spcPts val="0"/>
              </a:spcBef>
              <a:spcAft>
                <a:spcPts val="0"/>
              </a:spcAft>
              <a:buClr>
                <a:schemeClr val="dk1"/>
              </a:buClr>
              <a:buSzPct val="95833"/>
              <a:buFont typeface="Calibri"/>
              <a:buNone/>
            </a:pPr>
            <a:r>
              <a:rPr b="1" lang="en-US" sz="2400">
                <a:solidFill>
                  <a:srgbClr val="222222"/>
                </a:solidFill>
              </a:rPr>
              <a:t> </a:t>
            </a:r>
            <a:endParaRPr b="1" sz="2400">
              <a:solidFill>
                <a:srgbClr val="222222"/>
              </a:solidFill>
            </a:endParaRPr>
          </a:p>
          <a:p>
            <a:pPr indent="0" lvl="0" marL="0" rtl="0" algn="l">
              <a:lnSpc>
                <a:spcPct val="90000"/>
              </a:lnSpc>
              <a:spcBef>
                <a:spcPts val="0"/>
              </a:spcBef>
              <a:spcAft>
                <a:spcPts val="0"/>
              </a:spcAft>
              <a:buClr>
                <a:schemeClr val="dk1"/>
              </a:buClr>
              <a:buSzPct val="95833"/>
              <a:buFont typeface="Calibri"/>
              <a:buNone/>
            </a:pPr>
            <a:r>
              <a:t/>
            </a:r>
            <a:endParaRPr sz="2400"/>
          </a:p>
          <a:p>
            <a:pPr indent="0" lvl="0" marL="0" rtl="0" algn="l">
              <a:lnSpc>
                <a:spcPct val="90000"/>
              </a:lnSpc>
              <a:spcBef>
                <a:spcPts val="0"/>
              </a:spcBef>
              <a:spcAft>
                <a:spcPts val="0"/>
              </a:spcAft>
              <a:buClr>
                <a:schemeClr val="dk1"/>
              </a:buClr>
              <a:buSzPct val="95833"/>
              <a:buFont typeface="Calibri"/>
              <a:buNone/>
            </a:pPr>
            <a:br>
              <a:rPr lang="en-US" sz="2400">
                <a:latin typeface="Calibri"/>
                <a:ea typeface="Calibri"/>
                <a:cs typeface="Calibri"/>
                <a:sym typeface="Calibri"/>
              </a:rPr>
            </a:br>
            <a:br>
              <a:rPr lang="en-US" sz="2400">
                <a:latin typeface="Calibri"/>
                <a:ea typeface="Calibri"/>
                <a:cs typeface="Calibri"/>
                <a:sym typeface="Calibri"/>
              </a:rPr>
            </a:br>
            <a:br>
              <a:rPr b="1" lang="en-US" sz="2300">
                <a:solidFill>
                  <a:schemeClr val="dk1"/>
                </a:solidFill>
                <a:latin typeface="Calibri"/>
                <a:ea typeface="Calibri"/>
                <a:cs typeface="Calibri"/>
                <a:sym typeface="Calibri"/>
              </a:rPr>
            </a:br>
            <a:endParaRPr b="1" sz="2300">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25" name="Google Shape;125;p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9" name="Shape 129"/>
        <p:cNvGrpSpPr/>
        <p:nvPr/>
      </p:nvGrpSpPr>
      <p:grpSpPr>
        <a:xfrm>
          <a:off x="0" y="0"/>
          <a:ext cx="0" cy="0"/>
          <a:chOff x="0" y="0"/>
          <a:chExt cx="0" cy="0"/>
        </a:xfrm>
      </p:grpSpPr>
      <p:sp>
        <p:nvSpPr>
          <p:cNvPr id="130" name="Google Shape;130;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1" name="Google Shape;131;p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2" name="Google Shape;132;p4"/>
          <p:cNvSpPr/>
          <p:nvPr>
            <p:ph type="title"/>
          </p:nvPr>
        </p:nvSpPr>
        <p:spPr>
          <a:xfrm>
            <a:off x="535529" y="-76001"/>
            <a:ext cx="10201601" cy="6372745"/>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30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Characteristic</a:t>
            </a:r>
            <a:r>
              <a:rPr b="1" lang="en-US" sz="2800">
                <a:solidFill>
                  <a:srgbClr val="222222"/>
                </a:solidFill>
              </a:rPr>
              <a:t>s of CAME Analysis</a:t>
            </a:r>
            <a:endParaRPr b="1" sz="2400">
              <a:solidFill>
                <a:srgbClr val="222222"/>
              </a:solidFill>
              <a:latin typeface="Calibri"/>
              <a:ea typeface="Calibri"/>
              <a:cs typeface="Calibri"/>
              <a:sym typeface="Calibri"/>
            </a:endParaRPr>
          </a:p>
          <a:p>
            <a:pPr indent="0" lvl="0" marL="0" rtl="0" algn="l">
              <a:lnSpc>
                <a:spcPct val="90000"/>
              </a:lnSpc>
              <a:spcBef>
                <a:spcPts val="0"/>
              </a:spcBef>
              <a:spcAft>
                <a:spcPts val="0"/>
              </a:spcAft>
              <a:buClr>
                <a:schemeClr val="dk1"/>
              </a:buClr>
              <a:buSzPct val="95833"/>
              <a:buFont typeface="Calibri"/>
              <a:buNone/>
            </a:pPr>
            <a:r>
              <a:t/>
            </a:r>
            <a:endParaRPr sz="2400"/>
          </a:p>
          <a:p>
            <a:pPr indent="-368299" lvl="0" marL="457200" rtl="0" algn="l">
              <a:lnSpc>
                <a:spcPct val="115000"/>
              </a:lnSpc>
              <a:spcBef>
                <a:spcPts val="0"/>
              </a:spcBef>
              <a:spcAft>
                <a:spcPts val="0"/>
              </a:spcAft>
              <a:buSzPct val="100000"/>
              <a:buFont typeface="Calibri"/>
              <a:buChar char="❖"/>
            </a:pPr>
            <a:r>
              <a:rPr lang="en-US" sz="2444"/>
              <a:t>CAME is an acronym that stands for Correct, Adapt, Maintain, Exploit</a:t>
            </a:r>
            <a:endParaRPr sz="2444"/>
          </a:p>
          <a:p>
            <a:pPr indent="-368299" lvl="0" marL="457200" rtl="0" algn="l">
              <a:lnSpc>
                <a:spcPct val="115000"/>
              </a:lnSpc>
              <a:spcBef>
                <a:spcPts val="0"/>
              </a:spcBef>
              <a:spcAft>
                <a:spcPts val="0"/>
              </a:spcAft>
              <a:buSzPct val="100000"/>
              <a:buFont typeface="Calibri"/>
              <a:buChar char="❖"/>
            </a:pPr>
            <a:r>
              <a:rPr lang="en-US" sz="2444"/>
              <a:t>CAME analysis is always developed in combination with other business analysis, in particular after SWOT analysis</a:t>
            </a:r>
            <a:endParaRPr sz="2444"/>
          </a:p>
          <a:p>
            <a:pPr indent="-368299" lvl="0" marL="457200" rtl="0" algn="l">
              <a:lnSpc>
                <a:spcPct val="115000"/>
              </a:lnSpc>
              <a:spcBef>
                <a:spcPts val="0"/>
              </a:spcBef>
              <a:spcAft>
                <a:spcPts val="0"/>
              </a:spcAft>
              <a:buSzPct val="100000"/>
              <a:buFont typeface="Calibri"/>
              <a:buChar char="❖"/>
            </a:pPr>
            <a:r>
              <a:rPr lang="en-US" sz="2444"/>
              <a:t>Strengths, Weaknesses, Opportunities, Threats are the </a:t>
            </a:r>
            <a:r>
              <a:rPr lang="en-US" sz="2444"/>
              <a:t>starting</a:t>
            </a:r>
            <a:r>
              <a:rPr lang="en-US" sz="2444"/>
              <a:t> point for </a:t>
            </a:r>
            <a:r>
              <a:rPr lang="en-US" sz="2444"/>
              <a:t>developing</a:t>
            </a:r>
            <a:r>
              <a:rPr lang="en-US" sz="2444"/>
              <a:t> the CAME Analysis</a:t>
            </a:r>
            <a:endParaRPr sz="2444"/>
          </a:p>
          <a:p>
            <a:pPr indent="-368299" lvl="0" marL="457200" rtl="0" algn="l">
              <a:lnSpc>
                <a:spcPct val="115000"/>
              </a:lnSpc>
              <a:spcBef>
                <a:spcPts val="0"/>
              </a:spcBef>
              <a:spcAft>
                <a:spcPts val="0"/>
              </a:spcAft>
              <a:buSzPct val="100000"/>
              <a:buFont typeface="Calibri"/>
              <a:buChar char="❖"/>
            </a:pPr>
            <a:r>
              <a:rPr lang="en-US" sz="2444"/>
              <a:t>It allows to translate SWOT conclusions into actions</a:t>
            </a:r>
            <a:endParaRPr sz="2444"/>
          </a:p>
          <a:p>
            <a:pPr indent="-368299" lvl="0" marL="457200" rtl="0" algn="l">
              <a:lnSpc>
                <a:spcPct val="115000"/>
              </a:lnSpc>
              <a:spcBef>
                <a:spcPts val="0"/>
              </a:spcBef>
              <a:spcAft>
                <a:spcPts val="0"/>
              </a:spcAft>
              <a:buSzPct val="100000"/>
              <a:buChar char="❖"/>
            </a:pPr>
            <a:r>
              <a:rPr lang="en-US" sz="2444"/>
              <a:t>With Came Analysis you can develop 4 different strategies</a:t>
            </a:r>
            <a:endParaRPr sz="2444"/>
          </a:p>
          <a:p>
            <a:pPr indent="-368299" lvl="0" marL="457200" rtl="0" algn="l">
              <a:lnSpc>
                <a:spcPct val="115000"/>
              </a:lnSpc>
              <a:spcBef>
                <a:spcPts val="0"/>
              </a:spcBef>
              <a:spcAft>
                <a:spcPts val="0"/>
              </a:spcAft>
              <a:buSzPct val="100000"/>
              <a:buFont typeface="Calibri"/>
              <a:buChar char="❖"/>
            </a:pPr>
            <a:r>
              <a:rPr lang="en-US" sz="2444"/>
              <a:t>It allows to change the organizational aspects of your business to face market changes</a:t>
            </a:r>
            <a:endParaRPr sz="2444"/>
          </a:p>
          <a:p>
            <a:pPr indent="0" lvl="0" marL="457200" rtl="0" algn="l">
              <a:lnSpc>
                <a:spcPct val="90000"/>
              </a:lnSpc>
              <a:spcBef>
                <a:spcPts val="0"/>
              </a:spcBef>
              <a:spcAft>
                <a:spcPts val="0"/>
              </a:spcAft>
              <a:buNone/>
            </a:pPr>
            <a:r>
              <a:t/>
            </a:r>
            <a:endParaRPr b="1" sz="2300">
              <a:solidFill>
                <a:schemeClr val="dk1"/>
              </a:solidFill>
              <a:latin typeface="Calibri"/>
              <a:ea typeface="Calibri"/>
              <a:cs typeface="Calibri"/>
              <a:sym typeface="Calibri"/>
            </a:endParaRPr>
          </a:p>
        </p:txBody>
      </p:sp>
      <p:grpSp>
        <p:nvGrpSpPr>
          <p:cNvPr id="133" name="Google Shape;133;p4"/>
          <p:cNvGrpSpPr/>
          <p:nvPr/>
        </p:nvGrpSpPr>
        <p:grpSpPr>
          <a:xfrm>
            <a:off x="441960" y="561256"/>
            <a:ext cx="1128382" cy="847206"/>
            <a:chOff x="7393391" y="1075612"/>
            <a:chExt cx="1128382" cy="847206"/>
          </a:xfrm>
        </p:grpSpPr>
        <p:sp>
          <p:nvSpPr>
            <p:cNvPr id="134" name="Google Shape;134;p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5" name="Google Shape;135;p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36" name="Google Shape;136;p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37" name="Google Shape;137;p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1" name="Shape 141"/>
        <p:cNvGrpSpPr/>
        <p:nvPr/>
      </p:nvGrpSpPr>
      <p:grpSpPr>
        <a:xfrm>
          <a:off x="0" y="0"/>
          <a:ext cx="0" cy="0"/>
          <a:chOff x="0" y="0"/>
          <a:chExt cx="0" cy="0"/>
        </a:xfrm>
      </p:grpSpPr>
      <p:sp>
        <p:nvSpPr>
          <p:cNvPr id="142" name="Google Shape;142;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3" name="Google Shape;143;p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4" name="Google Shape;144;p5"/>
          <p:cNvSpPr/>
          <p:nvPr>
            <p:ph type="title"/>
          </p:nvPr>
        </p:nvSpPr>
        <p:spPr>
          <a:xfrm>
            <a:off x="636743" y="-79384"/>
            <a:ext cx="10379741" cy="5775963"/>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30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Relevance and use</a:t>
            </a:r>
            <a:r>
              <a:rPr b="1" lang="en-US" sz="2800">
                <a:solidFill>
                  <a:srgbClr val="222222"/>
                </a:solidFill>
              </a:rPr>
              <a:t>s of Came Analysis</a:t>
            </a:r>
            <a:br>
              <a:rPr lang="en-US" sz="2800">
                <a:latin typeface="Calibri"/>
                <a:ea typeface="Calibri"/>
                <a:cs typeface="Calibri"/>
                <a:sym typeface="Calibri"/>
              </a:rPr>
            </a:br>
            <a:endParaRPr sz="2800">
              <a:latin typeface="Calibri"/>
              <a:ea typeface="Calibri"/>
              <a:cs typeface="Calibri"/>
              <a:sym typeface="Calibri"/>
            </a:endParaRPr>
          </a:p>
          <a:p>
            <a:pPr indent="0" lvl="0" marL="0" rtl="0" algn="l">
              <a:lnSpc>
                <a:spcPct val="90000"/>
              </a:lnSpc>
              <a:spcBef>
                <a:spcPts val="0"/>
              </a:spcBef>
              <a:spcAft>
                <a:spcPts val="0"/>
              </a:spcAft>
              <a:buClr>
                <a:schemeClr val="dk1"/>
              </a:buClr>
              <a:buSzPct val="94091"/>
              <a:buFont typeface="Calibri"/>
              <a:buNone/>
            </a:pPr>
            <a:r>
              <a:rPr lang="en-US" sz="2444"/>
              <a:t>Came analysis is essential to develop and implement successful business strategies. In particular Came Analysis focuses on 4 type of strategies:</a:t>
            </a:r>
            <a:endParaRPr sz="2444"/>
          </a:p>
          <a:p>
            <a:pPr indent="0" lvl="0" marL="0" rtl="0" algn="l">
              <a:lnSpc>
                <a:spcPct val="90000"/>
              </a:lnSpc>
              <a:spcBef>
                <a:spcPts val="0"/>
              </a:spcBef>
              <a:spcAft>
                <a:spcPts val="0"/>
              </a:spcAft>
              <a:buClr>
                <a:schemeClr val="dk1"/>
              </a:buClr>
              <a:buSzPct val="94091"/>
              <a:buFont typeface="Calibri"/>
              <a:buNone/>
            </a:pPr>
            <a:r>
              <a:t/>
            </a:r>
            <a:endParaRPr sz="2444"/>
          </a:p>
          <a:p>
            <a:pPr indent="-368299" lvl="0" marL="457200" rtl="0" algn="l">
              <a:lnSpc>
                <a:spcPct val="90000"/>
              </a:lnSpc>
              <a:spcBef>
                <a:spcPts val="0"/>
              </a:spcBef>
              <a:spcAft>
                <a:spcPts val="0"/>
              </a:spcAft>
              <a:buSzPct val="100000"/>
              <a:buAutoNum type="arabicPeriod"/>
            </a:pPr>
            <a:r>
              <a:rPr lang="en-US" sz="2444"/>
              <a:t>OFFENSIVE strategy: combine internal </a:t>
            </a:r>
            <a:r>
              <a:rPr lang="en-US" sz="2444"/>
              <a:t>strengths</a:t>
            </a:r>
            <a:r>
              <a:rPr lang="en-US" sz="2444"/>
              <a:t> and business opportunities</a:t>
            </a:r>
            <a:endParaRPr sz="2444"/>
          </a:p>
          <a:p>
            <a:pPr indent="-368299" lvl="0" marL="457200" rtl="0" algn="l">
              <a:spcBef>
                <a:spcPts val="0"/>
              </a:spcBef>
              <a:spcAft>
                <a:spcPts val="0"/>
              </a:spcAft>
              <a:buSzPct val="100000"/>
              <a:buAutoNum type="arabicPeriod"/>
            </a:pPr>
            <a:r>
              <a:rPr lang="en-US" sz="2444"/>
              <a:t>SURVIVAL strategy: to find solutions to external threats and internal weaknesses</a:t>
            </a:r>
            <a:endParaRPr sz="2444"/>
          </a:p>
          <a:p>
            <a:pPr indent="-368299" lvl="0" marL="457200" rtl="0" algn="l">
              <a:lnSpc>
                <a:spcPct val="90000"/>
              </a:lnSpc>
              <a:spcBef>
                <a:spcPts val="0"/>
              </a:spcBef>
              <a:spcAft>
                <a:spcPts val="0"/>
              </a:spcAft>
              <a:buSzPct val="100000"/>
              <a:buAutoNum type="arabicPeriod"/>
            </a:pPr>
            <a:r>
              <a:rPr lang="en-US" sz="2444"/>
              <a:t>DEFENSIVE strategy: enhance internal </a:t>
            </a:r>
            <a:r>
              <a:rPr lang="en-US" sz="2444"/>
              <a:t>strengths</a:t>
            </a:r>
            <a:r>
              <a:rPr lang="en-US" sz="2444"/>
              <a:t> and competitiveness</a:t>
            </a:r>
            <a:endParaRPr sz="2444"/>
          </a:p>
          <a:p>
            <a:pPr indent="-368299" lvl="0" marL="457200" rtl="0" algn="l">
              <a:lnSpc>
                <a:spcPct val="90000"/>
              </a:lnSpc>
              <a:spcBef>
                <a:spcPts val="0"/>
              </a:spcBef>
              <a:spcAft>
                <a:spcPts val="0"/>
              </a:spcAft>
              <a:buSzPct val="100000"/>
              <a:buAutoNum type="arabicPeriod"/>
            </a:pPr>
            <a:r>
              <a:rPr lang="en-US" sz="2444"/>
              <a:t>REORIENTATION strategy: </a:t>
            </a:r>
            <a:r>
              <a:rPr lang="en-US" sz="2444"/>
              <a:t>analyze business opportunities and profit from them </a:t>
            </a:r>
            <a:endParaRPr b="1" sz="2444">
              <a:solidFill>
                <a:schemeClr val="dk1"/>
              </a:solidFill>
              <a:latin typeface="Calibri"/>
              <a:ea typeface="Calibri"/>
              <a:cs typeface="Calibri"/>
              <a:sym typeface="Calibri"/>
            </a:endParaRPr>
          </a:p>
        </p:txBody>
      </p:sp>
      <p:grpSp>
        <p:nvGrpSpPr>
          <p:cNvPr id="145" name="Google Shape;145;p5"/>
          <p:cNvGrpSpPr/>
          <p:nvPr/>
        </p:nvGrpSpPr>
        <p:grpSpPr>
          <a:xfrm>
            <a:off x="441960" y="561256"/>
            <a:ext cx="1128382" cy="847206"/>
            <a:chOff x="7393391" y="1075612"/>
            <a:chExt cx="1128382" cy="847206"/>
          </a:xfrm>
        </p:grpSpPr>
        <p:sp>
          <p:nvSpPr>
            <p:cNvPr id="146" name="Google Shape;146;p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7" name="Google Shape;147;p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48" name="Google Shape;148;p5"/>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49" name="Google Shape;149;p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50" name="Google Shape;150;p5"/>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4" name="Shape 154"/>
        <p:cNvGrpSpPr/>
        <p:nvPr/>
      </p:nvGrpSpPr>
      <p:grpSpPr>
        <a:xfrm>
          <a:off x="0" y="0"/>
          <a:ext cx="0" cy="0"/>
          <a:chOff x="0" y="0"/>
          <a:chExt cx="0" cy="0"/>
        </a:xfrm>
      </p:grpSpPr>
      <p:sp>
        <p:nvSpPr>
          <p:cNvPr id="155" name="Google Shape;155;p2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6" name="Google Shape;156;p2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7" name="Google Shape;157;p24"/>
          <p:cNvSpPr/>
          <p:nvPr>
            <p:ph type="title"/>
          </p:nvPr>
        </p:nvSpPr>
        <p:spPr>
          <a:xfrm>
            <a:off x="279356" y="-33568"/>
            <a:ext cx="10521900" cy="596910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07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Tips on how to carry it o</a:t>
            </a:r>
            <a:r>
              <a:rPr b="1" lang="en-US" sz="2800">
                <a:solidFill>
                  <a:srgbClr val="222222"/>
                </a:solidFill>
              </a:rPr>
              <a:t>ut</a:t>
            </a:r>
            <a:endParaRPr b="1" sz="2800">
              <a:solidFill>
                <a:srgbClr val="222222"/>
              </a:solidFill>
            </a:endParaRPr>
          </a:p>
          <a:p>
            <a:pPr indent="0" lvl="0" marL="0" rtl="0" algn="l">
              <a:lnSpc>
                <a:spcPct val="90000"/>
              </a:lnSpc>
              <a:spcBef>
                <a:spcPts val="0"/>
              </a:spcBef>
              <a:spcAft>
                <a:spcPts val="0"/>
              </a:spcAft>
              <a:buClr>
                <a:schemeClr val="dk1"/>
              </a:buClr>
              <a:buSzPct val="73928"/>
              <a:buFont typeface="Calibri"/>
              <a:buNone/>
            </a:pPr>
            <a:r>
              <a:t/>
            </a:r>
            <a:endParaRPr b="1" sz="2800">
              <a:solidFill>
                <a:srgbClr val="222222"/>
              </a:solidFill>
            </a:endParaRPr>
          </a:p>
          <a:p>
            <a:pPr indent="0" lvl="0" marL="0" rtl="0" algn="l">
              <a:lnSpc>
                <a:spcPct val="90000"/>
              </a:lnSpc>
              <a:spcBef>
                <a:spcPts val="0"/>
              </a:spcBef>
              <a:spcAft>
                <a:spcPts val="0"/>
              </a:spcAft>
              <a:buClr>
                <a:schemeClr val="dk1"/>
              </a:buClr>
              <a:buSzPct val="84681"/>
              <a:buFont typeface="Calibri"/>
              <a:buNone/>
            </a:pPr>
            <a:r>
              <a:rPr lang="en-US" sz="2444">
                <a:solidFill>
                  <a:srgbClr val="222222"/>
                </a:solidFill>
              </a:rPr>
              <a:t>After setting out smart objectives and swot analysis for your business you should focus on CAME analysis and you can start by answering to some simple questions:</a:t>
            </a:r>
            <a:endParaRPr sz="2444">
              <a:solidFill>
                <a:srgbClr val="222222"/>
              </a:solidFill>
            </a:endParaRPr>
          </a:p>
          <a:p>
            <a:pPr indent="0" lvl="0" marL="0" rtl="0" algn="l">
              <a:lnSpc>
                <a:spcPct val="90000"/>
              </a:lnSpc>
              <a:spcBef>
                <a:spcPts val="0"/>
              </a:spcBef>
              <a:spcAft>
                <a:spcPts val="0"/>
              </a:spcAft>
              <a:buClr>
                <a:schemeClr val="dk1"/>
              </a:buClr>
              <a:buSzPct val="84681"/>
              <a:buFont typeface="Calibri"/>
              <a:buNone/>
            </a:pPr>
            <a:r>
              <a:t/>
            </a:r>
            <a:endParaRPr sz="2444">
              <a:solidFill>
                <a:srgbClr val="222222"/>
              </a:solidFill>
            </a:endParaRPr>
          </a:p>
          <a:p>
            <a:pPr indent="0" lvl="0" marL="0" rtl="0" algn="l">
              <a:lnSpc>
                <a:spcPct val="90000"/>
              </a:lnSpc>
              <a:spcBef>
                <a:spcPts val="0"/>
              </a:spcBef>
              <a:spcAft>
                <a:spcPts val="0"/>
              </a:spcAft>
              <a:buClr>
                <a:schemeClr val="dk1"/>
              </a:buClr>
              <a:buSzPct val="84681"/>
              <a:buFont typeface="Calibri"/>
              <a:buNone/>
            </a:pPr>
            <a:r>
              <a:rPr b="1" lang="en-US" sz="2444">
                <a:solidFill>
                  <a:srgbClr val="222222"/>
                </a:solidFill>
              </a:rPr>
              <a:t>Correct</a:t>
            </a:r>
            <a:r>
              <a:rPr lang="en-US" sz="2444">
                <a:solidFill>
                  <a:srgbClr val="222222"/>
                </a:solidFill>
              </a:rPr>
              <a:t>: What are the weaknesses of your business? What kind of actions do you </a:t>
            </a:r>
            <a:r>
              <a:rPr lang="en-US" sz="2444">
                <a:solidFill>
                  <a:srgbClr val="222222"/>
                </a:solidFill>
              </a:rPr>
              <a:t>have</a:t>
            </a:r>
            <a:r>
              <a:rPr lang="en-US" sz="2444">
                <a:solidFill>
                  <a:srgbClr val="222222"/>
                </a:solidFill>
              </a:rPr>
              <a:t> to carry out in order to correct them?</a:t>
            </a:r>
            <a:endParaRPr sz="2444">
              <a:solidFill>
                <a:srgbClr val="222222"/>
              </a:solidFill>
            </a:endParaRPr>
          </a:p>
          <a:p>
            <a:pPr indent="0" lvl="0" marL="0" rtl="0" algn="l">
              <a:lnSpc>
                <a:spcPct val="90000"/>
              </a:lnSpc>
              <a:spcBef>
                <a:spcPts val="0"/>
              </a:spcBef>
              <a:spcAft>
                <a:spcPts val="0"/>
              </a:spcAft>
              <a:buClr>
                <a:schemeClr val="dk1"/>
              </a:buClr>
              <a:buSzPct val="84681"/>
              <a:buFont typeface="Calibri"/>
              <a:buNone/>
            </a:pPr>
            <a:r>
              <a:t/>
            </a:r>
            <a:endParaRPr sz="2444">
              <a:solidFill>
                <a:srgbClr val="222222"/>
              </a:solidFill>
            </a:endParaRPr>
          </a:p>
          <a:p>
            <a:pPr indent="0" lvl="0" marL="0" rtl="0" algn="l">
              <a:lnSpc>
                <a:spcPct val="90000"/>
              </a:lnSpc>
              <a:spcBef>
                <a:spcPts val="0"/>
              </a:spcBef>
              <a:spcAft>
                <a:spcPts val="0"/>
              </a:spcAft>
              <a:buClr>
                <a:schemeClr val="dk1"/>
              </a:buClr>
              <a:buSzPct val="84681"/>
              <a:buFont typeface="Calibri"/>
              <a:buNone/>
            </a:pPr>
            <a:r>
              <a:rPr b="1" lang="en-US" sz="2444">
                <a:solidFill>
                  <a:srgbClr val="222222"/>
                </a:solidFill>
              </a:rPr>
              <a:t>Adapt</a:t>
            </a:r>
            <a:r>
              <a:rPr lang="en-US" sz="2444">
                <a:solidFill>
                  <a:srgbClr val="222222"/>
                </a:solidFill>
              </a:rPr>
              <a:t>: What are the external element that threats your business? How can you adapt to them? </a:t>
            </a:r>
            <a:endParaRPr sz="2444">
              <a:solidFill>
                <a:srgbClr val="222222"/>
              </a:solidFill>
            </a:endParaRPr>
          </a:p>
          <a:p>
            <a:pPr indent="0" lvl="0" marL="0" rtl="0" algn="l">
              <a:lnSpc>
                <a:spcPct val="90000"/>
              </a:lnSpc>
              <a:spcBef>
                <a:spcPts val="0"/>
              </a:spcBef>
              <a:spcAft>
                <a:spcPts val="0"/>
              </a:spcAft>
              <a:buClr>
                <a:schemeClr val="dk1"/>
              </a:buClr>
              <a:buSzPct val="84681"/>
              <a:buFont typeface="Calibri"/>
              <a:buNone/>
            </a:pPr>
            <a:r>
              <a:t/>
            </a:r>
            <a:endParaRPr sz="2444">
              <a:solidFill>
                <a:srgbClr val="222222"/>
              </a:solidFill>
            </a:endParaRPr>
          </a:p>
          <a:p>
            <a:pPr indent="0" lvl="0" marL="0" rtl="0" algn="l">
              <a:lnSpc>
                <a:spcPct val="90000"/>
              </a:lnSpc>
              <a:spcBef>
                <a:spcPts val="0"/>
              </a:spcBef>
              <a:spcAft>
                <a:spcPts val="0"/>
              </a:spcAft>
              <a:buClr>
                <a:schemeClr val="dk1"/>
              </a:buClr>
              <a:buSzPct val="84681"/>
              <a:buFont typeface="Calibri"/>
              <a:buNone/>
            </a:pPr>
            <a:r>
              <a:rPr b="1" lang="en-US" sz="2444">
                <a:solidFill>
                  <a:srgbClr val="222222"/>
                </a:solidFill>
              </a:rPr>
              <a:t>Maintain</a:t>
            </a:r>
            <a:r>
              <a:rPr lang="en-US" sz="2444">
                <a:solidFill>
                  <a:srgbClr val="222222"/>
                </a:solidFill>
              </a:rPr>
              <a:t>: What are the main strengths of your business? </a:t>
            </a:r>
            <a:r>
              <a:rPr lang="en-US" sz="2444">
                <a:solidFill>
                  <a:srgbClr val="222222"/>
                </a:solidFill>
              </a:rPr>
              <a:t>How can you use them in order to become more competitive?</a:t>
            </a:r>
            <a:endParaRPr sz="2444">
              <a:solidFill>
                <a:srgbClr val="222222"/>
              </a:solidFill>
            </a:endParaRPr>
          </a:p>
          <a:p>
            <a:pPr indent="0" lvl="0" marL="0" rtl="0" algn="l">
              <a:lnSpc>
                <a:spcPct val="90000"/>
              </a:lnSpc>
              <a:spcBef>
                <a:spcPts val="0"/>
              </a:spcBef>
              <a:spcAft>
                <a:spcPts val="0"/>
              </a:spcAft>
              <a:buClr>
                <a:schemeClr val="dk1"/>
              </a:buClr>
              <a:buSzPct val="84681"/>
              <a:buFont typeface="Calibri"/>
              <a:buNone/>
            </a:pPr>
            <a:r>
              <a:t/>
            </a:r>
            <a:endParaRPr sz="2444">
              <a:solidFill>
                <a:srgbClr val="222222"/>
              </a:solidFill>
            </a:endParaRPr>
          </a:p>
          <a:p>
            <a:pPr indent="0" lvl="0" marL="0" rtl="0" algn="l">
              <a:lnSpc>
                <a:spcPct val="90000"/>
              </a:lnSpc>
              <a:spcBef>
                <a:spcPts val="0"/>
              </a:spcBef>
              <a:spcAft>
                <a:spcPts val="0"/>
              </a:spcAft>
              <a:buClr>
                <a:schemeClr val="dk1"/>
              </a:buClr>
              <a:buSzPct val="84681"/>
              <a:buFont typeface="Calibri"/>
              <a:buNone/>
            </a:pPr>
            <a:r>
              <a:rPr b="1" lang="en-US" sz="2444">
                <a:solidFill>
                  <a:srgbClr val="222222"/>
                </a:solidFill>
              </a:rPr>
              <a:t>Exploit</a:t>
            </a:r>
            <a:r>
              <a:rPr lang="en-US" sz="2444">
                <a:solidFill>
                  <a:srgbClr val="222222"/>
                </a:solidFill>
              </a:rPr>
              <a:t>: What are the opportunities on the market? How can you profit from them?</a:t>
            </a:r>
            <a:endParaRPr sz="2444">
              <a:solidFill>
                <a:srgbClr val="222222"/>
              </a:solidFill>
            </a:endParaRPr>
          </a:p>
          <a:p>
            <a:pPr indent="0" lvl="0" marL="0" rtl="0" algn="l">
              <a:lnSpc>
                <a:spcPct val="90000"/>
              </a:lnSpc>
              <a:spcBef>
                <a:spcPts val="0"/>
              </a:spcBef>
              <a:spcAft>
                <a:spcPts val="0"/>
              </a:spcAft>
              <a:buClr>
                <a:schemeClr val="dk1"/>
              </a:buClr>
              <a:buSzPct val="94090"/>
              <a:buFont typeface="Calibri"/>
              <a:buNone/>
            </a:pPr>
            <a:r>
              <a:t/>
            </a:r>
            <a:endParaRPr sz="2200">
              <a:solidFill>
                <a:srgbClr val="222222"/>
              </a:solidFill>
            </a:endParaRPr>
          </a:p>
          <a:p>
            <a:pPr indent="0" lvl="0" marL="0" rtl="0" algn="l">
              <a:lnSpc>
                <a:spcPct val="90000"/>
              </a:lnSpc>
              <a:spcBef>
                <a:spcPts val="0"/>
              </a:spcBef>
              <a:spcAft>
                <a:spcPts val="0"/>
              </a:spcAft>
              <a:buClr>
                <a:schemeClr val="dk1"/>
              </a:buClr>
              <a:buSzPct val="94090"/>
              <a:buFont typeface="Calibri"/>
              <a:buNone/>
            </a:pPr>
            <a:r>
              <a:rPr lang="en-US" sz="2200">
                <a:solidFill>
                  <a:srgbClr val="222222"/>
                </a:solidFill>
              </a:rPr>
              <a:t> </a:t>
            </a:r>
            <a:endParaRPr sz="2200">
              <a:solidFill>
                <a:srgbClr val="222222"/>
              </a:solidFill>
            </a:endParaRPr>
          </a:p>
          <a:p>
            <a:pPr indent="0" lvl="0" marL="0" rtl="0" algn="l">
              <a:lnSpc>
                <a:spcPct val="90000"/>
              </a:lnSpc>
              <a:spcBef>
                <a:spcPts val="0"/>
              </a:spcBef>
              <a:spcAft>
                <a:spcPts val="0"/>
              </a:spcAft>
              <a:buClr>
                <a:schemeClr val="dk1"/>
              </a:buClr>
              <a:buSzPct val="73928"/>
              <a:buFont typeface="Calibri"/>
              <a:buNone/>
            </a:pPr>
            <a:r>
              <a:t/>
            </a:r>
            <a:endParaRPr sz="2800"/>
          </a:p>
          <a:p>
            <a:pPr indent="0" lvl="0" marL="0" rtl="0" algn="l">
              <a:lnSpc>
                <a:spcPct val="90000"/>
              </a:lnSpc>
              <a:spcBef>
                <a:spcPts val="0"/>
              </a:spcBef>
              <a:spcAft>
                <a:spcPts val="0"/>
              </a:spcAft>
              <a:buClr>
                <a:schemeClr val="dk1"/>
              </a:buClr>
              <a:buSzPct val="73928"/>
              <a:buFont typeface="Calibri"/>
              <a:buNone/>
            </a:pPr>
            <a:br>
              <a:rPr lang="en-US" sz="2800">
                <a:latin typeface="Calibri"/>
                <a:ea typeface="Calibri"/>
                <a:cs typeface="Calibri"/>
                <a:sym typeface="Calibri"/>
              </a:rPr>
            </a:br>
            <a:br>
              <a:rPr lang="en-US" sz="2800">
                <a:latin typeface="Calibri"/>
                <a:ea typeface="Calibri"/>
                <a:cs typeface="Calibri"/>
                <a:sym typeface="Calibri"/>
              </a:rPr>
            </a:br>
            <a:br>
              <a:rPr lang="en-US" sz="2160">
                <a:latin typeface="Calibri"/>
                <a:ea typeface="Calibri"/>
                <a:cs typeface="Calibri"/>
                <a:sym typeface="Calibri"/>
              </a:rPr>
            </a:b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58" name="Google Shape;158;p24"/>
          <p:cNvGrpSpPr/>
          <p:nvPr/>
        </p:nvGrpSpPr>
        <p:grpSpPr>
          <a:xfrm>
            <a:off x="441960" y="561256"/>
            <a:ext cx="1128382" cy="847206"/>
            <a:chOff x="7393391" y="1075612"/>
            <a:chExt cx="1128382" cy="847206"/>
          </a:xfrm>
        </p:grpSpPr>
        <p:sp>
          <p:nvSpPr>
            <p:cNvPr id="159" name="Google Shape;159;p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0" name="Google Shape;160;p2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61" name="Google Shape;161;p24"/>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62" name="Google Shape;162;p2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63" name="Google Shape;163;p2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7" name="Shape 167"/>
        <p:cNvGrpSpPr/>
        <p:nvPr/>
      </p:nvGrpSpPr>
      <p:grpSpPr>
        <a:xfrm>
          <a:off x="0" y="0"/>
          <a:ext cx="0" cy="0"/>
          <a:chOff x="0" y="0"/>
          <a:chExt cx="0" cy="0"/>
        </a:xfrm>
      </p:grpSpPr>
      <p:sp>
        <p:nvSpPr>
          <p:cNvPr id="168" name="Google Shape;168;g18c7cd05b41_0_0"/>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9" name="Google Shape;169;g18c7cd05b41_0_0"/>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0" name="Google Shape;170;g18c7cd05b41_0_0"/>
          <p:cNvSpPr/>
          <p:nvPr>
            <p:ph type="title"/>
          </p:nvPr>
        </p:nvSpPr>
        <p:spPr>
          <a:xfrm>
            <a:off x="279356" y="-33568"/>
            <a:ext cx="10521900" cy="596910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070">
                <a:solidFill>
                  <a:schemeClr val="dk1"/>
                </a:solidFill>
                <a:latin typeface="Calibri"/>
                <a:ea typeface="Calibri"/>
                <a:cs typeface="Calibri"/>
                <a:sym typeface="Calibri"/>
              </a:rPr>
              <a:t> </a:t>
            </a:r>
            <a:r>
              <a:rPr b="1" lang="en-US" sz="2800">
                <a:solidFill>
                  <a:srgbClr val="222222"/>
                </a:solidFill>
              </a:rPr>
              <a:t>Conclusions</a:t>
            </a:r>
            <a:endParaRPr b="1" sz="2800">
              <a:solidFill>
                <a:srgbClr val="222222"/>
              </a:solidFill>
            </a:endParaRPr>
          </a:p>
          <a:p>
            <a:pPr indent="0" lvl="0" marL="0" rtl="0" algn="l">
              <a:lnSpc>
                <a:spcPct val="90000"/>
              </a:lnSpc>
              <a:spcBef>
                <a:spcPts val="0"/>
              </a:spcBef>
              <a:spcAft>
                <a:spcPts val="0"/>
              </a:spcAft>
              <a:buClr>
                <a:schemeClr val="dk1"/>
              </a:buClr>
              <a:buSzPct val="73928"/>
              <a:buFont typeface="Calibri"/>
              <a:buNone/>
            </a:pPr>
            <a:r>
              <a:t/>
            </a:r>
            <a:endParaRPr b="1" sz="2800">
              <a:solidFill>
                <a:srgbClr val="222222"/>
              </a:solidFill>
            </a:endParaRPr>
          </a:p>
          <a:p>
            <a:pPr indent="-368299" lvl="0" marL="457200" rtl="0" algn="l">
              <a:lnSpc>
                <a:spcPct val="90000"/>
              </a:lnSpc>
              <a:spcBef>
                <a:spcPts val="0"/>
              </a:spcBef>
              <a:spcAft>
                <a:spcPts val="0"/>
              </a:spcAft>
              <a:buClr>
                <a:srgbClr val="222222"/>
              </a:buClr>
              <a:buSzPct val="100000"/>
              <a:buChar char="●"/>
            </a:pPr>
            <a:r>
              <a:rPr lang="en-US" sz="2444">
                <a:solidFill>
                  <a:srgbClr val="222222"/>
                </a:solidFill>
              </a:rPr>
              <a:t>Came analysis is essential to define the business strategy and to solve different internal weaknesses or to face specific market scenarios. Came is complementary is complementary to SWOT Analysis.</a:t>
            </a:r>
            <a:endParaRPr sz="2444">
              <a:solidFill>
                <a:srgbClr val="222222"/>
              </a:solidFill>
            </a:endParaRPr>
          </a:p>
          <a:p>
            <a:pPr indent="0" lvl="0" marL="0" rtl="0" algn="l">
              <a:lnSpc>
                <a:spcPct val="90000"/>
              </a:lnSpc>
              <a:spcBef>
                <a:spcPts val="0"/>
              </a:spcBef>
              <a:spcAft>
                <a:spcPts val="0"/>
              </a:spcAft>
              <a:buClr>
                <a:schemeClr val="dk1"/>
              </a:buClr>
              <a:buSzPct val="84681"/>
              <a:buFont typeface="Calibri"/>
              <a:buNone/>
            </a:pPr>
            <a:r>
              <a:t/>
            </a:r>
            <a:endParaRPr sz="2444">
              <a:solidFill>
                <a:srgbClr val="222222"/>
              </a:solidFill>
            </a:endParaRPr>
          </a:p>
          <a:p>
            <a:pPr indent="-368299" lvl="0" marL="457200" rtl="0" algn="l">
              <a:lnSpc>
                <a:spcPct val="90000"/>
              </a:lnSpc>
              <a:spcBef>
                <a:spcPts val="0"/>
              </a:spcBef>
              <a:spcAft>
                <a:spcPts val="0"/>
              </a:spcAft>
              <a:buClr>
                <a:srgbClr val="222222"/>
              </a:buClr>
              <a:buSzPct val="100000"/>
              <a:buChar char="●"/>
            </a:pPr>
            <a:r>
              <a:rPr lang="en-US" sz="2444">
                <a:solidFill>
                  <a:srgbClr val="222222"/>
                </a:solidFill>
              </a:rPr>
              <a:t>With Came Analysis you will be able to find specific strategies in order to avoid threats, convert opportunities into strengths, enhance the latter and eliminate weaknesses.</a:t>
            </a:r>
            <a:endParaRPr sz="2444">
              <a:solidFill>
                <a:srgbClr val="222222"/>
              </a:solidFill>
            </a:endParaRPr>
          </a:p>
          <a:p>
            <a:pPr indent="0" lvl="0" marL="0" rtl="0" algn="l">
              <a:lnSpc>
                <a:spcPct val="90000"/>
              </a:lnSpc>
              <a:spcBef>
                <a:spcPts val="0"/>
              </a:spcBef>
              <a:spcAft>
                <a:spcPts val="0"/>
              </a:spcAft>
              <a:buClr>
                <a:schemeClr val="dk1"/>
              </a:buClr>
              <a:buSzPct val="94090"/>
              <a:buFont typeface="Calibri"/>
              <a:buNone/>
            </a:pPr>
            <a:r>
              <a:rPr lang="en-US" sz="2200">
                <a:solidFill>
                  <a:srgbClr val="222222"/>
                </a:solidFill>
              </a:rPr>
              <a:t> </a:t>
            </a:r>
            <a:endParaRPr sz="2200">
              <a:solidFill>
                <a:srgbClr val="222222"/>
              </a:solidFill>
            </a:endParaRPr>
          </a:p>
          <a:p>
            <a:pPr indent="0" lvl="0" marL="0" rtl="0" algn="l">
              <a:lnSpc>
                <a:spcPct val="90000"/>
              </a:lnSpc>
              <a:spcBef>
                <a:spcPts val="0"/>
              </a:spcBef>
              <a:spcAft>
                <a:spcPts val="0"/>
              </a:spcAft>
              <a:buClr>
                <a:schemeClr val="dk1"/>
              </a:buClr>
              <a:buSzPct val="73928"/>
              <a:buFont typeface="Calibri"/>
              <a:buNone/>
            </a:pPr>
            <a:r>
              <a:t/>
            </a:r>
            <a:endParaRPr sz="2800"/>
          </a:p>
          <a:p>
            <a:pPr indent="0" lvl="0" marL="0" rtl="0" algn="l">
              <a:lnSpc>
                <a:spcPct val="90000"/>
              </a:lnSpc>
              <a:spcBef>
                <a:spcPts val="0"/>
              </a:spcBef>
              <a:spcAft>
                <a:spcPts val="0"/>
              </a:spcAft>
              <a:buClr>
                <a:schemeClr val="dk1"/>
              </a:buClr>
              <a:buSzPct val="73928"/>
              <a:buFont typeface="Calibri"/>
              <a:buNone/>
            </a:pPr>
            <a:br>
              <a:rPr lang="en-US" sz="2800">
                <a:latin typeface="Calibri"/>
                <a:ea typeface="Calibri"/>
                <a:cs typeface="Calibri"/>
                <a:sym typeface="Calibri"/>
              </a:rPr>
            </a:br>
            <a:br>
              <a:rPr lang="en-US" sz="2800">
                <a:latin typeface="Calibri"/>
                <a:ea typeface="Calibri"/>
                <a:cs typeface="Calibri"/>
                <a:sym typeface="Calibri"/>
              </a:rPr>
            </a:br>
            <a:br>
              <a:rPr lang="en-US" sz="2160">
                <a:latin typeface="Calibri"/>
                <a:ea typeface="Calibri"/>
                <a:cs typeface="Calibri"/>
                <a:sym typeface="Calibri"/>
              </a:rPr>
            </a:b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71" name="Google Shape;171;g18c7cd05b41_0_0"/>
          <p:cNvGrpSpPr/>
          <p:nvPr/>
        </p:nvGrpSpPr>
        <p:grpSpPr>
          <a:xfrm>
            <a:off x="441960" y="561256"/>
            <a:ext cx="1128381" cy="847205"/>
            <a:chOff x="7393391" y="1075612"/>
            <a:chExt cx="1128381" cy="847205"/>
          </a:xfrm>
        </p:grpSpPr>
        <p:sp>
          <p:nvSpPr>
            <p:cNvPr id="172" name="Google Shape;172;g18c7cd05b41_0_0"/>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3" name="Google Shape;173;g18c7cd05b41_0_0"/>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74" name="Google Shape;174;g18c7cd05b41_0_0"/>
          <p:cNvPicPr preferRelativeResize="0"/>
          <p:nvPr>
            <p:ph idx="1" type="body"/>
          </p:nvPr>
        </p:nvPicPr>
        <p:blipFill rotWithShape="1">
          <a:blip r:embed="rId3">
            <a:alphaModFix/>
          </a:blip>
          <a:srcRect b="0" l="0" r="0" t="0"/>
          <a:stretch/>
        </p:blipFill>
        <p:spPr>
          <a:xfrm>
            <a:off x="10469310" y="6024685"/>
            <a:ext cx="1362900" cy="480300"/>
          </a:xfrm>
          <a:prstGeom prst="rect">
            <a:avLst/>
          </a:prstGeom>
          <a:noFill/>
          <a:ln>
            <a:noFill/>
          </a:ln>
        </p:spPr>
      </p:pic>
      <p:sp>
        <p:nvSpPr>
          <p:cNvPr id="175" name="Google Shape;175;g18c7cd05b41_0_0"/>
          <p:cNvSpPr txBox="1"/>
          <p:nvPr/>
        </p:nvSpPr>
        <p:spPr>
          <a:xfrm>
            <a:off x="4038600" y="4884873"/>
            <a:ext cx="7188300" cy="129210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79" name="Shape 179"/>
        <p:cNvGrpSpPr/>
        <p:nvPr/>
      </p:nvGrpSpPr>
      <p:grpSpPr>
        <a:xfrm>
          <a:off x="0" y="0"/>
          <a:ext cx="0" cy="0"/>
          <a:chOff x="0" y="0"/>
          <a:chExt cx="0" cy="0"/>
        </a:xfrm>
      </p:grpSpPr>
      <p:sp>
        <p:nvSpPr>
          <p:cNvPr id="180" name="Google Shape;180;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1" name="Google Shape;181;p7"/>
          <p:cNvSpPr/>
          <p:nvPr/>
        </p:nvSpPr>
        <p:spPr>
          <a:xfrm flipH="1" rot="10800000">
            <a:off x="1" y="0"/>
            <a:ext cx="7539895" cy="6858000"/>
          </a:xfrm>
          <a:custGeom>
            <a:rect b="b" l="l" r="r" t="t"/>
            <a:pathLst>
              <a:path extrusionOk="0" h="6858000" w="7539895">
                <a:moveTo>
                  <a:pt x="7539895" y="6858000"/>
                </a:moveTo>
                <a:lnTo>
                  <a:pt x="0" y="6858000"/>
                </a:lnTo>
                <a:lnTo>
                  <a:pt x="0" y="0"/>
                </a:lnTo>
                <a:lnTo>
                  <a:pt x="4363741" y="0"/>
                </a:lnTo>
                <a:close/>
              </a:path>
            </a:pathLst>
          </a:custGeom>
          <a:solidFill>
            <a:srgbClr val="262626">
              <a:alpha val="69411"/>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2" name="Google Shape;182;p7"/>
          <p:cNvSpPr/>
          <p:nvPr/>
        </p:nvSpPr>
        <p:spPr>
          <a:xfrm flipH="1" rot="10800000">
            <a:off x="0" y="0"/>
            <a:ext cx="7092985" cy="68580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3" name="Google Shape;183;p7"/>
          <p:cNvSpPr/>
          <p:nvPr>
            <p:ph type="title"/>
          </p:nvPr>
        </p:nvSpPr>
        <p:spPr>
          <a:xfrm>
            <a:off x="838199" y="365125"/>
            <a:ext cx="5529943" cy="1325563"/>
          </a:xfrm>
          <a:prstGeom prst="ellipse">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1400"/>
              <a:buFont typeface="Calibri"/>
              <a:buNone/>
            </a:pPr>
            <a:br>
              <a:rPr b="1" lang="en-US" sz="1400"/>
            </a:br>
            <a:r>
              <a:rPr b="1" lang="en-US" sz="1400"/>
              <a:t> </a:t>
            </a:r>
            <a:br>
              <a:rPr b="1" lang="en-US" sz="1400"/>
            </a:br>
            <a:r>
              <a:rPr b="1" lang="en-US" sz="1400"/>
              <a:t> </a:t>
            </a:r>
            <a:br>
              <a:rPr b="1" lang="en-US" sz="1400"/>
            </a:br>
            <a:endParaRPr b="1" sz="1400"/>
          </a:p>
        </p:txBody>
      </p:sp>
      <p:sp>
        <p:nvSpPr>
          <p:cNvPr id="184" name="Google Shape;184;p7"/>
          <p:cNvSpPr txBox="1"/>
          <p:nvPr/>
        </p:nvSpPr>
        <p:spPr>
          <a:xfrm>
            <a:off x="6541478" y="3024256"/>
            <a:ext cx="5395516" cy="527050"/>
          </a:xfrm>
          <a:prstGeom prst="rect">
            <a:avLst/>
          </a:prstGeom>
          <a:noFill/>
          <a:ln>
            <a:noFill/>
          </a:ln>
        </p:spPr>
        <p:txBody>
          <a:bodyPr anchorCtr="0" anchor="t" bIns="45700" lIns="91425" spcFirstLastPara="1" rIns="91425" wrap="square" tIns="45700">
            <a:noAutofit/>
          </a:bodyPr>
          <a:lstStyle/>
          <a:p>
            <a:pPr indent="0" lvl="0" marL="114300" marR="0" rtl="0" algn="l">
              <a:lnSpc>
                <a:spcPct val="90000"/>
              </a:lnSpc>
              <a:spcBef>
                <a:spcPts val="0"/>
              </a:spcBef>
              <a:spcAft>
                <a:spcPts val="0"/>
              </a:spcAft>
              <a:buClr>
                <a:srgbClr val="000000"/>
              </a:buClr>
              <a:buSzPts val="3200"/>
              <a:buFont typeface="Arial"/>
              <a:buNone/>
            </a:pPr>
            <a:r>
              <a:rPr b="1" i="0" lang="en-US" sz="3200" u="none" cap="none" strike="noStrike">
                <a:solidFill>
                  <a:schemeClr val="dk1"/>
                </a:solidFill>
                <a:latin typeface="Calibri"/>
                <a:ea typeface="Calibri"/>
                <a:cs typeface="Calibri"/>
                <a:sym typeface="Calibri"/>
              </a:rPr>
              <a:t>Content template </a:t>
            </a:r>
            <a:endParaRPr b="1" i="0" sz="32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85" name="Google Shape;185;p7"/>
          <p:cNvPicPr preferRelativeResize="0"/>
          <p:nvPr/>
        </p:nvPicPr>
        <p:blipFill rotWithShape="1">
          <a:blip r:embed="rId3">
            <a:alphaModFix/>
          </a:blip>
          <a:srcRect b="0" l="0" r="0" t="0"/>
          <a:stretch/>
        </p:blipFill>
        <p:spPr>
          <a:xfrm>
            <a:off x="8883683" y="5836096"/>
            <a:ext cx="2795945" cy="761895"/>
          </a:xfrm>
          <a:prstGeom prst="rect">
            <a:avLst/>
          </a:prstGeom>
          <a:noFill/>
          <a:ln>
            <a:noFill/>
          </a:ln>
        </p:spPr>
      </p:pic>
      <p:pic>
        <p:nvPicPr>
          <p:cNvPr descr="Logotipo&#10;&#10;Descripción generada automáticamente" id="186" name="Google Shape;186;p7"/>
          <p:cNvPicPr preferRelativeResize="0"/>
          <p:nvPr>
            <p:ph idx="1" type="body"/>
          </p:nvPr>
        </p:nvPicPr>
        <p:blipFill rotWithShape="1">
          <a:blip r:embed="rId4">
            <a:alphaModFix/>
          </a:blip>
          <a:srcRect b="0" l="0" r="0" t="0"/>
          <a:stretch/>
        </p:blipFill>
        <p:spPr>
          <a:xfrm>
            <a:off x="5429840" y="5889279"/>
            <a:ext cx="1663146" cy="655528"/>
          </a:xfrm>
          <a:prstGeom prst="rect">
            <a:avLst/>
          </a:prstGeom>
          <a:noFill/>
          <a:ln>
            <a:noFill/>
          </a:ln>
        </p:spPr>
      </p:pic>
      <p:sp>
        <p:nvSpPr>
          <p:cNvPr id="187" name="Google Shape;187;p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lt1"/>
              </a:buClr>
              <a:buSzPts val="1700"/>
              <a:buFont typeface="Arial"/>
              <a:buNone/>
            </a:pPr>
            <a:r>
              <a:t/>
            </a:r>
            <a:endParaRPr b="0" i="0" sz="1700" u="none" cap="none" strike="noStrike">
              <a:solidFill>
                <a:schemeClr val="lt1"/>
              </a:solidFill>
              <a:latin typeface="Calibri"/>
              <a:ea typeface="Calibri"/>
              <a:cs typeface="Calibri"/>
              <a:sym typeface="Calibri"/>
            </a:endParaRPr>
          </a:p>
        </p:txBody>
      </p:sp>
      <p:sp>
        <p:nvSpPr>
          <p:cNvPr id="188" name="Google Shape;188;p7"/>
          <p:cNvSpPr/>
          <p:nvPr/>
        </p:nvSpPr>
        <p:spPr>
          <a:xfrm rot="2164748">
            <a:off x="9564001" y="-232367"/>
            <a:ext cx="3728533" cy="260322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2" name="Shape 192"/>
        <p:cNvGrpSpPr/>
        <p:nvPr/>
      </p:nvGrpSpPr>
      <p:grpSpPr>
        <a:xfrm>
          <a:off x="0" y="0"/>
          <a:ext cx="0" cy="0"/>
          <a:chOff x="0" y="0"/>
          <a:chExt cx="0" cy="0"/>
        </a:xfrm>
      </p:grpSpPr>
      <p:sp>
        <p:nvSpPr>
          <p:cNvPr id="193" name="Google Shape;193;g18c10405233_0_1"/>
          <p:cNvSpPr/>
          <p:nvPr/>
        </p:nvSpPr>
        <p:spPr>
          <a:xfrm>
            <a:off x="321614" y="320090"/>
            <a:ext cx="11548800" cy="6217800"/>
          </a:xfrm>
          <a:prstGeom prst="rect">
            <a:avLst/>
          </a:prstGeom>
          <a:solidFill>
            <a:schemeClr val="dk1">
              <a:alpha val="13330"/>
            </a:schemeClr>
          </a:solidFill>
          <a:ln cap="sq" cmpd="thinThick" w="127000">
            <a:solidFill>
              <a:srgbClr val="262626">
                <a:alpha val="14510"/>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4" name="Google Shape;194;g18c10405233_0_1"/>
          <p:cNvSpPr/>
          <p:nvPr>
            <p:ph type="title"/>
          </p:nvPr>
        </p:nvSpPr>
        <p:spPr>
          <a:xfrm>
            <a:off x="838200" y="631825"/>
            <a:ext cx="10515600" cy="1325700"/>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195" name="Google Shape;195;g18c10405233_0_1"/>
          <p:cNvCxnSpPr/>
          <p:nvPr/>
        </p:nvCxnSpPr>
        <p:spPr>
          <a:xfrm>
            <a:off x="897611" y="1785463"/>
            <a:ext cx="10396800" cy="0"/>
          </a:xfrm>
          <a:prstGeom prst="straightConnector1">
            <a:avLst/>
          </a:prstGeom>
          <a:noFill/>
          <a:ln cap="flat" cmpd="sng" w="22225">
            <a:solidFill>
              <a:srgbClr val="7F7F7F"/>
            </a:solidFill>
            <a:prstDash val="solid"/>
            <a:miter lim="800000"/>
            <a:headEnd len="sm" w="sm" type="none"/>
            <a:tailEnd len="sm" w="sm" type="none"/>
          </a:ln>
        </p:spPr>
      </p:cxnSp>
      <p:sp>
        <p:nvSpPr>
          <p:cNvPr id="196" name="Google Shape;196;g18c10405233_0_1"/>
          <p:cNvSpPr txBox="1"/>
          <p:nvPr/>
        </p:nvSpPr>
        <p:spPr>
          <a:xfrm>
            <a:off x="4945336" y="531327"/>
            <a:ext cx="6609900" cy="1526700"/>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97" name="Google Shape;197;g18c10405233_0_1"/>
          <p:cNvPicPr preferRelativeResize="0"/>
          <p:nvPr>
            <p:ph idx="1" type="body"/>
          </p:nvPr>
        </p:nvPicPr>
        <p:blipFill rotWithShape="1">
          <a:blip r:embed="rId3">
            <a:alphaModFix/>
          </a:blip>
          <a:srcRect b="0" l="0" r="0" t="0"/>
          <a:stretch/>
        </p:blipFill>
        <p:spPr>
          <a:xfrm>
            <a:off x="10316743" y="5904863"/>
            <a:ext cx="1362900" cy="480300"/>
          </a:xfrm>
          <a:prstGeom prst="rect">
            <a:avLst/>
          </a:prstGeom>
          <a:noFill/>
          <a:ln>
            <a:noFill/>
          </a:ln>
        </p:spPr>
      </p:pic>
      <p:sp>
        <p:nvSpPr>
          <p:cNvPr id="198" name="Google Shape;198;g18c10405233_0_1"/>
          <p:cNvSpPr txBox="1"/>
          <p:nvPr/>
        </p:nvSpPr>
        <p:spPr>
          <a:xfrm>
            <a:off x="4038625" y="4564823"/>
            <a:ext cx="7188300" cy="129210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99" name="Google Shape;199;g18c10405233_0_1"/>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00" name="Google Shape;200;g18c10405233_0_1"/>
          <p:cNvSpPr txBox="1"/>
          <p:nvPr/>
        </p:nvSpPr>
        <p:spPr>
          <a:xfrm>
            <a:off x="1513500" y="1103600"/>
            <a:ext cx="106785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400">
                <a:latin typeface="Georgia"/>
                <a:ea typeface="Georgia"/>
                <a:cs typeface="Georgia"/>
                <a:sym typeface="Georgia"/>
              </a:rPr>
              <a:t>Came Analysis</a:t>
            </a:r>
            <a:endParaRPr sz="2400">
              <a:latin typeface="Georgia"/>
              <a:ea typeface="Georgia"/>
              <a:cs typeface="Georgia"/>
              <a:sym typeface="Georgia"/>
            </a:endParaRPr>
          </a:p>
        </p:txBody>
      </p:sp>
      <p:sp>
        <p:nvSpPr>
          <p:cNvPr id="201" name="Google Shape;201;g18c10405233_0_1"/>
          <p:cNvSpPr/>
          <p:nvPr/>
        </p:nvSpPr>
        <p:spPr>
          <a:xfrm>
            <a:off x="1661975" y="1913250"/>
            <a:ext cx="3800100" cy="1730400"/>
          </a:xfrm>
          <a:prstGeom prst="flowChartAlternateProcess">
            <a:avLst/>
          </a:prstGeom>
          <a:solidFill>
            <a:srgbClr val="FFF2CC"/>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US" sz="1700"/>
              <a:t>Correct Weaknesses (survival strategy):  </a:t>
            </a:r>
            <a:endParaRPr sz="1700"/>
          </a:p>
        </p:txBody>
      </p:sp>
      <p:sp>
        <p:nvSpPr>
          <p:cNvPr id="202" name="Google Shape;202;g18c10405233_0_1"/>
          <p:cNvSpPr/>
          <p:nvPr/>
        </p:nvSpPr>
        <p:spPr>
          <a:xfrm>
            <a:off x="5099250" y="3022975"/>
            <a:ext cx="802200" cy="758700"/>
          </a:xfrm>
          <a:prstGeom prst="flowChartAlternateProcess">
            <a:avLst/>
          </a:prstGeom>
          <a:solidFill>
            <a:srgbClr val="FFD9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500"/>
              <a:t>C</a:t>
            </a:r>
            <a:endParaRPr b="1" sz="3500"/>
          </a:p>
        </p:txBody>
      </p:sp>
      <p:sp>
        <p:nvSpPr>
          <p:cNvPr id="203" name="Google Shape;203;g18c10405233_0_1"/>
          <p:cNvSpPr/>
          <p:nvPr/>
        </p:nvSpPr>
        <p:spPr>
          <a:xfrm>
            <a:off x="1661975" y="4100250"/>
            <a:ext cx="3800100" cy="1730400"/>
          </a:xfrm>
          <a:prstGeom prst="flowChartAlternateProcess">
            <a:avLst/>
          </a:prstGeom>
          <a:solidFill>
            <a:srgbClr val="FFF2CC"/>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US" sz="1700"/>
              <a:t>Maintain Strengths (Offensive strategy):</a:t>
            </a:r>
            <a:endParaRPr sz="1700"/>
          </a:p>
        </p:txBody>
      </p:sp>
      <p:sp>
        <p:nvSpPr>
          <p:cNvPr id="204" name="Google Shape;204;g18c10405233_0_1"/>
          <p:cNvSpPr/>
          <p:nvPr/>
        </p:nvSpPr>
        <p:spPr>
          <a:xfrm>
            <a:off x="6516675" y="4100250"/>
            <a:ext cx="3800100" cy="1730400"/>
          </a:xfrm>
          <a:prstGeom prst="flowChartAlternateProcess">
            <a:avLst/>
          </a:prstGeom>
          <a:solidFill>
            <a:srgbClr val="FFF2CC"/>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sz="1700"/>
          </a:p>
        </p:txBody>
      </p:sp>
      <p:sp>
        <p:nvSpPr>
          <p:cNvPr id="205" name="Google Shape;205;g18c10405233_0_1"/>
          <p:cNvSpPr/>
          <p:nvPr/>
        </p:nvSpPr>
        <p:spPr>
          <a:xfrm>
            <a:off x="6516675" y="1913250"/>
            <a:ext cx="3800100" cy="1730400"/>
          </a:xfrm>
          <a:prstGeom prst="flowChartAlternateProcess">
            <a:avLst/>
          </a:prstGeom>
          <a:solidFill>
            <a:srgbClr val="FFF2CC"/>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US" sz="1700"/>
              <a:t>Adapt to Threats (reorientation strategy):</a:t>
            </a:r>
            <a:endParaRPr sz="1700"/>
          </a:p>
        </p:txBody>
      </p:sp>
      <p:sp>
        <p:nvSpPr>
          <p:cNvPr id="206" name="Google Shape;206;g18c10405233_0_1"/>
          <p:cNvSpPr/>
          <p:nvPr/>
        </p:nvSpPr>
        <p:spPr>
          <a:xfrm>
            <a:off x="6074350" y="3022975"/>
            <a:ext cx="802200" cy="758700"/>
          </a:xfrm>
          <a:prstGeom prst="flowChartAlternateProcess">
            <a:avLst/>
          </a:prstGeom>
          <a:solidFill>
            <a:srgbClr val="FFD9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500"/>
              <a:t>A</a:t>
            </a:r>
            <a:endParaRPr b="1" sz="3500"/>
          </a:p>
        </p:txBody>
      </p:sp>
      <p:sp>
        <p:nvSpPr>
          <p:cNvPr id="207" name="Google Shape;207;g18c10405233_0_1"/>
          <p:cNvSpPr/>
          <p:nvPr/>
        </p:nvSpPr>
        <p:spPr>
          <a:xfrm>
            <a:off x="5099250" y="3919550"/>
            <a:ext cx="802200" cy="758700"/>
          </a:xfrm>
          <a:prstGeom prst="flowChartAlternateProcess">
            <a:avLst/>
          </a:prstGeom>
          <a:solidFill>
            <a:srgbClr val="FFD9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500"/>
              <a:t>M</a:t>
            </a:r>
            <a:endParaRPr b="1" sz="3500"/>
          </a:p>
        </p:txBody>
      </p:sp>
      <p:sp>
        <p:nvSpPr>
          <p:cNvPr id="208" name="Google Shape;208;g18c10405233_0_1"/>
          <p:cNvSpPr/>
          <p:nvPr/>
        </p:nvSpPr>
        <p:spPr>
          <a:xfrm>
            <a:off x="6074350" y="3919550"/>
            <a:ext cx="802200" cy="758700"/>
          </a:xfrm>
          <a:prstGeom prst="flowChartAlternateProcess">
            <a:avLst/>
          </a:prstGeom>
          <a:solidFill>
            <a:srgbClr val="FFD9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500"/>
              <a:t>E</a:t>
            </a:r>
            <a:endParaRPr b="1" sz="3500"/>
          </a:p>
        </p:txBody>
      </p:sp>
      <p:sp>
        <p:nvSpPr>
          <p:cNvPr id="209" name="Google Shape;209;g18c10405233_0_1"/>
          <p:cNvSpPr txBox="1"/>
          <p:nvPr/>
        </p:nvSpPr>
        <p:spPr>
          <a:xfrm>
            <a:off x="5310650" y="3438550"/>
            <a:ext cx="6915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10" name="Google Shape;210;g18c10405233_0_1"/>
          <p:cNvSpPr txBox="1"/>
          <p:nvPr/>
        </p:nvSpPr>
        <p:spPr>
          <a:xfrm>
            <a:off x="592195" y="2787137"/>
            <a:ext cx="110034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211" name="Google Shape;211;g18c10405233_0_1"/>
          <p:cNvSpPr txBox="1"/>
          <p:nvPr/>
        </p:nvSpPr>
        <p:spPr>
          <a:xfrm>
            <a:off x="592195" y="2787137"/>
            <a:ext cx="11003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12" name="Google Shape;212;g18c10405233_0_1"/>
          <p:cNvSpPr txBox="1"/>
          <p:nvPr/>
        </p:nvSpPr>
        <p:spPr>
          <a:xfrm>
            <a:off x="4985900" y="2789050"/>
            <a:ext cx="7240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13" name="Google Shape;213;g18c10405233_0_1"/>
          <p:cNvSpPr txBox="1"/>
          <p:nvPr/>
        </p:nvSpPr>
        <p:spPr>
          <a:xfrm>
            <a:off x="3400350" y="2330575"/>
            <a:ext cx="8825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14" name="Google Shape;214;g18c10405233_0_1"/>
          <p:cNvSpPr txBox="1"/>
          <p:nvPr/>
        </p:nvSpPr>
        <p:spPr>
          <a:xfrm>
            <a:off x="12799050" y="2559800"/>
            <a:ext cx="11003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15" name="Google Shape;215;g18c10405233_0_1"/>
          <p:cNvSpPr txBox="1"/>
          <p:nvPr/>
        </p:nvSpPr>
        <p:spPr>
          <a:xfrm>
            <a:off x="12837250" y="3553175"/>
            <a:ext cx="11003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16" name="Google Shape;216;g18c10405233_0_1"/>
          <p:cNvSpPr txBox="1"/>
          <p:nvPr/>
        </p:nvSpPr>
        <p:spPr>
          <a:xfrm>
            <a:off x="7157275" y="4240875"/>
            <a:ext cx="5068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17" name="Google Shape;217;g18c10405233_0_1"/>
          <p:cNvSpPr txBox="1"/>
          <p:nvPr/>
        </p:nvSpPr>
        <p:spPr>
          <a:xfrm>
            <a:off x="1636496" y="2806240"/>
            <a:ext cx="11003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18" name="Google Shape;218;g18c10405233_0_1"/>
          <p:cNvSpPr txBox="1"/>
          <p:nvPr/>
        </p:nvSpPr>
        <p:spPr>
          <a:xfrm>
            <a:off x="13423075" y="1470925"/>
            <a:ext cx="11003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19" name="Google Shape;219;g18c10405233_0_1"/>
          <p:cNvSpPr txBox="1"/>
          <p:nvPr/>
        </p:nvSpPr>
        <p:spPr>
          <a:xfrm>
            <a:off x="6838900" y="5196025"/>
            <a:ext cx="5387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20" name="Google Shape;220;g18c10405233_0_1"/>
          <p:cNvSpPr txBox="1"/>
          <p:nvPr/>
        </p:nvSpPr>
        <p:spPr>
          <a:xfrm>
            <a:off x="7157275" y="4364563"/>
            <a:ext cx="407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21" name="Google Shape;221;g18c10405233_0_1"/>
          <p:cNvSpPr txBox="1"/>
          <p:nvPr/>
        </p:nvSpPr>
        <p:spPr>
          <a:xfrm>
            <a:off x="6963100" y="4163375"/>
            <a:ext cx="5138700" cy="708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700">
                <a:solidFill>
                  <a:schemeClr val="dk1"/>
                </a:solidFill>
              </a:rPr>
              <a:t>Exploit Opportunities (Defensive </a:t>
            </a:r>
            <a:endParaRPr sz="1700">
              <a:solidFill>
                <a:schemeClr val="dk1"/>
              </a:solidFill>
            </a:endParaRPr>
          </a:p>
          <a:p>
            <a:pPr indent="0" lvl="0" marL="0" rtl="0" algn="l">
              <a:spcBef>
                <a:spcPts val="0"/>
              </a:spcBef>
              <a:spcAft>
                <a:spcPts val="0"/>
              </a:spcAft>
              <a:buNone/>
            </a:pPr>
            <a:r>
              <a:rPr lang="en-US" sz="1700">
                <a:solidFill>
                  <a:schemeClr val="dk1"/>
                </a:solidFill>
              </a:rPr>
              <a:t>strategy):</a:t>
            </a:r>
            <a:endParaRPr>
              <a:latin typeface="Calibri"/>
              <a:ea typeface="Calibri"/>
              <a:cs typeface="Calibri"/>
              <a:sym typeface="Calibri"/>
            </a:endParaRPr>
          </a:p>
        </p:txBody>
      </p:sp>
      <p:sp>
        <p:nvSpPr>
          <p:cNvPr id="222" name="Google Shape;222;g18c10405233_0_1"/>
          <p:cNvSpPr txBox="1"/>
          <p:nvPr/>
        </p:nvSpPr>
        <p:spPr>
          <a:xfrm>
            <a:off x="-2292375" y="2330575"/>
            <a:ext cx="11003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2022-09-21T07:19:16Z</dcterms:created>
  <dc:creator>Dideas Group</dc:creator>
</cp:coreProperties>
</file>