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i7+j5gN7n+JEBW4tZhsN2cIkJNi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customschemas.google.com/relationships/presentationmetadata" Target="meta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9" name="Google Shape;19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2" name="Google Shape;21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172b76da09b_0_1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3" name="Google Shape;233;g172b76da09b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51" name="Google Shape;25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1" name="Google Shape;13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167b766d90d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2" name="Google Shape;142;g167b766d90d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72b76da09b_0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4" name="Google Shape;154;g172b76da09b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172b76da09b_0_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6" name="Google Shape;166;g172b76da09b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7" name="Google Shape;17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8" name="Google Shape;188;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convergepoint.com/policy-management-software/policy-procedure-best-practices/10-policies-all-companies-should-hav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69715" y="1812202"/>
            <a:ext cx="4779647" cy="2821942"/>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lt1"/>
              </a:buClr>
              <a:buSzPts val="4000"/>
              <a:buFont typeface="Calibri"/>
              <a:buNone/>
            </a:pPr>
            <a:r>
              <a:rPr lang="es" sz="4000" b="1" dirty="0">
                <a:solidFill>
                  <a:schemeClr val="lt1"/>
                </a:solidFill>
              </a:rPr>
              <a:t>Masterclass Lessons Learned Repository</a:t>
            </a:r>
            <a:br>
              <a:rPr lang="en-US" sz="4000" dirty="0">
                <a:solidFill>
                  <a:schemeClr val="lt1"/>
                </a:solidFill>
              </a:rPr>
            </a:br>
            <a:br>
              <a:rPr lang="en-US" sz="4000" dirty="0">
                <a:solidFill>
                  <a:schemeClr val="lt1"/>
                </a:solidFill>
              </a:rPr>
            </a:br>
            <a:r>
              <a:rPr lang="es" sz="4000" b="1" dirty="0">
                <a:solidFill>
                  <a:srgbClr val="FF0000"/>
                </a:solidFill>
              </a:rPr>
              <a:t>Política de la empresa</a:t>
            </a:r>
            <a:endParaRPr sz="4000" b="1" dirty="0">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816080"/>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s" sz="1200" b="0" i="0" u="none" strike="noStrike" cap="none" dirty="0">
                <a:solidFill>
                  <a:srgbClr val="222222"/>
                </a:solidFill>
                <a:latin typeface="Calibri"/>
                <a:ea typeface="Calibri"/>
                <a:cs typeface="Calibri"/>
                <a:sym typeface="Calibri"/>
              </a:rPr>
              <a:t>Este resultado del proyecto ha sido financiado con el apoyo de la Comisión Europea. Esta comunicación refleja únicamente los puntos de vista del autor, y la Comisión no se hace responsable del uso que pueda hacerse de la información contenida en el mismo. Número de presentación: 2021-1-ES02-KA220-YOU-000028609</a:t>
            </a:r>
            <a:endParaRPr sz="1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0"/>
        <p:cNvGrpSpPr/>
        <p:nvPr/>
      </p:nvGrpSpPr>
      <p:grpSpPr>
        <a:xfrm>
          <a:off x="0" y="0"/>
          <a:ext cx="0" cy="0"/>
          <a:chOff x="0" y="0"/>
          <a:chExt cx="0" cy="0"/>
        </a:xfrm>
      </p:grpSpPr>
      <p:sp>
        <p:nvSpPr>
          <p:cNvPr id="201" name="Google Shape;201;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2" name="Google Shape;202;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01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3" name="Google Shape;203;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4" name="Google Shape;204;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s" sz="1400" b="1"/>
              <a:t> </a:t>
            </a:r>
            <a:br>
              <a:rPr lang="en-US" sz="1400" b="1"/>
            </a:br>
            <a:r>
              <a:rPr lang="es" sz="1400" b="1"/>
              <a:t> </a:t>
            </a:r>
            <a:br>
              <a:rPr lang="en-US" sz="1400" b="1"/>
            </a:br>
            <a:endParaRPr sz="1400" b="1"/>
          </a:p>
        </p:txBody>
      </p:sp>
      <p:sp>
        <p:nvSpPr>
          <p:cNvPr id="205" name="Google Shape;205;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s" sz="3200" b="1" i="0" u="none" strike="noStrike" cap="none">
                <a:solidFill>
                  <a:schemeClr val="dk1"/>
                </a:solidFill>
                <a:latin typeface="Calibri"/>
                <a:ea typeface="Calibri"/>
                <a:cs typeface="Calibri"/>
                <a:sym typeface="Calibri"/>
              </a:rPr>
              <a:t>Modelo</a:t>
            </a:r>
            <a:endParaRPr sz="3200" b="1" i="0" u="none" strike="noStrike" cap="none">
              <a:solidFill>
                <a:schemeClr val="dk1"/>
              </a:solidFill>
              <a:latin typeface="Calibri"/>
              <a:ea typeface="Calibri"/>
              <a:cs typeface="Calibri"/>
              <a:sym typeface="Calibri"/>
            </a:endParaRPr>
          </a:p>
        </p:txBody>
      </p:sp>
      <p:pic>
        <p:nvPicPr>
          <p:cNvPr id="206" name="Google Shape;206;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207" name="Google Shape;207;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208" name="Google Shape;208;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209" name="Google Shape;209;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3"/>
        <p:cNvGrpSpPr/>
        <p:nvPr/>
      </p:nvGrpSpPr>
      <p:grpSpPr>
        <a:xfrm>
          <a:off x="0" y="0"/>
          <a:ext cx="0" cy="0"/>
          <a:chOff x="0" y="0"/>
          <a:chExt cx="0" cy="0"/>
        </a:xfrm>
      </p:grpSpPr>
      <p:sp>
        <p:nvSpPr>
          <p:cNvPr id="214" name="Google Shape;214;p8"/>
          <p:cNvSpPr/>
          <p:nvPr/>
        </p:nvSpPr>
        <p:spPr>
          <a:xfrm>
            <a:off x="321589" y="320090"/>
            <a:ext cx="11548800" cy="6217800"/>
          </a:xfrm>
          <a:prstGeom prst="rect">
            <a:avLst/>
          </a:prstGeom>
          <a:solidFill>
            <a:schemeClr val="dk1">
              <a:alpha val="12940"/>
            </a:schemeClr>
          </a:solidFill>
          <a:ln w="127000" cap="sq" cmpd="thinThick">
            <a:solidFill>
              <a:srgbClr val="262626">
                <a:alpha val="14117"/>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a:latin typeface="Calibri"/>
              <a:ea typeface="Calibri"/>
              <a:cs typeface="Calibri"/>
              <a:sym typeface="Calibri"/>
            </a:endParaRPr>
          </a:p>
        </p:txBody>
      </p:sp>
      <p:sp>
        <p:nvSpPr>
          <p:cNvPr id="215" name="Google Shape;215;p8"/>
          <p:cNvSpPr>
            <a:spLocks noGrp="1"/>
          </p:cNvSpPr>
          <p:nvPr>
            <p:ph type="title"/>
          </p:nvPr>
        </p:nvSpPr>
        <p:spPr>
          <a:xfrm>
            <a:off x="838200" y="532025"/>
            <a:ext cx="10515600" cy="1094700"/>
          </a:xfrm>
          <a:prstGeom prst="ellipse">
            <a:avLst/>
          </a:prstGeom>
          <a:noFill/>
          <a:ln>
            <a:noFill/>
          </a:ln>
        </p:spPr>
        <p:txBody>
          <a:bodyPr spcFirstLastPara="1" wrap="square" lIns="91425" tIns="45700" rIns="91425" bIns="45700" anchor="ctr" anchorCtr="0">
            <a:normAutofit/>
          </a:bodyPr>
          <a:lstStyle/>
          <a:p>
            <a:pPr marL="0" lvl="0" indent="0" algn="l" rtl="0">
              <a:lnSpc>
                <a:spcPct val="110000"/>
              </a:lnSpc>
              <a:spcBef>
                <a:spcPts val="1500"/>
              </a:spcBef>
              <a:spcAft>
                <a:spcPts val="800"/>
              </a:spcAft>
              <a:buClr>
                <a:schemeClr val="dk1"/>
              </a:buClr>
              <a:buSzPts val="1100"/>
              <a:buFont typeface="Arial"/>
              <a:buNone/>
            </a:pPr>
            <a:r>
              <a:rPr lang="es" sz="2400" b="1"/>
              <a:t>Pasos para crear e implementar una política // Parte 1</a:t>
            </a:r>
            <a:endParaRPr sz="2400" b="1"/>
          </a:p>
        </p:txBody>
      </p:sp>
      <p:cxnSp>
        <p:nvCxnSpPr>
          <p:cNvPr id="216" name="Google Shape;216;p8"/>
          <p:cNvCxnSpPr/>
          <p:nvPr/>
        </p:nvCxnSpPr>
        <p:spPr>
          <a:xfrm>
            <a:off x="897636" y="1429838"/>
            <a:ext cx="10396800" cy="0"/>
          </a:xfrm>
          <a:prstGeom prst="straightConnector1">
            <a:avLst/>
          </a:prstGeom>
          <a:noFill/>
          <a:ln w="22225" cap="flat" cmpd="sng">
            <a:solidFill>
              <a:srgbClr val="7F7F7F"/>
            </a:solidFill>
            <a:prstDash val="solid"/>
            <a:miter lim="800000"/>
            <a:headEnd type="none" w="sm" len="sm"/>
            <a:tailEnd type="none" w="sm" len="sm"/>
          </a:ln>
        </p:spPr>
      </p:cxnSp>
      <p:pic>
        <p:nvPicPr>
          <p:cNvPr id="217" name="Google Shape;217;p8"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pic>
        <p:nvPicPr>
          <p:cNvPr id="218" name="Google Shape;218;p8"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19" name="Google Shape;219;p8"/>
          <p:cNvSpPr/>
          <p:nvPr/>
        </p:nvSpPr>
        <p:spPr>
          <a:xfrm>
            <a:off x="1217800" y="1755200"/>
            <a:ext cx="3030900" cy="681300"/>
          </a:xfrm>
          <a:prstGeom prst="roundRect">
            <a:avLst>
              <a:gd name="adj" fmla="val 16667"/>
            </a:avLst>
          </a:prstGeom>
          <a:solidFill>
            <a:srgbClr val="FF0000"/>
          </a:solidFill>
          <a:ln>
            <a:noFill/>
          </a:ln>
        </p:spPr>
        <p:txBody>
          <a:bodyPr spcFirstLastPara="1" wrap="square" lIns="91425" tIns="91425" rIns="91425" bIns="91425" anchor="ctr" anchorCtr="0">
            <a:noAutofit/>
          </a:bodyPr>
          <a:lstStyle/>
          <a:p>
            <a:pPr marL="0" marR="0" lvl="0" indent="0" algn="l" rtl="0">
              <a:lnSpc>
                <a:spcPct val="80000"/>
              </a:lnSpc>
              <a:spcBef>
                <a:spcPts val="0"/>
              </a:spcBef>
              <a:spcAft>
                <a:spcPts val="0"/>
              </a:spcAft>
              <a:buNone/>
            </a:pPr>
            <a:r>
              <a:rPr lang="es" sz="1800">
                <a:solidFill>
                  <a:schemeClr val="lt1"/>
                </a:solidFill>
                <a:latin typeface="Calibri"/>
                <a:ea typeface="Calibri"/>
                <a:cs typeface="Calibri"/>
                <a:sym typeface="Calibri"/>
              </a:rPr>
              <a:t>Identificar la necesidad de una Política</a:t>
            </a:r>
            <a:endParaRPr sz="1800">
              <a:solidFill>
                <a:schemeClr val="lt1"/>
              </a:solidFill>
              <a:latin typeface="Calibri"/>
              <a:ea typeface="Calibri"/>
              <a:cs typeface="Calibri"/>
              <a:sym typeface="Calibri"/>
            </a:endParaRPr>
          </a:p>
        </p:txBody>
      </p:sp>
      <p:sp>
        <p:nvSpPr>
          <p:cNvPr id="220" name="Google Shape;220;p8"/>
          <p:cNvSpPr/>
          <p:nvPr/>
        </p:nvSpPr>
        <p:spPr>
          <a:xfrm>
            <a:off x="1217800" y="2784929"/>
            <a:ext cx="3030900" cy="681300"/>
          </a:xfrm>
          <a:prstGeom prst="roundRect">
            <a:avLst>
              <a:gd name="adj" fmla="val 16667"/>
            </a:avLst>
          </a:prstGeom>
          <a:solidFill>
            <a:srgbClr val="FF0000"/>
          </a:solidFill>
          <a:ln>
            <a:noFill/>
          </a:ln>
        </p:spPr>
        <p:txBody>
          <a:bodyPr spcFirstLastPara="1" wrap="square" lIns="91425" tIns="91425" rIns="91425" bIns="91425" anchor="ctr" anchorCtr="0">
            <a:noAutofit/>
          </a:bodyPr>
          <a:lstStyle/>
          <a:p>
            <a:pPr marL="0" lvl="0" indent="0" algn="l" rtl="0">
              <a:lnSpc>
                <a:spcPct val="80000"/>
              </a:lnSpc>
              <a:spcBef>
                <a:spcPts val="0"/>
              </a:spcBef>
              <a:spcAft>
                <a:spcPts val="0"/>
              </a:spcAft>
              <a:buNone/>
            </a:pPr>
            <a:r>
              <a:rPr lang="es" sz="1800">
                <a:solidFill>
                  <a:schemeClr val="lt1"/>
                </a:solidFill>
                <a:latin typeface="Calibri"/>
                <a:ea typeface="Calibri"/>
                <a:cs typeface="Calibri"/>
                <a:sym typeface="Calibri"/>
              </a:rPr>
              <a:t>Recopilar información</a:t>
            </a:r>
            <a:endParaRPr sz="1800">
              <a:solidFill>
                <a:schemeClr val="lt1"/>
              </a:solidFill>
              <a:latin typeface="Calibri"/>
              <a:ea typeface="Calibri"/>
              <a:cs typeface="Calibri"/>
              <a:sym typeface="Calibri"/>
            </a:endParaRPr>
          </a:p>
        </p:txBody>
      </p:sp>
      <p:sp>
        <p:nvSpPr>
          <p:cNvPr id="221" name="Google Shape;221;p8"/>
          <p:cNvSpPr/>
          <p:nvPr/>
        </p:nvSpPr>
        <p:spPr>
          <a:xfrm>
            <a:off x="1217800" y="3814658"/>
            <a:ext cx="3030900" cy="681300"/>
          </a:xfrm>
          <a:prstGeom prst="roundRect">
            <a:avLst>
              <a:gd name="adj" fmla="val 16667"/>
            </a:avLst>
          </a:prstGeom>
          <a:solidFill>
            <a:srgbClr val="FF0000"/>
          </a:solidFill>
          <a:ln>
            <a:noFill/>
          </a:ln>
        </p:spPr>
        <p:txBody>
          <a:bodyPr spcFirstLastPara="1" wrap="square" lIns="91425" tIns="91425" rIns="91425" bIns="91425" anchor="ctr" anchorCtr="0">
            <a:noAutofit/>
          </a:bodyPr>
          <a:lstStyle/>
          <a:p>
            <a:pPr marL="0" marR="0" lvl="0" indent="0" algn="l" rtl="0">
              <a:lnSpc>
                <a:spcPct val="80000"/>
              </a:lnSpc>
              <a:spcBef>
                <a:spcPts val="0"/>
              </a:spcBef>
              <a:spcAft>
                <a:spcPts val="0"/>
              </a:spcAft>
              <a:buNone/>
            </a:pPr>
            <a:r>
              <a:rPr lang="es" sz="1800">
                <a:solidFill>
                  <a:schemeClr val="lt1"/>
                </a:solidFill>
                <a:latin typeface="Calibri"/>
                <a:ea typeface="Calibri"/>
                <a:cs typeface="Calibri"/>
                <a:sym typeface="Calibri"/>
              </a:rPr>
              <a:t>Desarrollar, redactar y revisar la política.</a:t>
            </a:r>
            <a:endParaRPr sz="1800">
              <a:solidFill>
                <a:schemeClr val="lt1"/>
              </a:solidFill>
              <a:latin typeface="Calibri"/>
              <a:ea typeface="Calibri"/>
              <a:cs typeface="Calibri"/>
              <a:sym typeface="Calibri"/>
            </a:endParaRPr>
          </a:p>
        </p:txBody>
      </p:sp>
      <p:sp>
        <p:nvSpPr>
          <p:cNvPr id="222" name="Google Shape;222;p8"/>
          <p:cNvSpPr/>
          <p:nvPr/>
        </p:nvSpPr>
        <p:spPr>
          <a:xfrm>
            <a:off x="1217800" y="4844387"/>
            <a:ext cx="3030900" cy="681300"/>
          </a:xfrm>
          <a:prstGeom prst="roundRect">
            <a:avLst>
              <a:gd name="adj" fmla="val 16667"/>
            </a:avLst>
          </a:prstGeom>
          <a:solidFill>
            <a:srgbClr val="FF0000"/>
          </a:solidFill>
          <a:ln>
            <a:noFill/>
          </a:ln>
        </p:spPr>
        <p:txBody>
          <a:bodyPr spcFirstLastPara="1" wrap="square" lIns="91425" tIns="91425" rIns="91425" bIns="91425" anchor="ctr" anchorCtr="0">
            <a:noAutofit/>
          </a:bodyPr>
          <a:lstStyle/>
          <a:p>
            <a:pPr marL="0" marR="0" lvl="0" indent="0" algn="l" rtl="0">
              <a:lnSpc>
                <a:spcPct val="80000"/>
              </a:lnSpc>
              <a:spcBef>
                <a:spcPts val="0"/>
              </a:spcBef>
              <a:spcAft>
                <a:spcPts val="0"/>
              </a:spcAft>
              <a:buNone/>
            </a:pPr>
            <a:r>
              <a:rPr lang="es" sz="1800">
                <a:solidFill>
                  <a:schemeClr val="lt1"/>
                </a:solidFill>
                <a:latin typeface="Calibri"/>
                <a:ea typeface="Calibri"/>
                <a:cs typeface="Calibri"/>
                <a:sym typeface="Calibri"/>
              </a:rPr>
              <a:t>Obtener apoyo gerencial y revisión legal</a:t>
            </a:r>
            <a:endParaRPr sz="1800">
              <a:solidFill>
                <a:schemeClr val="lt1"/>
              </a:solidFill>
              <a:latin typeface="Calibri"/>
              <a:ea typeface="Calibri"/>
              <a:cs typeface="Calibri"/>
              <a:sym typeface="Calibri"/>
            </a:endParaRPr>
          </a:p>
        </p:txBody>
      </p:sp>
      <p:sp>
        <p:nvSpPr>
          <p:cNvPr id="223" name="Google Shape;223;p8"/>
          <p:cNvSpPr/>
          <p:nvPr/>
        </p:nvSpPr>
        <p:spPr>
          <a:xfrm>
            <a:off x="4435275" y="1762100"/>
            <a:ext cx="6738600" cy="673500"/>
          </a:xfrm>
          <a:prstGeom prst="roundRect">
            <a:avLst>
              <a:gd name="adj" fmla="val 16667"/>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None/>
            </a:pPr>
            <a:r>
              <a:rPr lang="es" sz="1800">
                <a:latin typeface="Calibri"/>
                <a:ea typeface="Calibri"/>
                <a:cs typeface="Calibri"/>
                <a:sym typeface="Calibri"/>
              </a:rPr>
              <a:t>Las reglas se crean para la mayoría de los empleados, no para unos pocos. Y debe crear un ambiente justo donde los empleados se sientan como en casa.</a:t>
            </a:r>
            <a:endParaRPr sz="1800">
              <a:latin typeface="Calibri"/>
              <a:ea typeface="Calibri"/>
              <a:cs typeface="Calibri"/>
              <a:sym typeface="Calibri"/>
            </a:endParaRPr>
          </a:p>
        </p:txBody>
      </p:sp>
      <p:sp>
        <p:nvSpPr>
          <p:cNvPr id="224" name="Google Shape;224;p8"/>
          <p:cNvSpPr/>
          <p:nvPr/>
        </p:nvSpPr>
        <p:spPr>
          <a:xfrm>
            <a:off x="4435275" y="2780503"/>
            <a:ext cx="6738600" cy="673500"/>
          </a:xfrm>
          <a:prstGeom prst="roundRect">
            <a:avLst>
              <a:gd name="adj" fmla="val 16667"/>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s" sz="1800">
                <a:latin typeface="Calibri"/>
                <a:ea typeface="Calibri"/>
                <a:cs typeface="Calibri"/>
                <a:sym typeface="Calibri"/>
              </a:rPr>
              <a:t>Consulte las políticas de muestra. Es posible que no encuentre un ajuste exacto para las circunstancias de su empresa, pero puede usarlos como punto de partida.</a:t>
            </a:r>
            <a:endParaRPr sz="1800">
              <a:latin typeface="Calibri"/>
              <a:ea typeface="Calibri"/>
              <a:cs typeface="Calibri"/>
              <a:sym typeface="Calibri"/>
            </a:endParaRPr>
          </a:p>
        </p:txBody>
      </p:sp>
      <p:sp>
        <p:nvSpPr>
          <p:cNvPr id="225" name="Google Shape;225;p8"/>
          <p:cNvSpPr/>
          <p:nvPr/>
        </p:nvSpPr>
        <p:spPr>
          <a:xfrm>
            <a:off x="4435275" y="3798906"/>
            <a:ext cx="6738600" cy="673500"/>
          </a:xfrm>
          <a:prstGeom prst="roundRect">
            <a:avLst>
              <a:gd name="adj" fmla="val 16667"/>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s" sz="1800">
                <a:latin typeface="Calibri"/>
                <a:ea typeface="Calibri"/>
                <a:cs typeface="Calibri"/>
                <a:sym typeface="Calibri"/>
              </a:rPr>
              <a:t>Mantenga las palabras simples y los conceptos fáciles de entender. Ninguna guía permitirá jamás todas las contingencias.</a:t>
            </a:r>
            <a:endParaRPr sz="1800">
              <a:latin typeface="Calibri"/>
              <a:ea typeface="Calibri"/>
              <a:cs typeface="Calibri"/>
              <a:sym typeface="Calibri"/>
            </a:endParaRPr>
          </a:p>
        </p:txBody>
      </p:sp>
      <p:sp>
        <p:nvSpPr>
          <p:cNvPr id="226" name="Google Shape;226;p8"/>
          <p:cNvSpPr/>
          <p:nvPr/>
        </p:nvSpPr>
        <p:spPr>
          <a:xfrm>
            <a:off x="4435275" y="4859044"/>
            <a:ext cx="6738600" cy="673500"/>
          </a:xfrm>
          <a:prstGeom prst="roundRect">
            <a:avLst>
              <a:gd name="adj" fmla="val 16667"/>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s" sz="1800">
                <a:latin typeface="Calibri"/>
                <a:ea typeface="Calibri"/>
                <a:cs typeface="Calibri"/>
                <a:sym typeface="Calibri"/>
              </a:rPr>
              <a:t>Asegúrese de que los gerentes apoyen el cambio. Las empresas deben revisar la política en busca de posibles implicaciones legales y lenguaje apropiado.</a:t>
            </a:r>
            <a:endParaRPr sz="1800">
              <a:latin typeface="Calibri"/>
              <a:ea typeface="Calibri"/>
              <a:cs typeface="Calibri"/>
              <a:sym typeface="Calibri"/>
            </a:endParaRPr>
          </a:p>
        </p:txBody>
      </p:sp>
      <p:sp>
        <p:nvSpPr>
          <p:cNvPr id="227" name="Google Shape;227;p8"/>
          <p:cNvSpPr/>
          <p:nvPr/>
        </p:nvSpPr>
        <p:spPr>
          <a:xfrm>
            <a:off x="680250" y="1900850"/>
            <a:ext cx="417000" cy="3900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1800" b="1">
                <a:solidFill>
                  <a:schemeClr val="lt1"/>
                </a:solidFill>
                <a:latin typeface="Calibri"/>
                <a:ea typeface="Calibri"/>
                <a:cs typeface="Calibri"/>
                <a:sym typeface="Calibri"/>
              </a:rPr>
              <a:t>1</a:t>
            </a:r>
            <a:endParaRPr sz="1800" b="1">
              <a:solidFill>
                <a:schemeClr val="lt1"/>
              </a:solidFill>
              <a:latin typeface="Calibri"/>
              <a:ea typeface="Calibri"/>
              <a:cs typeface="Calibri"/>
              <a:sym typeface="Calibri"/>
            </a:endParaRPr>
          </a:p>
        </p:txBody>
      </p:sp>
      <p:sp>
        <p:nvSpPr>
          <p:cNvPr id="228" name="Google Shape;228;p8"/>
          <p:cNvSpPr/>
          <p:nvPr/>
        </p:nvSpPr>
        <p:spPr>
          <a:xfrm>
            <a:off x="680250" y="2915350"/>
            <a:ext cx="417000" cy="3900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1800" b="1">
                <a:solidFill>
                  <a:schemeClr val="lt1"/>
                </a:solidFill>
                <a:latin typeface="Calibri"/>
                <a:ea typeface="Calibri"/>
                <a:cs typeface="Calibri"/>
                <a:sym typeface="Calibri"/>
              </a:rPr>
              <a:t>2</a:t>
            </a:r>
            <a:endParaRPr sz="1800" b="1">
              <a:solidFill>
                <a:schemeClr val="lt1"/>
              </a:solidFill>
              <a:latin typeface="Calibri"/>
              <a:ea typeface="Calibri"/>
              <a:cs typeface="Calibri"/>
              <a:sym typeface="Calibri"/>
            </a:endParaRPr>
          </a:p>
        </p:txBody>
      </p:sp>
      <p:sp>
        <p:nvSpPr>
          <p:cNvPr id="229" name="Google Shape;229;p8"/>
          <p:cNvSpPr/>
          <p:nvPr/>
        </p:nvSpPr>
        <p:spPr>
          <a:xfrm>
            <a:off x="680250" y="3929850"/>
            <a:ext cx="417000" cy="3900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1800" b="1">
                <a:solidFill>
                  <a:schemeClr val="lt1"/>
                </a:solidFill>
                <a:latin typeface="Calibri"/>
                <a:ea typeface="Calibri"/>
                <a:cs typeface="Calibri"/>
                <a:sym typeface="Calibri"/>
              </a:rPr>
              <a:t>3</a:t>
            </a:r>
            <a:endParaRPr sz="1800" b="1">
              <a:solidFill>
                <a:schemeClr val="lt1"/>
              </a:solidFill>
              <a:latin typeface="Calibri"/>
              <a:ea typeface="Calibri"/>
              <a:cs typeface="Calibri"/>
              <a:sym typeface="Calibri"/>
            </a:endParaRPr>
          </a:p>
        </p:txBody>
      </p:sp>
      <p:sp>
        <p:nvSpPr>
          <p:cNvPr id="230" name="Google Shape;230;p8"/>
          <p:cNvSpPr/>
          <p:nvPr/>
        </p:nvSpPr>
        <p:spPr>
          <a:xfrm>
            <a:off x="680250" y="4993900"/>
            <a:ext cx="417000" cy="3900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1800" b="1">
                <a:solidFill>
                  <a:schemeClr val="lt1"/>
                </a:solidFill>
                <a:latin typeface="Calibri"/>
                <a:ea typeface="Calibri"/>
                <a:cs typeface="Calibri"/>
                <a:sym typeface="Calibri"/>
              </a:rPr>
              <a:t>4</a:t>
            </a:r>
            <a:endParaRPr sz="1800" b="1">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4"/>
        <p:cNvGrpSpPr/>
        <p:nvPr/>
      </p:nvGrpSpPr>
      <p:grpSpPr>
        <a:xfrm>
          <a:off x="0" y="0"/>
          <a:ext cx="0" cy="0"/>
          <a:chOff x="0" y="0"/>
          <a:chExt cx="0" cy="0"/>
        </a:xfrm>
      </p:grpSpPr>
      <p:sp>
        <p:nvSpPr>
          <p:cNvPr id="235" name="Google Shape;235;g172b76da09b_0_122"/>
          <p:cNvSpPr/>
          <p:nvPr/>
        </p:nvSpPr>
        <p:spPr>
          <a:xfrm>
            <a:off x="321614" y="320090"/>
            <a:ext cx="11548800" cy="6217800"/>
          </a:xfrm>
          <a:prstGeom prst="rect">
            <a:avLst/>
          </a:prstGeom>
          <a:solidFill>
            <a:schemeClr val="dk1">
              <a:alpha val="12940"/>
            </a:schemeClr>
          </a:solidFill>
          <a:ln w="127000" cap="sq" cmpd="thinThick">
            <a:solidFill>
              <a:srgbClr val="262626">
                <a:alpha val="14120"/>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a:latin typeface="Calibri"/>
              <a:ea typeface="Calibri"/>
              <a:cs typeface="Calibri"/>
              <a:sym typeface="Calibri"/>
            </a:endParaRPr>
          </a:p>
        </p:txBody>
      </p:sp>
      <p:sp>
        <p:nvSpPr>
          <p:cNvPr id="236" name="Google Shape;236;g172b76da09b_0_122"/>
          <p:cNvSpPr>
            <a:spLocks noGrp="1"/>
          </p:cNvSpPr>
          <p:nvPr>
            <p:ph type="title"/>
          </p:nvPr>
        </p:nvSpPr>
        <p:spPr>
          <a:xfrm>
            <a:off x="838200" y="532025"/>
            <a:ext cx="10515600" cy="1094700"/>
          </a:xfrm>
          <a:prstGeom prst="ellipse">
            <a:avLst/>
          </a:prstGeom>
          <a:noFill/>
          <a:ln>
            <a:noFill/>
          </a:ln>
        </p:spPr>
        <p:txBody>
          <a:bodyPr spcFirstLastPara="1" wrap="square" lIns="91425" tIns="45700" rIns="91425" bIns="45700" anchor="ctr" anchorCtr="0">
            <a:noAutofit/>
          </a:bodyPr>
          <a:lstStyle/>
          <a:p>
            <a:pPr marL="0" lvl="0" indent="0" algn="l" rtl="0">
              <a:lnSpc>
                <a:spcPct val="110000"/>
              </a:lnSpc>
              <a:spcBef>
                <a:spcPts val="1500"/>
              </a:spcBef>
              <a:spcAft>
                <a:spcPts val="800"/>
              </a:spcAft>
              <a:buClr>
                <a:schemeClr val="dk1"/>
              </a:buClr>
              <a:buSzPts val="1100"/>
              <a:buFont typeface="Arial"/>
              <a:buNone/>
            </a:pPr>
            <a:r>
              <a:rPr lang="es" sz="2400" b="1"/>
              <a:t>Pasos para crear e implementar una política // Parte 2</a:t>
            </a:r>
            <a:endParaRPr sz="2400" b="1"/>
          </a:p>
        </p:txBody>
      </p:sp>
      <p:cxnSp>
        <p:nvCxnSpPr>
          <p:cNvPr id="237" name="Google Shape;237;g172b76da09b_0_122"/>
          <p:cNvCxnSpPr/>
          <p:nvPr/>
        </p:nvCxnSpPr>
        <p:spPr>
          <a:xfrm>
            <a:off x="897636" y="1429838"/>
            <a:ext cx="10396800" cy="0"/>
          </a:xfrm>
          <a:prstGeom prst="straightConnector1">
            <a:avLst/>
          </a:prstGeom>
          <a:noFill/>
          <a:ln w="22225" cap="flat" cmpd="sng">
            <a:solidFill>
              <a:srgbClr val="7F7F7F"/>
            </a:solidFill>
            <a:prstDash val="solid"/>
            <a:miter lim="800000"/>
            <a:headEnd type="none" w="sm" len="sm"/>
            <a:tailEnd type="none" w="sm" len="sm"/>
          </a:ln>
        </p:spPr>
      </p:cxnSp>
      <p:pic>
        <p:nvPicPr>
          <p:cNvPr id="238" name="Google Shape;238;g172b76da09b_0_122"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900" cy="480300"/>
          </a:xfrm>
          <a:prstGeom prst="rect">
            <a:avLst/>
          </a:prstGeom>
          <a:noFill/>
          <a:ln>
            <a:noFill/>
          </a:ln>
        </p:spPr>
      </p:pic>
      <p:pic>
        <p:nvPicPr>
          <p:cNvPr id="239" name="Google Shape;239;g172b76da09b_0_122"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40" name="Google Shape;240;g172b76da09b_0_122"/>
          <p:cNvSpPr/>
          <p:nvPr/>
        </p:nvSpPr>
        <p:spPr>
          <a:xfrm>
            <a:off x="4435275" y="1762100"/>
            <a:ext cx="6738600" cy="673500"/>
          </a:xfrm>
          <a:prstGeom prst="roundRect">
            <a:avLst>
              <a:gd name="adj" fmla="val 16667"/>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s" sz="1800">
                <a:latin typeface="Calibri"/>
                <a:ea typeface="Calibri"/>
                <a:cs typeface="Calibri"/>
                <a:sym typeface="Calibri"/>
              </a:rPr>
              <a:t>Entregue y cubra las nuevas reglas en grupos más pequeños, con cada trabajador, o en una reunión de personal, según lo que cambie y cubra la política.</a:t>
            </a:r>
            <a:endParaRPr sz="1800">
              <a:latin typeface="Calibri"/>
              <a:ea typeface="Calibri"/>
              <a:cs typeface="Calibri"/>
              <a:sym typeface="Calibri"/>
            </a:endParaRPr>
          </a:p>
        </p:txBody>
      </p:sp>
      <p:sp>
        <p:nvSpPr>
          <p:cNvPr id="241" name="Google Shape;241;g172b76da09b_0_122"/>
          <p:cNvSpPr/>
          <p:nvPr/>
        </p:nvSpPr>
        <p:spPr>
          <a:xfrm>
            <a:off x="4435275" y="2780503"/>
            <a:ext cx="6738600" cy="673500"/>
          </a:xfrm>
          <a:prstGeom prst="roundRect">
            <a:avLst>
              <a:gd name="adj" fmla="val 16667"/>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s" sz="1800">
                <a:latin typeface="Calibri"/>
                <a:ea typeface="Calibri"/>
                <a:cs typeface="Calibri"/>
                <a:sym typeface="Calibri"/>
              </a:rPr>
              <a:t>Incluya la política en su manual del empleado. Algunas empresas lo colocan en su intranet o en la nube.</a:t>
            </a:r>
            <a:endParaRPr sz="1800">
              <a:latin typeface="Calibri"/>
              <a:ea typeface="Calibri"/>
              <a:cs typeface="Calibri"/>
              <a:sym typeface="Calibri"/>
            </a:endParaRPr>
          </a:p>
        </p:txBody>
      </p:sp>
      <p:sp>
        <p:nvSpPr>
          <p:cNvPr id="242" name="Google Shape;242;g172b76da09b_0_122"/>
          <p:cNvSpPr/>
          <p:nvPr/>
        </p:nvSpPr>
        <p:spPr>
          <a:xfrm>
            <a:off x="4435275" y="3798906"/>
            <a:ext cx="6738600" cy="673500"/>
          </a:xfrm>
          <a:prstGeom prst="roundRect">
            <a:avLst>
              <a:gd name="adj" fmla="val 16667"/>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s" sz="1800">
                <a:latin typeface="Calibri"/>
                <a:ea typeface="Calibri"/>
                <a:cs typeface="Calibri"/>
                <a:sym typeface="Calibri"/>
              </a:rPr>
              <a:t>Los gerentes deben ser consistentes y justos. Si las prácticas no se adhieren a la política escrita, debe reescribirse.</a:t>
            </a:r>
            <a:endParaRPr sz="1800">
              <a:latin typeface="Calibri"/>
              <a:ea typeface="Calibri"/>
              <a:cs typeface="Calibri"/>
              <a:sym typeface="Calibri"/>
            </a:endParaRPr>
          </a:p>
        </p:txBody>
      </p:sp>
      <p:sp>
        <p:nvSpPr>
          <p:cNvPr id="243" name="Google Shape;243;g172b76da09b_0_122"/>
          <p:cNvSpPr/>
          <p:nvPr/>
        </p:nvSpPr>
        <p:spPr>
          <a:xfrm>
            <a:off x="1246775" y="1762100"/>
            <a:ext cx="3030900" cy="681300"/>
          </a:xfrm>
          <a:prstGeom prst="roundRect">
            <a:avLst>
              <a:gd name="adj" fmla="val 16667"/>
            </a:avLst>
          </a:prstGeom>
          <a:solidFill>
            <a:srgbClr val="FF0000"/>
          </a:solidFill>
          <a:ln>
            <a:noFill/>
          </a:ln>
        </p:spPr>
        <p:txBody>
          <a:bodyPr spcFirstLastPara="1" wrap="square" lIns="91425" tIns="91425" rIns="91425" bIns="91425" anchor="ctr" anchorCtr="0">
            <a:noAutofit/>
          </a:bodyPr>
          <a:lstStyle/>
          <a:p>
            <a:pPr marL="0" lvl="0" indent="0" algn="l" rtl="0">
              <a:lnSpc>
                <a:spcPct val="80000"/>
              </a:lnSpc>
              <a:spcBef>
                <a:spcPts val="0"/>
              </a:spcBef>
              <a:spcAft>
                <a:spcPts val="0"/>
              </a:spcAft>
              <a:buNone/>
            </a:pPr>
            <a:r>
              <a:rPr lang="es" sz="1800">
                <a:solidFill>
                  <a:schemeClr val="lt1"/>
                </a:solidFill>
                <a:latin typeface="Calibri"/>
                <a:ea typeface="Calibri"/>
                <a:cs typeface="Calibri"/>
                <a:sym typeface="Calibri"/>
              </a:rPr>
              <a:t>Implementar la política</a:t>
            </a:r>
            <a:endParaRPr sz="1800">
              <a:solidFill>
                <a:schemeClr val="lt1"/>
              </a:solidFill>
              <a:latin typeface="Calibri"/>
              <a:ea typeface="Calibri"/>
              <a:cs typeface="Calibri"/>
              <a:sym typeface="Calibri"/>
            </a:endParaRPr>
          </a:p>
        </p:txBody>
      </p:sp>
      <p:sp>
        <p:nvSpPr>
          <p:cNvPr id="244" name="Google Shape;244;g172b76da09b_0_122"/>
          <p:cNvSpPr/>
          <p:nvPr/>
        </p:nvSpPr>
        <p:spPr>
          <a:xfrm>
            <a:off x="1246775" y="2791829"/>
            <a:ext cx="3030900" cy="681300"/>
          </a:xfrm>
          <a:prstGeom prst="roundRect">
            <a:avLst>
              <a:gd name="adj" fmla="val 16667"/>
            </a:avLst>
          </a:prstGeom>
          <a:solidFill>
            <a:srgbClr val="FF0000"/>
          </a:solidFill>
          <a:ln>
            <a:noFill/>
          </a:ln>
        </p:spPr>
        <p:txBody>
          <a:bodyPr spcFirstLastPara="1" wrap="square" lIns="91425" tIns="91425" rIns="91425" bIns="91425" anchor="ctr" anchorCtr="0">
            <a:noAutofit/>
          </a:bodyPr>
          <a:lstStyle/>
          <a:p>
            <a:pPr marL="0" lvl="0" indent="0" algn="l" rtl="0">
              <a:lnSpc>
                <a:spcPct val="80000"/>
              </a:lnSpc>
              <a:spcBef>
                <a:spcPts val="0"/>
              </a:spcBef>
              <a:spcAft>
                <a:spcPts val="0"/>
              </a:spcAft>
              <a:buNone/>
            </a:pPr>
            <a:r>
              <a:rPr lang="es" sz="1800">
                <a:solidFill>
                  <a:schemeClr val="lt1"/>
                </a:solidFill>
                <a:latin typeface="Calibri"/>
                <a:ea typeface="Calibri"/>
                <a:cs typeface="Calibri"/>
                <a:sym typeface="Calibri"/>
              </a:rPr>
              <a:t>Decidir cómo comunicar la política en el futuro</a:t>
            </a:r>
            <a:endParaRPr sz="1800">
              <a:solidFill>
                <a:schemeClr val="lt1"/>
              </a:solidFill>
              <a:latin typeface="Calibri"/>
              <a:ea typeface="Calibri"/>
              <a:cs typeface="Calibri"/>
              <a:sym typeface="Calibri"/>
            </a:endParaRPr>
          </a:p>
        </p:txBody>
      </p:sp>
      <p:sp>
        <p:nvSpPr>
          <p:cNvPr id="245" name="Google Shape;245;g172b76da09b_0_122"/>
          <p:cNvSpPr/>
          <p:nvPr/>
        </p:nvSpPr>
        <p:spPr>
          <a:xfrm>
            <a:off x="1246775" y="3821558"/>
            <a:ext cx="3030900" cy="681300"/>
          </a:xfrm>
          <a:prstGeom prst="roundRect">
            <a:avLst>
              <a:gd name="adj" fmla="val 16667"/>
            </a:avLst>
          </a:prstGeom>
          <a:solidFill>
            <a:srgbClr val="FF0000"/>
          </a:solidFill>
          <a:ln>
            <a:noFill/>
          </a:ln>
        </p:spPr>
        <p:txBody>
          <a:bodyPr spcFirstLastPara="1" wrap="square" lIns="91425" tIns="91425" rIns="91425" bIns="91425" anchor="ctr" anchorCtr="0">
            <a:noAutofit/>
          </a:bodyPr>
          <a:lstStyle/>
          <a:p>
            <a:pPr marL="0" lvl="0" indent="0" algn="l" rtl="0">
              <a:lnSpc>
                <a:spcPct val="80000"/>
              </a:lnSpc>
              <a:spcBef>
                <a:spcPts val="0"/>
              </a:spcBef>
              <a:spcAft>
                <a:spcPts val="0"/>
              </a:spcAft>
              <a:buNone/>
            </a:pPr>
            <a:r>
              <a:rPr lang="es" sz="1800">
                <a:solidFill>
                  <a:schemeClr val="lt1"/>
                </a:solidFill>
                <a:latin typeface="Calibri"/>
                <a:ea typeface="Calibri"/>
                <a:cs typeface="Calibri"/>
                <a:sym typeface="Calibri"/>
              </a:rPr>
              <a:t>Interpretar e integrar la política</a:t>
            </a:r>
            <a:endParaRPr sz="1800">
              <a:solidFill>
                <a:schemeClr val="lt1"/>
              </a:solidFill>
              <a:latin typeface="Calibri"/>
              <a:ea typeface="Calibri"/>
              <a:cs typeface="Calibri"/>
              <a:sym typeface="Calibri"/>
            </a:endParaRPr>
          </a:p>
        </p:txBody>
      </p:sp>
      <p:sp>
        <p:nvSpPr>
          <p:cNvPr id="246" name="Google Shape;246;g172b76da09b_0_122"/>
          <p:cNvSpPr/>
          <p:nvPr/>
        </p:nvSpPr>
        <p:spPr>
          <a:xfrm>
            <a:off x="709225" y="1907750"/>
            <a:ext cx="417000" cy="3900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1800" b="1">
                <a:solidFill>
                  <a:schemeClr val="lt1"/>
                </a:solidFill>
                <a:latin typeface="Calibri"/>
                <a:ea typeface="Calibri"/>
                <a:cs typeface="Calibri"/>
                <a:sym typeface="Calibri"/>
              </a:rPr>
              <a:t>5</a:t>
            </a:r>
            <a:endParaRPr sz="1800" b="1">
              <a:solidFill>
                <a:schemeClr val="lt1"/>
              </a:solidFill>
              <a:latin typeface="Calibri"/>
              <a:ea typeface="Calibri"/>
              <a:cs typeface="Calibri"/>
              <a:sym typeface="Calibri"/>
            </a:endParaRPr>
          </a:p>
        </p:txBody>
      </p:sp>
      <p:sp>
        <p:nvSpPr>
          <p:cNvPr id="247" name="Google Shape;247;g172b76da09b_0_122"/>
          <p:cNvSpPr/>
          <p:nvPr/>
        </p:nvSpPr>
        <p:spPr>
          <a:xfrm>
            <a:off x="709225" y="2922250"/>
            <a:ext cx="417000" cy="3900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1800" b="1">
                <a:solidFill>
                  <a:schemeClr val="lt1"/>
                </a:solidFill>
                <a:latin typeface="Calibri"/>
                <a:ea typeface="Calibri"/>
                <a:cs typeface="Calibri"/>
                <a:sym typeface="Calibri"/>
              </a:rPr>
              <a:t>6</a:t>
            </a:r>
            <a:endParaRPr sz="1800" b="1">
              <a:solidFill>
                <a:schemeClr val="lt1"/>
              </a:solidFill>
              <a:latin typeface="Calibri"/>
              <a:ea typeface="Calibri"/>
              <a:cs typeface="Calibri"/>
              <a:sym typeface="Calibri"/>
            </a:endParaRPr>
          </a:p>
        </p:txBody>
      </p:sp>
      <p:sp>
        <p:nvSpPr>
          <p:cNvPr id="248" name="Google Shape;248;g172b76da09b_0_122"/>
          <p:cNvSpPr/>
          <p:nvPr/>
        </p:nvSpPr>
        <p:spPr>
          <a:xfrm>
            <a:off x="709225" y="3936750"/>
            <a:ext cx="417000" cy="3900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1800" b="1">
                <a:solidFill>
                  <a:schemeClr val="lt1"/>
                </a:solidFill>
                <a:latin typeface="Calibri"/>
                <a:ea typeface="Calibri"/>
                <a:cs typeface="Calibri"/>
                <a:sym typeface="Calibri"/>
              </a:rPr>
              <a:t>7</a:t>
            </a:r>
            <a:endParaRPr sz="1800" b="1">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2"/>
        <p:cNvGrpSpPr/>
        <p:nvPr/>
      </p:nvGrpSpPr>
      <p:grpSpPr>
        <a:xfrm>
          <a:off x="0" y="0"/>
          <a:ext cx="0" cy="0"/>
          <a:chOff x="0" y="0"/>
          <a:chExt cx="0" cy="0"/>
        </a:xfrm>
      </p:grpSpPr>
      <p:sp>
        <p:nvSpPr>
          <p:cNvPr id="253" name="Google Shape;253;p6"/>
          <p:cNvSpPr/>
          <p:nvPr/>
        </p:nvSpPr>
        <p:spPr>
          <a:xfrm>
            <a:off x="-169682" y="-50721"/>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4" name="Google Shape;254;p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5" name="Google Shape;255;p6"/>
          <p:cNvSpPr>
            <a:spLocks noGrp="1"/>
          </p:cNvSpPr>
          <p:nvPr>
            <p:ph type="title"/>
          </p:nvPr>
        </p:nvSpPr>
        <p:spPr>
          <a:xfrm>
            <a:off x="208407" y="208383"/>
            <a:ext cx="10260900" cy="6296700"/>
          </a:xfrm>
          <a:prstGeom prst="ellipse">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2070"/>
              <a:buFont typeface="Calibri"/>
              <a:buNone/>
            </a:pPr>
            <a:r>
              <a:rPr lang="es" sz="2400" b="1">
                <a:solidFill>
                  <a:schemeClr val="dk1"/>
                </a:solidFill>
                <a:latin typeface="Calibri"/>
                <a:ea typeface="Calibri"/>
                <a:cs typeface="Calibri"/>
                <a:sym typeface="Calibri"/>
              </a:rPr>
              <a:t>Bibliografía: </a:t>
            </a:r>
            <a:br>
              <a:rPr lang="en-US" sz="2070" b="1">
                <a:solidFill>
                  <a:schemeClr val="dk1"/>
                </a:solidFill>
                <a:latin typeface="Calibri"/>
                <a:ea typeface="Calibri"/>
                <a:cs typeface="Calibri"/>
                <a:sym typeface="Calibri"/>
              </a:rPr>
            </a:br>
            <a:br>
              <a:rPr lang="en-US" sz="2070" b="1">
                <a:solidFill>
                  <a:schemeClr val="dk1"/>
                </a:solidFill>
                <a:latin typeface="Calibri"/>
                <a:ea typeface="Calibri"/>
                <a:cs typeface="Calibri"/>
                <a:sym typeface="Calibri"/>
              </a:rPr>
            </a:br>
            <a:r>
              <a:rPr lang="es" sz="1800"/>
              <a:t>Bika, N. Las 5 políticas de empresa que debes tener por escrito. </a:t>
            </a:r>
            <a:r>
              <a:rPr lang="es" sz="1800" i="1"/>
              <a:t>Recursos para empleadores </a:t>
            </a:r>
            <a:r>
              <a:rPr lang="es" sz="1800"/>
              <a:t>.</a:t>
            </a:r>
            <a:endParaRPr sz="1800"/>
          </a:p>
          <a:p>
            <a:pPr marL="0" lvl="0" indent="0" algn="just" rtl="0">
              <a:lnSpc>
                <a:spcPct val="90000"/>
              </a:lnSpc>
              <a:spcBef>
                <a:spcPts val="0"/>
              </a:spcBef>
              <a:spcAft>
                <a:spcPts val="0"/>
              </a:spcAft>
              <a:buClr>
                <a:schemeClr val="dk1"/>
              </a:buClr>
              <a:buSzPts val="2070"/>
              <a:buFont typeface="Calibri"/>
              <a:buNone/>
            </a:pPr>
            <a:endParaRPr sz="1800"/>
          </a:p>
          <a:p>
            <a:pPr marL="0" lvl="0" indent="0" algn="just" rtl="0">
              <a:lnSpc>
                <a:spcPct val="90000"/>
              </a:lnSpc>
              <a:spcBef>
                <a:spcPts val="0"/>
              </a:spcBef>
              <a:spcAft>
                <a:spcPts val="0"/>
              </a:spcAft>
              <a:buClr>
                <a:schemeClr val="dk1"/>
              </a:buClr>
              <a:buSzPts val="2070"/>
              <a:buFont typeface="Calibri"/>
              <a:buNone/>
            </a:pPr>
            <a:r>
              <a:rPr lang="es" sz="1800"/>
              <a:t>Anónimo. Política de la compañía. </a:t>
            </a:r>
            <a:r>
              <a:rPr lang="es" sz="1800" i="1"/>
              <a:t>Gente HUM.</a:t>
            </a:r>
            <a:endParaRPr sz="1800" i="1"/>
          </a:p>
          <a:p>
            <a:pPr marL="0" lvl="0" indent="0" algn="just" rtl="0">
              <a:lnSpc>
                <a:spcPct val="90000"/>
              </a:lnSpc>
              <a:spcBef>
                <a:spcPts val="0"/>
              </a:spcBef>
              <a:spcAft>
                <a:spcPts val="0"/>
              </a:spcAft>
              <a:buClr>
                <a:schemeClr val="dk1"/>
              </a:buClr>
              <a:buSzPts val="2070"/>
              <a:buFont typeface="Calibri"/>
              <a:buNone/>
            </a:pPr>
            <a:endParaRPr sz="1800"/>
          </a:p>
          <a:p>
            <a:pPr marL="0" lvl="0" indent="0" algn="just" rtl="0">
              <a:lnSpc>
                <a:spcPct val="90000"/>
              </a:lnSpc>
              <a:spcBef>
                <a:spcPts val="0"/>
              </a:spcBef>
              <a:spcAft>
                <a:spcPts val="0"/>
              </a:spcAft>
              <a:buClr>
                <a:schemeClr val="dk1"/>
              </a:buClr>
              <a:buSzPts val="2070"/>
              <a:buFont typeface="Calibri"/>
              <a:buNone/>
            </a:pPr>
            <a:r>
              <a:rPr lang="es" sz="1800"/>
              <a:t>Anónimo. Política de la empresa: todo lo que necesita saber. </a:t>
            </a:r>
            <a:r>
              <a:rPr lang="es" sz="1800" i="1"/>
              <a:t>consejo </a:t>
            </a:r>
            <a:r>
              <a:rPr lang="es" sz="1800"/>
              <a:t>_</a:t>
            </a:r>
            <a:endParaRPr sz="1800"/>
          </a:p>
          <a:p>
            <a:pPr marL="0" lvl="0" indent="0" algn="just" rtl="0">
              <a:lnSpc>
                <a:spcPct val="90000"/>
              </a:lnSpc>
              <a:spcBef>
                <a:spcPts val="0"/>
              </a:spcBef>
              <a:spcAft>
                <a:spcPts val="0"/>
              </a:spcAft>
              <a:buClr>
                <a:schemeClr val="dk1"/>
              </a:buClr>
              <a:buSzPts val="2070"/>
              <a:buFont typeface="Calibri"/>
              <a:buNone/>
            </a:pPr>
            <a:endParaRPr sz="1800"/>
          </a:p>
          <a:p>
            <a:pPr marL="0" lvl="0" indent="0" algn="just" rtl="0">
              <a:lnSpc>
                <a:spcPct val="90000"/>
              </a:lnSpc>
              <a:spcBef>
                <a:spcPts val="0"/>
              </a:spcBef>
              <a:spcAft>
                <a:spcPts val="0"/>
              </a:spcAft>
              <a:buClr>
                <a:schemeClr val="dk1"/>
              </a:buClr>
              <a:buSzPts val="2070"/>
              <a:buFont typeface="Calibri"/>
              <a:buNone/>
            </a:pPr>
            <a:r>
              <a:rPr lang="es" sz="1800"/>
              <a:t>Anónimo. Orientación para la redacción de políticas. </a:t>
            </a:r>
            <a:r>
              <a:rPr lang="es" sz="1800" i="1"/>
              <a:t>Universidad Estatal de Boise </a:t>
            </a:r>
            <a:r>
              <a:rPr lang="es" sz="1800"/>
              <a:t>.</a:t>
            </a:r>
            <a:endParaRPr sz="1800"/>
          </a:p>
          <a:p>
            <a:pPr marL="0" lvl="0" indent="0" algn="just" rtl="0">
              <a:lnSpc>
                <a:spcPct val="90000"/>
              </a:lnSpc>
              <a:spcBef>
                <a:spcPts val="0"/>
              </a:spcBef>
              <a:spcAft>
                <a:spcPts val="0"/>
              </a:spcAft>
              <a:buClr>
                <a:schemeClr val="dk1"/>
              </a:buClr>
              <a:buSzPts val="2070"/>
              <a:buFont typeface="Calibri"/>
              <a:buNone/>
            </a:pPr>
            <a:endParaRPr sz="1800"/>
          </a:p>
          <a:p>
            <a:pPr marL="0" lvl="0" indent="0" algn="just" rtl="0">
              <a:lnSpc>
                <a:spcPct val="90000"/>
              </a:lnSpc>
              <a:spcBef>
                <a:spcPts val="0"/>
              </a:spcBef>
              <a:spcAft>
                <a:spcPts val="0"/>
              </a:spcAft>
              <a:buClr>
                <a:schemeClr val="dk1"/>
              </a:buClr>
              <a:buSzPts val="2070"/>
              <a:buFont typeface="Calibri"/>
              <a:buNone/>
            </a:pPr>
            <a:br>
              <a:rPr lang="en-US" sz="1800"/>
            </a:br>
            <a:br>
              <a:rPr lang="en-US" sz="1800"/>
            </a:br>
            <a:br>
              <a:rPr lang="en-US" sz="1800" b="1"/>
            </a:br>
            <a:endParaRPr sz="1800" b="1"/>
          </a:p>
        </p:txBody>
      </p:sp>
      <p:grpSp>
        <p:nvGrpSpPr>
          <p:cNvPr id="256" name="Google Shape;256;p6"/>
          <p:cNvGrpSpPr/>
          <p:nvPr/>
        </p:nvGrpSpPr>
        <p:grpSpPr>
          <a:xfrm>
            <a:off x="441960" y="561256"/>
            <a:ext cx="1128382" cy="847206"/>
            <a:chOff x="7393391" y="1075612"/>
            <a:chExt cx="1128382" cy="847206"/>
          </a:xfrm>
        </p:grpSpPr>
        <p:sp>
          <p:nvSpPr>
            <p:cNvPr id="257" name="Google Shape;257;p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58" name="Google Shape;258;p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59" name="Google Shape;259;p6"/>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60" name="Google Shape;260;p6"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Resumen</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3483900"/>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Introducción</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Características </a:t>
            </a:r>
            <a:r>
              <a:rPr lang="es" sz="2200" b="1">
                <a:solidFill>
                  <a:srgbClr val="222222"/>
                </a:solidFill>
                <a:latin typeface="Calibri"/>
                <a:ea typeface="Calibri"/>
                <a:cs typeface="Calibri"/>
                <a:sym typeface="Calibri"/>
              </a:rPr>
              <a:t>de la Política de la Empresa</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Relevancia y usos </a:t>
            </a:r>
            <a:r>
              <a:rPr lang="es" sz="2200" b="1">
                <a:solidFill>
                  <a:srgbClr val="222222"/>
                </a:solidFill>
                <a:latin typeface="Calibri"/>
                <a:ea typeface="Calibri"/>
                <a:cs typeface="Calibri"/>
                <a:sym typeface="Calibri"/>
              </a:rPr>
              <a:t>de la Política de la Empresa</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Consejos para llevarlo a cabo </a:t>
            </a:r>
            <a:r>
              <a:rPr lang="es" sz="2200" b="1">
                <a:solidFill>
                  <a:srgbClr val="222222"/>
                </a:solidFill>
                <a:latin typeface="Calibri"/>
                <a:ea typeface="Calibri"/>
                <a:cs typeface="Calibri"/>
                <a:sym typeface="Calibri"/>
              </a:rPr>
              <a:t>Política de empresa</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Conclusiones</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Plantilla editable</a:t>
            </a:r>
            <a:endParaRPr sz="2200" b="1"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441959" y="-101896"/>
            <a:ext cx="10084511" cy="5773650"/>
          </a:xfrm>
          <a:prstGeom prst="ellipse">
            <a:avLst/>
          </a:prstGeom>
          <a:noFill/>
          <a:ln>
            <a:noFill/>
          </a:ln>
        </p:spPr>
        <p:txBody>
          <a:bodyPr spcFirstLastPara="1" wrap="square" lIns="91425" tIns="45700" rIns="91425" bIns="45700" anchor="t" anchorCtr="0">
            <a:normAutofit fontScale="90000"/>
          </a:bodyPr>
          <a:lstStyle/>
          <a:p>
            <a:pPr marL="0" lvl="0" indent="0" algn="just" rtl="0">
              <a:lnSpc>
                <a:spcPct val="100000"/>
              </a:lnSpc>
              <a:spcBef>
                <a:spcPts val="0"/>
              </a:spcBef>
              <a:spcAft>
                <a:spcPts val="0"/>
              </a:spcAft>
              <a:buClr>
                <a:schemeClr val="dk1"/>
              </a:buClr>
              <a:buSzPct val="84836"/>
              <a:buFont typeface="Calibri"/>
              <a:buNone/>
            </a:pPr>
            <a:r>
              <a:rPr lang="es" sz="2711" b="1">
                <a:solidFill>
                  <a:schemeClr val="dk1"/>
                </a:solidFill>
                <a:latin typeface="Calibri"/>
                <a:ea typeface="Calibri"/>
                <a:cs typeface="Calibri"/>
                <a:sym typeface="Calibri"/>
              </a:rPr>
              <a:t> </a:t>
            </a:r>
            <a:r>
              <a:rPr lang="es" sz="2711" b="1">
                <a:solidFill>
                  <a:srgbClr val="222222"/>
                </a:solidFill>
                <a:latin typeface="Calibri"/>
                <a:ea typeface="Calibri"/>
                <a:cs typeface="Calibri"/>
                <a:sym typeface="Calibri"/>
              </a:rPr>
              <a:t>Introducción </a:t>
            </a:r>
            <a:br>
              <a:rPr lang="en-US" sz="2400">
                <a:latin typeface="Calibri"/>
                <a:ea typeface="Calibri"/>
                <a:cs typeface="Calibri"/>
                <a:sym typeface="Calibri"/>
              </a:rPr>
            </a:br>
            <a:br>
              <a:rPr lang="en-US" sz="2400">
                <a:latin typeface="Calibri"/>
                <a:ea typeface="Calibri"/>
                <a:cs typeface="Calibri"/>
                <a:sym typeface="Calibri"/>
              </a:rPr>
            </a:br>
            <a:r>
              <a:rPr lang="es" sz="2000">
                <a:latin typeface="Calibri"/>
                <a:ea typeface="Calibri"/>
                <a:cs typeface="Calibri"/>
                <a:sym typeface="Calibri"/>
              </a:rPr>
              <a:t>Puede pensar que está en una etapa muy temprana de su negocio y no es necesario construir las políticas para su futura empresa. Sin embargo, hay momentos en que el negocio empieza a crecer y no te das cuenta cuando tienes </a:t>
            </a:r>
            <a:r>
              <a:rPr lang="es" sz="2000"/>
              <a:t>un número considerable de empleados y/o clientes, y aún no has establecido las expectativas y estándares de las diferentes áreas para tus empleadores.</a:t>
            </a:r>
            <a:endParaRPr sz="2000"/>
          </a:p>
          <a:p>
            <a:pPr marL="0" lvl="0" indent="0" algn="just" rtl="0">
              <a:lnSpc>
                <a:spcPct val="100000"/>
              </a:lnSpc>
              <a:spcBef>
                <a:spcPts val="0"/>
              </a:spcBef>
              <a:spcAft>
                <a:spcPts val="0"/>
              </a:spcAft>
              <a:buClr>
                <a:schemeClr val="dk1"/>
              </a:buClr>
              <a:buSzPct val="115000"/>
              <a:buFont typeface="Calibri"/>
              <a:buNone/>
            </a:pPr>
            <a:endParaRPr sz="2000"/>
          </a:p>
          <a:p>
            <a:pPr marL="0" lvl="0" indent="0" algn="just" rtl="0">
              <a:lnSpc>
                <a:spcPct val="100000"/>
              </a:lnSpc>
              <a:spcBef>
                <a:spcPts val="0"/>
              </a:spcBef>
              <a:spcAft>
                <a:spcPts val="0"/>
              </a:spcAft>
              <a:buClr>
                <a:schemeClr val="dk1"/>
              </a:buClr>
              <a:buSzPct val="115000"/>
              <a:buFont typeface="Calibri"/>
              <a:buNone/>
            </a:pPr>
            <a:r>
              <a:rPr lang="es" sz="2000"/>
              <a:t>La política de la empresa se establece para establecer las reglas de conducta dentro de una organización, describiendo las responsabilidades tanto de los empleados como de los empleadores. La política y los procedimientos de gestión de la empresa tienen como objetivo proteger los derechos de los trabajadores, así como los intereses comerciales de los empleadores.</a:t>
            </a:r>
            <a:endParaRPr sz="2000"/>
          </a:p>
          <a:p>
            <a:pPr marL="0" lvl="0" indent="0" algn="just" rtl="0">
              <a:lnSpc>
                <a:spcPct val="100000"/>
              </a:lnSpc>
              <a:spcBef>
                <a:spcPts val="0"/>
              </a:spcBef>
              <a:spcAft>
                <a:spcPts val="0"/>
              </a:spcAft>
              <a:buClr>
                <a:schemeClr val="dk1"/>
              </a:buClr>
              <a:buSzPct val="115000"/>
              <a:buFont typeface="Calibri"/>
              <a:buNone/>
            </a:pPr>
            <a:endParaRPr sz="2000"/>
          </a:p>
          <a:p>
            <a:pPr marL="0" lvl="0" indent="0" algn="l" rtl="0">
              <a:lnSpc>
                <a:spcPct val="100000"/>
              </a:lnSpc>
              <a:spcBef>
                <a:spcPts val="0"/>
              </a:spcBef>
              <a:spcAft>
                <a:spcPts val="0"/>
              </a:spcAft>
              <a:buClr>
                <a:schemeClr val="dk1"/>
              </a:buClr>
              <a:buSzPct val="115000"/>
              <a:buFont typeface="Calibri"/>
              <a:buNone/>
            </a:pPr>
            <a:r>
              <a:rPr lang="es" sz="2000"/>
              <a:t>En otras palabras, una política de la empresa es una guía y un libro de reglas para que los empleadores establezcan expectativas y estándares formales para la salud y la seguridad de los empleados, la responsabilidad, las mejores prácticas y los procesos dentro de una empresa.</a:t>
            </a:r>
            <a:endParaRPr sz="2000"/>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25" name="Google Shape;125;p3"/>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26" name="Google Shape;126;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27" name="Google Shape;127;p3"/>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28" name="Google Shape;128;p3"/>
          <p:cNvPicPr preferRelativeResize="0"/>
          <p:nvPr/>
        </p:nvPicPr>
        <p:blipFill>
          <a:blip r:embed="rId4">
            <a:alphaModFix/>
          </a:blip>
          <a:stretch>
            <a:fillRect/>
          </a:stretch>
        </p:blipFill>
        <p:spPr>
          <a:xfrm>
            <a:off x="9316800" y="2623250"/>
            <a:ext cx="2395301" cy="24184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2"/>
        <p:cNvGrpSpPr/>
        <p:nvPr/>
      </p:nvGrpSpPr>
      <p:grpSpPr>
        <a:xfrm>
          <a:off x="0" y="0"/>
          <a:ext cx="0" cy="0"/>
          <a:chOff x="0" y="0"/>
          <a:chExt cx="0" cy="0"/>
        </a:xfrm>
      </p:grpSpPr>
      <p:sp>
        <p:nvSpPr>
          <p:cNvPr id="133" name="Google Shape;133;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4" name="Google Shape;134;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5" name="Google Shape;135;p4"/>
          <p:cNvSpPr>
            <a:spLocks noGrp="1"/>
          </p:cNvSpPr>
          <p:nvPr>
            <p:ph type="title"/>
          </p:nvPr>
        </p:nvSpPr>
        <p:spPr>
          <a:xfrm>
            <a:off x="535529" y="-76001"/>
            <a:ext cx="10201500" cy="6372600"/>
          </a:xfrm>
          <a:prstGeom prst="ellipse">
            <a:avLst/>
          </a:prstGeom>
          <a:noFill/>
          <a:ln>
            <a:noFill/>
          </a:ln>
        </p:spPr>
        <p:txBody>
          <a:bodyPr spcFirstLastPara="1" wrap="square" lIns="91425" tIns="45700" rIns="91425" bIns="45700" anchor="t" anchorCtr="0">
            <a:normAutofit fontScale="90000"/>
          </a:bodyPr>
          <a:lstStyle/>
          <a:p>
            <a:pPr marL="0" lvl="0" indent="0" algn="just" rtl="0">
              <a:lnSpc>
                <a:spcPct val="100000"/>
              </a:lnSpc>
              <a:spcBef>
                <a:spcPts val="0"/>
              </a:spcBef>
              <a:spcAft>
                <a:spcPts val="0"/>
              </a:spcAft>
              <a:buClr>
                <a:schemeClr val="dk1"/>
              </a:buClr>
              <a:buSzPct val="84836"/>
              <a:buFont typeface="Calibri"/>
              <a:buNone/>
            </a:pPr>
            <a:r>
              <a:rPr lang="es" sz="2711" b="1" dirty="0">
                <a:solidFill>
                  <a:schemeClr val="dk1"/>
                </a:solidFill>
                <a:latin typeface="Calibri"/>
                <a:ea typeface="Calibri"/>
                <a:cs typeface="Calibri"/>
                <a:sym typeface="Calibri"/>
              </a:rPr>
              <a:t> </a:t>
            </a:r>
            <a:r>
              <a:rPr lang="es" sz="2711" b="1" dirty="0">
                <a:solidFill>
                  <a:srgbClr val="222222"/>
                </a:solidFill>
                <a:latin typeface="Calibri"/>
                <a:ea typeface="Calibri"/>
                <a:cs typeface="Calibri"/>
                <a:sym typeface="Calibri"/>
              </a:rPr>
              <a:t>Características </a:t>
            </a:r>
            <a:r>
              <a:rPr lang="es" sz="2711" b="1" dirty="0">
                <a:solidFill>
                  <a:srgbClr val="222222"/>
                </a:solidFill>
              </a:rPr>
              <a:t>de la política de la empresa </a:t>
            </a:r>
            <a:br>
              <a:rPr lang="en-US" sz="2600" b="1" dirty="0">
                <a:solidFill>
                  <a:srgbClr val="222222"/>
                </a:solidFill>
              </a:rPr>
            </a:br>
            <a:br>
              <a:rPr lang="en-US" sz="2600" b="1" dirty="0">
                <a:solidFill>
                  <a:srgbClr val="222222"/>
                </a:solidFill>
              </a:rPr>
            </a:br>
            <a:r>
              <a:rPr lang="es" sz="2000" dirty="0"/>
              <a:t>Una política de la empresa ayuda a promover el bienestar de los empleados, el trato justo y garantizar que la empresa cumpla con las leyes y reglamentos. Es importante establecer a través de ellos la misión, visión y valores de la empresa a sus empleados y también a sus clientes.</a:t>
            </a:r>
            <a:endParaRPr sz="2000" dirty="0"/>
          </a:p>
          <a:p>
            <a:pPr marL="0" lvl="0" indent="0" algn="just" rtl="0">
              <a:lnSpc>
                <a:spcPct val="100000"/>
              </a:lnSpc>
              <a:spcBef>
                <a:spcPts val="0"/>
              </a:spcBef>
              <a:spcAft>
                <a:spcPts val="0"/>
              </a:spcAft>
              <a:buClr>
                <a:schemeClr val="dk1"/>
              </a:buClr>
              <a:buSzPct val="115000"/>
              <a:buFont typeface="Calibri"/>
              <a:buNone/>
            </a:pPr>
            <a:endParaRPr sz="2000" dirty="0"/>
          </a:p>
          <a:p>
            <a:pPr marL="0" lvl="0" indent="0" algn="just" rtl="0">
              <a:lnSpc>
                <a:spcPct val="100000"/>
              </a:lnSpc>
              <a:spcBef>
                <a:spcPts val="0"/>
              </a:spcBef>
              <a:spcAft>
                <a:spcPts val="0"/>
              </a:spcAft>
              <a:buClr>
                <a:schemeClr val="dk1"/>
              </a:buClr>
              <a:buSzPct val="115000"/>
              <a:buFont typeface="Calibri"/>
              <a:buNone/>
            </a:pPr>
            <a:r>
              <a:rPr lang="es" sz="2000" dirty="0"/>
              <a:t>Puedes establecer las políticas que consideres oportunas, no obstante te recomendamos las cinco más comunes:</a:t>
            </a:r>
            <a:endParaRPr sz="2000" dirty="0"/>
          </a:p>
          <a:p>
            <a:pPr marL="0" lvl="0" indent="0" algn="just" rtl="0">
              <a:lnSpc>
                <a:spcPct val="100000"/>
              </a:lnSpc>
              <a:spcBef>
                <a:spcPts val="0"/>
              </a:spcBef>
              <a:spcAft>
                <a:spcPts val="0"/>
              </a:spcAft>
              <a:buClr>
                <a:schemeClr val="dk1"/>
              </a:buClr>
              <a:buSzPct val="115000"/>
              <a:buFont typeface="Calibri"/>
              <a:buNone/>
            </a:pPr>
            <a:endParaRPr sz="2000" dirty="0"/>
          </a:p>
          <a:p>
            <a:pPr marL="457200" lvl="0" indent="-342900" algn="just" rtl="0">
              <a:lnSpc>
                <a:spcPct val="100000"/>
              </a:lnSpc>
              <a:spcBef>
                <a:spcPts val="0"/>
              </a:spcBef>
              <a:spcAft>
                <a:spcPts val="0"/>
              </a:spcAft>
              <a:buSzPct val="100000"/>
              <a:buAutoNum type="arabicPeriod"/>
            </a:pPr>
            <a:r>
              <a:rPr lang="es" sz="2000" dirty="0"/>
              <a:t>Salud y Seguridad en el Trabajo</a:t>
            </a:r>
            <a:endParaRPr sz="2000" dirty="0"/>
          </a:p>
          <a:p>
            <a:pPr marL="457200" lvl="0" indent="-342900" algn="just" rtl="0">
              <a:lnSpc>
                <a:spcPct val="100000"/>
              </a:lnSpc>
              <a:spcBef>
                <a:spcPts val="0"/>
              </a:spcBef>
              <a:spcAft>
                <a:spcPts val="0"/>
              </a:spcAft>
              <a:buSzPct val="100000"/>
              <a:buAutoNum type="arabicPeriod"/>
            </a:pPr>
            <a:r>
              <a:rPr lang="es" sz="2000" dirty="0"/>
              <a:t>Política de Igualdad de Oportunidades</a:t>
            </a:r>
            <a:endParaRPr sz="2000" dirty="0"/>
          </a:p>
          <a:p>
            <a:pPr marL="457200" lvl="0" indent="-342900" algn="just" rtl="0">
              <a:lnSpc>
                <a:spcPct val="100000"/>
              </a:lnSpc>
              <a:spcBef>
                <a:spcPts val="0"/>
              </a:spcBef>
              <a:spcAft>
                <a:spcPts val="0"/>
              </a:spcAft>
              <a:buSzPct val="100000"/>
              <a:buAutoNum type="arabicPeriod"/>
            </a:pPr>
            <a:r>
              <a:rPr lang="es" sz="2000" dirty="0"/>
              <a:t>Política de permiso de ausencia</a:t>
            </a:r>
            <a:endParaRPr sz="2000" dirty="0"/>
          </a:p>
          <a:p>
            <a:pPr marL="457200" lvl="0" indent="-342900" algn="just" rtl="0">
              <a:lnSpc>
                <a:spcPct val="100000"/>
              </a:lnSpc>
              <a:spcBef>
                <a:spcPts val="0"/>
              </a:spcBef>
              <a:spcAft>
                <a:spcPts val="0"/>
              </a:spcAft>
              <a:buSzPct val="100000"/>
              <a:buAutoNum type="arabicPeriod"/>
            </a:pPr>
            <a:r>
              <a:rPr lang="es" sz="2000" dirty="0"/>
              <a:t>Política de acción disciplinaria para empleados</a:t>
            </a:r>
            <a:endParaRPr sz="2000" dirty="0"/>
          </a:p>
          <a:p>
            <a:pPr marL="457200" lvl="0" indent="-342900" algn="just" rtl="0">
              <a:lnSpc>
                <a:spcPct val="100000"/>
              </a:lnSpc>
              <a:spcBef>
                <a:spcPts val="0"/>
              </a:spcBef>
              <a:spcAft>
                <a:spcPts val="0"/>
              </a:spcAft>
              <a:buSzPct val="100000"/>
              <a:buAutoNum type="arabicPeriod"/>
            </a:pPr>
            <a:r>
              <a:rPr lang="es" sz="2000" dirty="0"/>
              <a:t>Política del código de conducta del empleado</a:t>
            </a:r>
            <a:endParaRPr dirty="0"/>
          </a:p>
          <a:p>
            <a:pPr marL="0" lvl="0" indent="0" algn="just" rtl="0">
              <a:lnSpc>
                <a:spcPct val="90000"/>
              </a:lnSpc>
              <a:spcBef>
                <a:spcPts val="0"/>
              </a:spcBef>
              <a:spcAft>
                <a:spcPts val="0"/>
              </a:spcAft>
              <a:buClr>
                <a:schemeClr val="dk1"/>
              </a:buClr>
              <a:buSzPct val="115000"/>
              <a:buFont typeface="Calibri"/>
              <a:buNone/>
            </a:pPr>
            <a:r>
              <a:rPr lang="es" sz="2000" dirty="0"/>
              <a:t>                                            </a:t>
            </a:r>
            <a:endParaRPr sz="2000" dirty="0"/>
          </a:p>
        </p:txBody>
      </p:sp>
      <p:grpSp>
        <p:nvGrpSpPr>
          <p:cNvPr id="136" name="Google Shape;136;p4"/>
          <p:cNvGrpSpPr/>
          <p:nvPr/>
        </p:nvGrpSpPr>
        <p:grpSpPr>
          <a:xfrm>
            <a:off x="441960" y="561256"/>
            <a:ext cx="1128382" cy="847206"/>
            <a:chOff x="7393391" y="1075612"/>
            <a:chExt cx="1128382" cy="847206"/>
          </a:xfrm>
        </p:grpSpPr>
        <p:sp>
          <p:nvSpPr>
            <p:cNvPr id="137" name="Google Shape;137;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8" name="Google Shape;138;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39" name="Google Shape;139;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3"/>
        <p:cNvGrpSpPr/>
        <p:nvPr/>
      </p:nvGrpSpPr>
      <p:grpSpPr>
        <a:xfrm>
          <a:off x="0" y="0"/>
          <a:ext cx="0" cy="0"/>
          <a:chOff x="0" y="0"/>
          <a:chExt cx="0" cy="0"/>
        </a:xfrm>
      </p:grpSpPr>
      <p:sp>
        <p:nvSpPr>
          <p:cNvPr id="144" name="Google Shape;144;g167b766d90d_0_6"/>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5" name="Google Shape;145;g167b766d90d_0_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20"/>
            </a:srgbClr>
          </a:solid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6" name="Google Shape;146;g167b766d90d_0_6"/>
          <p:cNvSpPr>
            <a:spLocks noGrp="1"/>
          </p:cNvSpPr>
          <p:nvPr>
            <p:ph type="title"/>
          </p:nvPr>
        </p:nvSpPr>
        <p:spPr>
          <a:xfrm>
            <a:off x="359790" y="-332228"/>
            <a:ext cx="13105265" cy="6372600"/>
          </a:xfrm>
          <a:prstGeom prst="ellipse">
            <a:avLst/>
          </a:prstGeom>
          <a:noFill/>
          <a:ln>
            <a:noFill/>
          </a:ln>
        </p:spPr>
        <p:txBody>
          <a:bodyPr spcFirstLastPara="1" wrap="square" lIns="0" tIns="0" rIns="0" bIns="0" anchor="t" anchorCtr="0">
            <a:noAutofit/>
          </a:bodyPr>
          <a:lstStyle/>
          <a:p>
            <a:pPr marL="0" lvl="0" indent="0" algn="just" rtl="0">
              <a:lnSpc>
                <a:spcPct val="90000"/>
              </a:lnSpc>
              <a:spcBef>
                <a:spcPts val="0"/>
              </a:spcBef>
              <a:spcAft>
                <a:spcPts val="0"/>
              </a:spcAft>
              <a:buClr>
                <a:schemeClr val="dk1"/>
              </a:buClr>
              <a:buSzPts val="2300"/>
              <a:buFont typeface="Calibri"/>
              <a:buNone/>
            </a:pPr>
            <a:r>
              <a:rPr lang="es" sz="2400" b="1" dirty="0">
                <a:solidFill>
                  <a:schemeClr val="dk1"/>
                </a:solidFill>
                <a:latin typeface="Calibri"/>
                <a:ea typeface="Calibri"/>
                <a:cs typeface="Calibri"/>
                <a:sym typeface="Calibri"/>
              </a:rPr>
              <a:t> </a:t>
            </a:r>
            <a:r>
              <a:rPr lang="es" sz="2400" b="1" dirty="0">
                <a:solidFill>
                  <a:srgbClr val="222222"/>
                </a:solidFill>
                <a:latin typeface="Calibri"/>
                <a:ea typeface="Calibri"/>
                <a:cs typeface="Calibri"/>
                <a:sym typeface="Calibri"/>
              </a:rPr>
              <a:t>Características </a:t>
            </a:r>
            <a:r>
              <a:rPr lang="es" sz="2400" b="1" dirty="0">
                <a:solidFill>
                  <a:srgbClr val="222222"/>
                </a:solidFill>
              </a:rPr>
              <a:t>de la Política de Empresa</a:t>
            </a:r>
            <a:endParaRPr sz="2400" dirty="0"/>
          </a:p>
          <a:p>
            <a:pPr marL="0" lvl="0" indent="0" algn="just" rtl="0">
              <a:lnSpc>
                <a:spcPct val="90000"/>
              </a:lnSpc>
              <a:spcBef>
                <a:spcPts val="0"/>
              </a:spcBef>
              <a:spcAft>
                <a:spcPts val="0"/>
              </a:spcAft>
              <a:buClr>
                <a:schemeClr val="dk1"/>
              </a:buClr>
              <a:buSzPts val="2300"/>
              <a:buFont typeface="Calibri"/>
              <a:buNone/>
            </a:pPr>
            <a:endParaRPr sz="1800" dirty="0"/>
          </a:p>
          <a:p>
            <a:pPr marL="0" marR="0" lvl="0" indent="114300" algn="just" rtl="0">
              <a:lnSpc>
                <a:spcPct val="100000"/>
              </a:lnSpc>
              <a:spcBef>
                <a:spcPts val="0"/>
              </a:spcBef>
              <a:spcAft>
                <a:spcPts val="0"/>
              </a:spcAft>
              <a:buSzPts val="1800"/>
              <a:buChar char="●"/>
            </a:pPr>
            <a:r>
              <a:rPr lang="es" sz="1800" u="sng" dirty="0"/>
              <a:t>Salud y seguridad en el trabajo:</a:t>
            </a:r>
            <a:endParaRPr sz="1800" u="sng" dirty="0"/>
          </a:p>
          <a:p>
            <a:pPr marL="0" marR="0" lvl="0" indent="0" algn="just" rtl="0">
              <a:lnSpc>
                <a:spcPct val="100000"/>
              </a:lnSpc>
              <a:spcBef>
                <a:spcPts val="1000"/>
              </a:spcBef>
              <a:spcAft>
                <a:spcPts val="0"/>
              </a:spcAft>
              <a:buNone/>
            </a:pPr>
            <a:r>
              <a:rPr lang="es" sz="1800" dirty="0"/>
              <a:t>Es imperativo que sus empleados trabajen en un lugar de trabajo saludable y seguro. Los accidentes y las condiciones inseguras pueden llevarlo a los tribunales. Para garantizar la seguridad de los trabajadores, las políticas de una empresa deben aclarar lo siguiente:</a:t>
            </a:r>
            <a:endParaRPr sz="1800" dirty="0"/>
          </a:p>
          <a:p>
            <a:pPr marL="457200" lvl="0" indent="-342900" algn="just" rtl="0">
              <a:lnSpc>
                <a:spcPct val="115000"/>
              </a:lnSpc>
              <a:spcBef>
                <a:spcPts val="1000"/>
              </a:spcBef>
              <a:spcAft>
                <a:spcPts val="0"/>
              </a:spcAft>
              <a:buClr>
                <a:srgbClr val="545E6B"/>
              </a:buClr>
              <a:buSzPts val="1800"/>
              <a:buFont typeface="Arial"/>
              <a:buChar char="●"/>
            </a:pPr>
            <a:r>
              <a:rPr lang="es" sz="1800" dirty="0"/>
              <a:t>¿Qué es un comportamiento seguro?</a:t>
            </a:r>
            <a:endParaRPr sz="1800" dirty="0"/>
          </a:p>
          <a:p>
            <a:pPr marL="457200" lvl="0" indent="-342900" algn="just" rtl="0">
              <a:lnSpc>
                <a:spcPct val="115000"/>
              </a:lnSpc>
              <a:spcBef>
                <a:spcPts val="0"/>
              </a:spcBef>
              <a:spcAft>
                <a:spcPts val="0"/>
              </a:spcAft>
              <a:buClr>
                <a:srgbClr val="545E6B"/>
              </a:buClr>
              <a:buSzPts val="1800"/>
              <a:buFont typeface="Arial"/>
              <a:buChar char="●"/>
            </a:pPr>
            <a:r>
              <a:rPr lang="es" sz="1800" dirty="0"/>
              <a:t>Usos adecuados del equipo de seguridad</a:t>
            </a:r>
            <a:endParaRPr sz="1800" dirty="0"/>
          </a:p>
          <a:p>
            <a:pPr marL="457200" lvl="0" indent="-342900" algn="just" rtl="0">
              <a:lnSpc>
                <a:spcPct val="115000"/>
              </a:lnSpc>
              <a:spcBef>
                <a:spcPts val="0"/>
              </a:spcBef>
              <a:spcAft>
                <a:spcPts val="0"/>
              </a:spcAft>
              <a:buClr>
                <a:srgbClr val="545E6B"/>
              </a:buClr>
              <a:buSzPts val="1800"/>
              <a:buFont typeface="Arial"/>
              <a:buChar char="●"/>
            </a:pPr>
            <a:r>
              <a:rPr lang="es" sz="1800" dirty="0"/>
              <a:t>Reportar problemas de seguridad</a:t>
            </a:r>
            <a:endParaRPr sz="1800" dirty="0"/>
          </a:p>
          <a:p>
            <a:pPr marL="0" marR="0" lvl="0" indent="0" algn="just" rtl="0">
              <a:lnSpc>
                <a:spcPct val="100000"/>
              </a:lnSpc>
              <a:spcBef>
                <a:spcPts val="800"/>
              </a:spcBef>
              <a:spcAft>
                <a:spcPts val="0"/>
              </a:spcAft>
              <a:buNone/>
            </a:pPr>
            <a:endParaRPr sz="1800" u="sng" dirty="0"/>
          </a:p>
          <a:p>
            <a:pPr marL="0" marR="0" lvl="0" indent="114300" algn="just" rtl="0">
              <a:lnSpc>
                <a:spcPct val="100000"/>
              </a:lnSpc>
              <a:spcBef>
                <a:spcPts val="0"/>
              </a:spcBef>
              <a:spcAft>
                <a:spcPts val="0"/>
              </a:spcAft>
              <a:buSzPts val="1800"/>
              <a:buChar char="●"/>
            </a:pPr>
            <a:r>
              <a:rPr lang="es" sz="1800" u="sng" dirty="0"/>
              <a:t>Política de Igualdad de Oportunidades:</a:t>
            </a:r>
            <a:endParaRPr sz="1800" dirty="0"/>
          </a:p>
          <a:p>
            <a:pPr marL="0" marR="0" lvl="0" indent="0" algn="just" rtl="0">
              <a:lnSpc>
                <a:spcPct val="100000"/>
              </a:lnSpc>
              <a:spcBef>
                <a:spcPts val="1000"/>
              </a:spcBef>
              <a:spcAft>
                <a:spcPts val="0"/>
              </a:spcAft>
              <a:buNone/>
            </a:pPr>
            <a:r>
              <a:rPr lang="es" sz="1800" dirty="0"/>
              <a:t>Esto prohíbe que cualquier empresa discrimine a los empleados o solicitantes de empleo sobre la base de una "característica protegida" (género, edad, raza, etc.). Igualdad de oportunidades de empleo para evitar que los empleados enfrenten un comportamiento inapropiado de otros trabajadores, gerentes y contratistas con respecto a:</a:t>
            </a:r>
            <a:endParaRPr sz="1800" dirty="0"/>
          </a:p>
          <a:p>
            <a:pPr marL="457200" lvl="0" indent="-342900" algn="just" rtl="0">
              <a:lnSpc>
                <a:spcPct val="115000"/>
              </a:lnSpc>
              <a:spcBef>
                <a:spcPts val="1000"/>
              </a:spcBef>
              <a:spcAft>
                <a:spcPts val="0"/>
              </a:spcAft>
              <a:buClr>
                <a:srgbClr val="545E6B"/>
              </a:buClr>
              <a:buSzPts val="1800"/>
              <a:buFont typeface="Arial"/>
              <a:buChar char="●"/>
            </a:pPr>
            <a:r>
              <a:rPr lang="es" sz="1800" dirty="0"/>
              <a:t>La raza</a:t>
            </a:r>
            <a:endParaRPr sz="1800" dirty="0"/>
          </a:p>
          <a:p>
            <a:pPr marL="457200" lvl="0" indent="-342900" algn="just" rtl="0">
              <a:lnSpc>
                <a:spcPct val="115000"/>
              </a:lnSpc>
              <a:spcBef>
                <a:spcPts val="0"/>
              </a:spcBef>
              <a:spcAft>
                <a:spcPts val="0"/>
              </a:spcAft>
              <a:buClr>
                <a:srgbClr val="545E6B"/>
              </a:buClr>
              <a:buSzPts val="1800"/>
              <a:buFont typeface="Arial"/>
              <a:buChar char="●"/>
            </a:pPr>
            <a:r>
              <a:rPr lang="es" sz="1800" dirty="0"/>
              <a:t>orientación sexual</a:t>
            </a:r>
            <a:endParaRPr sz="1800" dirty="0"/>
          </a:p>
          <a:p>
            <a:pPr marL="457200" lvl="0" indent="-342900" algn="just" rtl="0">
              <a:lnSpc>
                <a:spcPct val="115000"/>
              </a:lnSpc>
              <a:spcBef>
                <a:spcPts val="0"/>
              </a:spcBef>
              <a:spcAft>
                <a:spcPts val="0"/>
              </a:spcAft>
              <a:buClr>
                <a:srgbClr val="545E6B"/>
              </a:buClr>
              <a:buSzPts val="1800"/>
              <a:buFont typeface="Arial"/>
              <a:buChar char="●"/>
            </a:pPr>
            <a:r>
              <a:rPr lang="es" sz="1800" dirty="0"/>
              <a:t>Credo</a:t>
            </a:r>
            <a:endParaRPr sz="1800" dirty="0"/>
          </a:p>
          <a:p>
            <a:pPr marL="0" marR="0" lvl="0" indent="0" algn="just" rtl="0">
              <a:lnSpc>
                <a:spcPct val="100000"/>
              </a:lnSpc>
              <a:spcBef>
                <a:spcPts val="800"/>
              </a:spcBef>
              <a:spcAft>
                <a:spcPts val="0"/>
              </a:spcAft>
              <a:buNone/>
            </a:pPr>
            <a:endParaRPr sz="1800" dirty="0"/>
          </a:p>
          <a:p>
            <a:pPr marL="0" lvl="0" indent="0" algn="just" rtl="0">
              <a:lnSpc>
                <a:spcPct val="90000"/>
              </a:lnSpc>
              <a:spcBef>
                <a:spcPts val="1000"/>
              </a:spcBef>
              <a:spcAft>
                <a:spcPts val="0"/>
              </a:spcAft>
              <a:buClr>
                <a:schemeClr val="dk1"/>
              </a:buClr>
              <a:buSzPts val="2300"/>
              <a:buFont typeface="Calibri"/>
              <a:buNone/>
            </a:pPr>
            <a:endParaRPr sz="1800" dirty="0"/>
          </a:p>
        </p:txBody>
      </p:sp>
      <p:grpSp>
        <p:nvGrpSpPr>
          <p:cNvPr id="147" name="Google Shape;147;g167b766d90d_0_6"/>
          <p:cNvGrpSpPr/>
          <p:nvPr/>
        </p:nvGrpSpPr>
        <p:grpSpPr>
          <a:xfrm>
            <a:off x="441960" y="561256"/>
            <a:ext cx="1128381" cy="847205"/>
            <a:chOff x="7393391" y="1075612"/>
            <a:chExt cx="1128381" cy="847205"/>
          </a:xfrm>
        </p:grpSpPr>
        <p:sp>
          <p:nvSpPr>
            <p:cNvPr id="148" name="Google Shape;148;g167b766d90d_0_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9" name="Google Shape;149;g167b766d90d_0_6"/>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50" name="Google Shape;150;g167b766d90d_0_6"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
        <p:nvSpPr>
          <p:cNvPr id="151" name="Google Shape;151;g167b766d90d_0_6"/>
          <p:cNvSpPr txBox="1"/>
          <p:nvPr/>
        </p:nvSpPr>
        <p:spPr>
          <a:xfrm>
            <a:off x="4869117" y="5350286"/>
            <a:ext cx="2723100" cy="1098900"/>
          </a:xfrm>
          <a:prstGeom prst="rect">
            <a:avLst/>
          </a:prstGeom>
          <a:noFill/>
          <a:ln>
            <a:noFill/>
          </a:ln>
        </p:spPr>
        <p:txBody>
          <a:bodyPr spcFirstLastPara="1" wrap="square" lIns="91425" tIns="91425" rIns="91425" bIns="91425" anchor="t" anchorCtr="0">
            <a:spAutoFit/>
          </a:bodyPr>
          <a:lstStyle/>
          <a:p>
            <a:pPr marL="457200" lvl="0" indent="-342900" algn="just" rtl="0">
              <a:lnSpc>
                <a:spcPct val="115000"/>
              </a:lnSpc>
              <a:spcBef>
                <a:spcPts val="0"/>
              </a:spcBef>
              <a:spcAft>
                <a:spcPts val="0"/>
              </a:spcAft>
              <a:buClr>
                <a:srgbClr val="545E6B"/>
              </a:buClr>
              <a:buSzPts val="1800"/>
              <a:buChar char="●"/>
            </a:pPr>
            <a:r>
              <a:rPr lang="es" sz="1800" dirty="0">
                <a:solidFill>
                  <a:schemeClr val="dk1"/>
                </a:solidFill>
                <a:latin typeface="Calibri"/>
                <a:ea typeface="Calibri"/>
                <a:cs typeface="Calibri"/>
                <a:sym typeface="Calibri"/>
              </a:rPr>
              <a:t>Género</a:t>
            </a:r>
            <a:endParaRPr sz="1800" dirty="0">
              <a:solidFill>
                <a:schemeClr val="dk1"/>
              </a:solidFill>
              <a:latin typeface="Calibri"/>
              <a:ea typeface="Calibri"/>
              <a:cs typeface="Calibri"/>
              <a:sym typeface="Calibri"/>
            </a:endParaRPr>
          </a:p>
          <a:p>
            <a:pPr marL="457200" lvl="0" indent="-342900" algn="just" rtl="0">
              <a:lnSpc>
                <a:spcPct val="115000"/>
              </a:lnSpc>
              <a:spcBef>
                <a:spcPts val="0"/>
              </a:spcBef>
              <a:spcAft>
                <a:spcPts val="0"/>
              </a:spcAft>
              <a:buClr>
                <a:srgbClr val="545E6B"/>
              </a:buClr>
              <a:buSzPts val="1800"/>
              <a:buChar char="●"/>
            </a:pPr>
            <a:r>
              <a:rPr lang="es" sz="1800" dirty="0">
                <a:solidFill>
                  <a:schemeClr val="dk1"/>
                </a:solidFill>
                <a:latin typeface="Calibri"/>
                <a:ea typeface="Calibri"/>
                <a:cs typeface="Calibri"/>
                <a:sym typeface="Calibri"/>
              </a:rPr>
              <a:t>creencias culturales</a:t>
            </a:r>
            <a:endParaRPr sz="1800" dirty="0">
              <a:solidFill>
                <a:schemeClr val="dk1"/>
              </a:solidFill>
              <a:latin typeface="Calibri"/>
              <a:ea typeface="Calibri"/>
              <a:cs typeface="Calibri"/>
              <a:sym typeface="Calibri"/>
            </a:endParaRPr>
          </a:p>
          <a:p>
            <a:pPr marL="457200" lvl="0" indent="-342900" algn="just" rtl="0">
              <a:lnSpc>
                <a:spcPct val="115000"/>
              </a:lnSpc>
              <a:spcBef>
                <a:spcPts val="0"/>
              </a:spcBef>
              <a:spcAft>
                <a:spcPts val="0"/>
              </a:spcAft>
              <a:buClr>
                <a:srgbClr val="545E6B"/>
              </a:buClr>
              <a:buSzPts val="1800"/>
              <a:buChar char="●"/>
            </a:pPr>
            <a:r>
              <a:rPr lang="es" sz="1800" dirty="0">
                <a:solidFill>
                  <a:schemeClr val="dk1"/>
                </a:solidFill>
                <a:latin typeface="Calibri"/>
                <a:ea typeface="Calibri"/>
                <a:cs typeface="Calibri"/>
                <a:sym typeface="Calibri"/>
              </a:rPr>
              <a:t>Creencias religiosas</a:t>
            </a:r>
            <a:endParaRPr sz="1800" dirty="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5"/>
        <p:cNvGrpSpPr/>
        <p:nvPr/>
      </p:nvGrpSpPr>
      <p:grpSpPr>
        <a:xfrm>
          <a:off x="0" y="0"/>
          <a:ext cx="0" cy="0"/>
          <a:chOff x="0" y="0"/>
          <a:chExt cx="0" cy="0"/>
        </a:xfrm>
      </p:grpSpPr>
      <p:sp>
        <p:nvSpPr>
          <p:cNvPr id="156" name="Google Shape;156;g172b76da09b_0_8"/>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7" name="Google Shape;157;g172b76da09b_0_8"/>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20"/>
            </a:srgbClr>
          </a:solid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8" name="Google Shape;158;g172b76da09b_0_8"/>
          <p:cNvSpPr>
            <a:spLocks noGrp="1"/>
          </p:cNvSpPr>
          <p:nvPr>
            <p:ph type="title"/>
          </p:nvPr>
        </p:nvSpPr>
        <p:spPr>
          <a:xfrm>
            <a:off x="382123" y="-305911"/>
            <a:ext cx="12658950" cy="6372600"/>
          </a:xfrm>
          <a:prstGeom prst="ellipse">
            <a:avLst/>
          </a:prstGeom>
          <a:noFill/>
          <a:ln>
            <a:noFill/>
          </a:ln>
        </p:spPr>
        <p:txBody>
          <a:bodyPr spcFirstLastPara="1" wrap="square" lIns="0" tIns="0" rIns="0" bIns="0" anchor="t" anchorCtr="0">
            <a:normAutofit fontScale="90000"/>
          </a:bodyPr>
          <a:lstStyle/>
          <a:p>
            <a:pPr marL="0" lvl="0" indent="0" algn="just" rtl="0">
              <a:lnSpc>
                <a:spcPct val="90000"/>
              </a:lnSpc>
              <a:spcBef>
                <a:spcPts val="0"/>
              </a:spcBef>
              <a:spcAft>
                <a:spcPts val="0"/>
              </a:spcAft>
              <a:buClr>
                <a:schemeClr val="dk1"/>
              </a:buClr>
              <a:buSzPct val="84836"/>
              <a:buFont typeface="Calibri"/>
              <a:buNone/>
            </a:pPr>
            <a:r>
              <a:rPr lang="es" sz="2711" b="1" dirty="0">
                <a:solidFill>
                  <a:schemeClr val="dk1"/>
                </a:solidFill>
                <a:latin typeface="Calibri"/>
                <a:ea typeface="Calibri"/>
                <a:cs typeface="Calibri"/>
                <a:sym typeface="Calibri"/>
              </a:rPr>
              <a:t> </a:t>
            </a:r>
            <a:r>
              <a:rPr lang="es" sz="2711" b="1" dirty="0">
                <a:solidFill>
                  <a:srgbClr val="222222"/>
                </a:solidFill>
                <a:latin typeface="Calibri"/>
                <a:ea typeface="Calibri"/>
                <a:cs typeface="Calibri"/>
                <a:sym typeface="Calibri"/>
              </a:rPr>
              <a:t>Características </a:t>
            </a:r>
            <a:r>
              <a:rPr lang="es" sz="2711" b="1" dirty="0">
                <a:solidFill>
                  <a:srgbClr val="222222"/>
                </a:solidFill>
              </a:rPr>
              <a:t>de la Política de Empresa</a:t>
            </a:r>
            <a:endParaRPr sz="2711" dirty="0">
              <a:solidFill>
                <a:srgbClr val="545E6B"/>
              </a:solidFill>
              <a:latin typeface="Arial"/>
              <a:ea typeface="Arial"/>
              <a:cs typeface="Arial"/>
              <a:sym typeface="Arial"/>
            </a:endParaRPr>
          </a:p>
          <a:p>
            <a:pPr marL="0" marR="0" lvl="0" indent="0" algn="just" rtl="0">
              <a:lnSpc>
                <a:spcPct val="100000"/>
              </a:lnSpc>
              <a:spcBef>
                <a:spcPts val="0"/>
              </a:spcBef>
              <a:spcAft>
                <a:spcPts val="0"/>
              </a:spcAft>
              <a:buNone/>
            </a:pPr>
            <a:endParaRPr sz="2000" dirty="0"/>
          </a:p>
          <a:p>
            <a:pPr marL="0" marR="0" lvl="0" indent="114300" algn="just" rtl="0">
              <a:lnSpc>
                <a:spcPct val="100000"/>
              </a:lnSpc>
              <a:spcBef>
                <a:spcPts val="1000"/>
              </a:spcBef>
              <a:spcAft>
                <a:spcPts val="0"/>
              </a:spcAft>
              <a:buSzPct val="100000"/>
              <a:buChar char="●"/>
            </a:pPr>
            <a:r>
              <a:rPr lang="es" sz="2000" u="sng" dirty="0"/>
              <a:t>Política de permiso de ausencia:</a:t>
            </a:r>
            <a:endParaRPr sz="2000" dirty="0"/>
          </a:p>
          <a:p>
            <a:pPr marL="0" marR="0" lvl="0" indent="0" algn="just" rtl="0">
              <a:lnSpc>
                <a:spcPct val="100000"/>
              </a:lnSpc>
              <a:spcBef>
                <a:spcPts val="1000"/>
              </a:spcBef>
              <a:spcAft>
                <a:spcPts val="0"/>
              </a:spcAft>
              <a:buNone/>
            </a:pPr>
            <a:r>
              <a:rPr lang="es" sz="2000" dirty="0"/>
              <a:t>Los diferentes tipos de licencia (licencia por enfermedad, tiempo libre pagado, licencia por maternidad, licencia por paternidad, etc.) son entidades separadas y pueden requerir un tratamiento diferente. Las políticas de asistencia son pautas y reglas relativas a:</a:t>
            </a:r>
            <a:endParaRPr sz="2000" dirty="0"/>
          </a:p>
          <a:p>
            <a:pPr marL="457200" marR="0" lvl="0" indent="-342900" algn="just" rtl="0">
              <a:lnSpc>
                <a:spcPct val="100000"/>
              </a:lnSpc>
              <a:spcBef>
                <a:spcPts val="1000"/>
              </a:spcBef>
              <a:spcAft>
                <a:spcPts val="0"/>
              </a:spcAft>
              <a:buSzPct val="100000"/>
              <a:buChar char="●"/>
            </a:pPr>
            <a:r>
              <a:rPr lang="es" sz="2000" dirty="0"/>
              <a:t>horarios de los empleados</a:t>
            </a:r>
            <a:endParaRPr sz="2000" dirty="0"/>
          </a:p>
          <a:p>
            <a:pPr marL="457200" marR="0" lvl="0" indent="-342900" algn="just" rtl="0">
              <a:lnSpc>
                <a:spcPct val="100000"/>
              </a:lnSpc>
              <a:spcBef>
                <a:spcPts val="0"/>
              </a:spcBef>
              <a:spcAft>
                <a:spcPts val="0"/>
              </a:spcAft>
              <a:buSzPct val="100000"/>
              <a:buChar char="●"/>
            </a:pPr>
            <a:r>
              <a:rPr lang="es" sz="2000" dirty="0"/>
              <a:t>Cumplimiento del horario</a:t>
            </a:r>
            <a:endParaRPr sz="2000" dirty="0"/>
          </a:p>
          <a:p>
            <a:pPr marL="457200" marR="0" lvl="0" indent="-342900" algn="just" rtl="0">
              <a:lnSpc>
                <a:spcPct val="100000"/>
              </a:lnSpc>
              <a:spcBef>
                <a:spcPts val="0"/>
              </a:spcBef>
              <a:spcAft>
                <a:spcPts val="0"/>
              </a:spcAft>
              <a:buSzPct val="100000"/>
              <a:buChar char="●"/>
            </a:pPr>
            <a:r>
              <a:rPr lang="es" sz="2000" dirty="0"/>
              <a:t>tiempo libre programado</a:t>
            </a:r>
            <a:endParaRPr sz="2000" dirty="0"/>
          </a:p>
          <a:p>
            <a:pPr marL="0" marR="0" lvl="0" indent="114300" algn="just" rtl="0">
              <a:lnSpc>
                <a:spcPct val="100000"/>
              </a:lnSpc>
              <a:spcBef>
                <a:spcPts val="2000"/>
              </a:spcBef>
              <a:spcAft>
                <a:spcPts val="0"/>
              </a:spcAft>
              <a:buSzPct val="100000"/>
              <a:buChar char="●"/>
            </a:pPr>
            <a:r>
              <a:rPr lang="es" sz="2000" u="sng" dirty="0"/>
              <a:t>Política de acción disciplinaria para empleados:</a:t>
            </a:r>
            <a:endParaRPr sz="2000" u="sng" dirty="0"/>
          </a:p>
          <a:p>
            <a:pPr marL="0" marR="0" lvl="0" indent="0" algn="just" rtl="0">
              <a:lnSpc>
                <a:spcPct val="100000"/>
              </a:lnSpc>
              <a:spcBef>
                <a:spcPts val="1000"/>
              </a:spcBef>
              <a:spcAft>
                <a:spcPts val="0"/>
              </a:spcAft>
              <a:buNone/>
            </a:pPr>
            <a:r>
              <a:rPr lang="es" sz="2000" dirty="0"/>
              <a:t>Los empleados deben saber cómo y bajo qué circunstancias serán disciplinados. Un proceso paso a paso estandarizado lo ayudará a garantizar un trato justo y apropiado. Las políticas de disciplina aclaran lo que constituye una violación de las reglas de la empresa en casos de:</a:t>
            </a:r>
            <a:endParaRPr sz="2000" dirty="0"/>
          </a:p>
          <a:p>
            <a:pPr marL="457200" marR="0" lvl="0" indent="-342900" algn="just" rtl="0">
              <a:lnSpc>
                <a:spcPct val="100000"/>
              </a:lnSpc>
              <a:spcBef>
                <a:spcPts val="1000"/>
              </a:spcBef>
              <a:spcAft>
                <a:spcPts val="0"/>
              </a:spcAft>
              <a:buSzPct val="100000"/>
              <a:buChar char="●"/>
            </a:pPr>
            <a:r>
              <a:rPr lang="es" sz="2000" dirty="0"/>
              <a:t>Deshonestidad</a:t>
            </a:r>
            <a:endParaRPr sz="2000" dirty="0"/>
          </a:p>
          <a:p>
            <a:pPr marL="457200" marR="0" lvl="0" indent="-342900" algn="just" rtl="0">
              <a:lnSpc>
                <a:spcPct val="100000"/>
              </a:lnSpc>
              <a:spcBef>
                <a:spcPts val="0"/>
              </a:spcBef>
              <a:spcAft>
                <a:spcPts val="0"/>
              </a:spcAft>
              <a:buSzPct val="100000"/>
              <a:buChar char="●"/>
            </a:pPr>
            <a:r>
              <a:rPr lang="es" sz="2000" dirty="0"/>
              <a:t>Bajo rendimiento</a:t>
            </a:r>
            <a:endParaRPr sz="2000" dirty="0"/>
          </a:p>
          <a:p>
            <a:pPr marL="457200" marR="0" lvl="0" indent="-342900" algn="just" rtl="0">
              <a:lnSpc>
                <a:spcPct val="100000"/>
              </a:lnSpc>
              <a:spcBef>
                <a:spcPts val="0"/>
              </a:spcBef>
              <a:spcAft>
                <a:spcPts val="0"/>
              </a:spcAft>
              <a:buSzPct val="100000"/>
              <a:buChar char="●"/>
            </a:pPr>
            <a:r>
              <a:rPr lang="es" sz="2000" dirty="0"/>
              <a:t>Comportamiento inseguro</a:t>
            </a:r>
            <a:endParaRPr sz="2000" dirty="0"/>
          </a:p>
          <a:p>
            <a:pPr marL="457200" marR="0" lvl="0" indent="-342900" algn="just" rtl="0">
              <a:lnSpc>
                <a:spcPct val="100000"/>
              </a:lnSpc>
              <a:spcBef>
                <a:spcPts val="0"/>
              </a:spcBef>
              <a:spcAft>
                <a:spcPts val="0"/>
              </a:spcAft>
              <a:buSzPct val="100000"/>
              <a:buChar char="●"/>
            </a:pPr>
            <a:r>
              <a:rPr lang="es" sz="2000" dirty="0"/>
              <a:t>Mala conducta</a:t>
            </a:r>
            <a:endParaRPr sz="2000" dirty="0"/>
          </a:p>
        </p:txBody>
      </p:sp>
      <p:grpSp>
        <p:nvGrpSpPr>
          <p:cNvPr id="159" name="Google Shape;159;g172b76da09b_0_8"/>
          <p:cNvGrpSpPr/>
          <p:nvPr/>
        </p:nvGrpSpPr>
        <p:grpSpPr>
          <a:xfrm>
            <a:off x="441960" y="561256"/>
            <a:ext cx="1128381" cy="847205"/>
            <a:chOff x="7393391" y="1075612"/>
            <a:chExt cx="1128381" cy="847205"/>
          </a:xfrm>
        </p:grpSpPr>
        <p:sp>
          <p:nvSpPr>
            <p:cNvPr id="160" name="Google Shape;160;g172b76da09b_0_8"/>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1" name="Google Shape;161;g172b76da09b_0_8"/>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62" name="Google Shape;162;g172b76da09b_0_8"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
        <p:nvSpPr>
          <p:cNvPr id="163" name="Google Shape;163;g172b76da09b_0_8"/>
          <p:cNvSpPr txBox="1"/>
          <p:nvPr/>
        </p:nvSpPr>
        <p:spPr>
          <a:xfrm>
            <a:off x="5576924" y="2642893"/>
            <a:ext cx="4976100" cy="738900"/>
          </a:xfrm>
          <a:prstGeom prst="rect">
            <a:avLst/>
          </a:prstGeom>
          <a:noFill/>
          <a:ln>
            <a:noFill/>
          </a:ln>
        </p:spPr>
        <p:txBody>
          <a:bodyPr spcFirstLastPara="1" wrap="square" lIns="91425" tIns="91425" rIns="91425" bIns="91425" anchor="t" anchorCtr="0">
            <a:spAutoFit/>
          </a:bodyPr>
          <a:lstStyle/>
          <a:p>
            <a:pPr marL="457200" marR="0" lvl="0" indent="-342900" algn="just" rtl="0">
              <a:spcBef>
                <a:spcPts val="0"/>
              </a:spcBef>
              <a:spcAft>
                <a:spcPts val="0"/>
              </a:spcAft>
              <a:buClr>
                <a:schemeClr val="dk1"/>
              </a:buClr>
              <a:buSzPts val="1800"/>
              <a:buFont typeface="Calibri"/>
              <a:buChar char="●"/>
            </a:pPr>
            <a:r>
              <a:rPr lang="es" sz="1800" dirty="0">
                <a:solidFill>
                  <a:schemeClr val="dk1"/>
                </a:solidFill>
                <a:latin typeface="Calibri"/>
                <a:ea typeface="Calibri"/>
                <a:cs typeface="Calibri"/>
                <a:sym typeface="Calibri"/>
              </a:rPr>
              <a:t>Ausencias o tardanzas</a:t>
            </a:r>
            <a:endParaRPr sz="1800" dirty="0">
              <a:solidFill>
                <a:schemeClr val="dk1"/>
              </a:solidFill>
              <a:latin typeface="Calibri"/>
              <a:ea typeface="Calibri"/>
              <a:cs typeface="Calibri"/>
              <a:sym typeface="Calibri"/>
            </a:endParaRPr>
          </a:p>
          <a:p>
            <a:pPr marL="457200" marR="0" lvl="0" indent="-342900" algn="just" rtl="0">
              <a:spcBef>
                <a:spcPts val="0"/>
              </a:spcBef>
              <a:spcAft>
                <a:spcPts val="0"/>
              </a:spcAft>
              <a:buClr>
                <a:schemeClr val="dk1"/>
              </a:buClr>
              <a:buSzPts val="1800"/>
              <a:buFont typeface="Calibri"/>
              <a:buChar char="●"/>
            </a:pPr>
            <a:r>
              <a:rPr lang="es" sz="1800" dirty="0">
                <a:solidFill>
                  <a:schemeClr val="dk1"/>
                </a:solidFill>
                <a:latin typeface="Calibri"/>
                <a:ea typeface="Calibri"/>
                <a:cs typeface="Calibri"/>
                <a:sym typeface="Calibri"/>
              </a:rPr>
              <a:t>Consecuencias por faltar al trabajo o llegar tarde</a:t>
            </a:r>
            <a:endParaRPr sz="1800" dirty="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7"/>
        <p:cNvGrpSpPr/>
        <p:nvPr/>
      </p:nvGrpSpPr>
      <p:grpSpPr>
        <a:xfrm>
          <a:off x="0" y="0"/>
          <a:ext cx="0" cy="0"/>
          <a:chOff x="0" y="0"/>
          <a:chExt cx="0" cy="0"/>
        </a:xfrm>
      </p:grpSpPr>
      <p:sp>
        <p:nvSpPr>
          <p:cNvPr id="168" name="Google Shape;168;g172b76da09b_0_26"/>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9" name="Google Shape;169;g172b76da09b_0_2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2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0" name="Google Shape;170;g172b76da09b_0_26"/>
          <p:cNvSpPr>
            <a:spLocks noGrp="1"/>
          </p:cNvSpPr>
          <p:nvPr>
            <p:ph type="title"/>
          </p:nvPr>
        </p:nvSpPr>
        <p:spPr>
          <a:xfrm>
            <a:off x="371250" y="-76000"/>
            <a:ext cx="10920900" cy="6372600"/>
          </a:xfrm>
          <a:prstGeom prst="ellipse">
            <a:avLst/>
          </a:prstGeom>
          <a:noFill/>
          <a:ln>
            <a:noFill/>
          </a:ln>
        </p:spPr>
        <p:txBody>
          <a:bodyPr spcFirstLastPara="1" wrap="square" lIns="0" tIns="0" rIns="0" bIns="0" anchor="t" anchorCtr="0">
            <a:normAutofit fontScale="90000"/>
          </a:bodyPr>
          <a:lstStyle/>
          <a:p>
            <a:pPr marL="0" lvl="0" indent="0" algn="just" rtl="0">
              <a:lnSpc>
                <a:spcPct val="90000"/>
              </a:lnSpc>
              <a:spcBef>
                <a:spcPts val="0"/>
              </a:spcBef>
              <a:spcAft>
                <a:spcPts val="0"/>
              </a:spcAft>
              <a:buClr>
                <a:schemeClr val="dk1"/>
              </a:buClr>
              <a:buSzPct val="84836"/>
              <a:buFont typeface="Calibri"/>
              <a:buNone/>
            </a:pPr>
            <a:r>
              <a:rPr lang="es" sz="2711" b="1"/>
              <a:t>Características de la Política de Empresa</a:t>
            </a:r>
            <a:endParaRPr sz="2711">
              <a:solidFill>
                <a:srgbClr val="545E6B"/>
              </a:solidFill>
              <a:latin typeface="Arial"/>
              <a:ea typeface="Arial"/>
              <a:cs typeface="Arial"/>
              <a:sym typeface="Arial"/>
            </a:endParaRPr>
          </a:p>
          <a:p>
            <a:pPr marL="0" marR="0" lvl="0" indent="0" algn="just" rtl="0">
              <a:lnSpc>
                <a:spcPct val="100000"/>
              </a:lnSpc>
              <a:spcBef>
                <a:spcPts val="0"/>
              </a:spcBef>
              <a:spcAft>
                <a:spcPts val="0"/>
              </a:spcAft>
              <a:buNone/>
            </a:pPr>
            <a:endParaRPr sz="2000"/>
          </a:p>
          <a:p>
            <a:pPr marL="0" lvl="0" indent="0" algn="just" rtl="0">
              <a:lnSpc>
                <a:spcPct val="100000"/>
              </a:lnSpc>
              <a:spcBef>
                <a:spcPts val="0"/>
              </a:spcBef>
              <a:spcAft>
                <a:spcPts val="0"/>
              </a:spcAft>
              <a:buClr>
                <a:schemeClr val="dk1"/>
              </a:buClr>
              <a:buSzPct val="127777"/>
              <a:buFont typeface="Calibri"/>
              <a:buNone/>
            </a:pPr>
            <a:endParaRPr sz="1800"/>
          </a:p>
          <a:p>
            <a:pPr marL="0" marR="0" lvl="0" indent="113030" algn="just" rtl="0">
              <a:lnSpc>
                <a:spcPct val="100000"/>
              </a:lnSpc>
              <a:spcBef>
                <a:spcPts val="0"/>
              </a:spcBef>
              <a:spcAft>
                <a:spcPts val="0"/>
              </a:spcAft>
              <a:buSzPct val="100000"/>
              <a:buChar char="●"/>
            </a:pPr>
            <a:r>
              <a:rPr lang="es" sz="2022" u="sng"/>
              <a:t>Política del código de conducta del empleado:</a:t>
            </a:r>
            <a:endParaRPr sz="2022"/>
          </a:p>
          <a:p>
            <a:pPr marL="0" marR="0" lvl="0" indent="0" algn="just" rtl="0">
              <a:lnSpc>
                <a:spcPct val="100000"/>
              </a:lnSpc>
              <a:spcBef>
                <a:spcPts val="1000"/>
              </a:spcBef>
              <a:spcAft>
                <a:spcPts val="0"/>
              </a:spcAft>
              <a:buClr>
                <a:schemeClr val="dk1"/>
              </a:buClr>
              <a:buSzPct val="54395"/>
              <a:buFont typeface="Arial"/>
              <a:buNone/>
            </a:pPr>
            <a:r>
              <a:rPr lang="es" sz="2022"/>
              <a:t>Las reglas deben ser claras y accesibles. Los empleados pueden consultarlos cuando no estén seguros de lo que constituye un comportamiento aceptable. Estas reglas establecen pautas para el comportamiento de los empleados, que incluyen:</a:t>
            </a:r>
            <a:endParaRPr sz="2022"/>
          </a:p>
          <a:p>
            <a:pPr marL="0" marR="0" lvl="0" indent="0" algn="just" rtl="0">
              <a:lnSpc>
                <a:spcPct val="100000"/>
              </a:lnSpc>
              <a:spcBef>
                <a:spcPts val="1000"/>
              </a:spcBef>
              <a:spcAft>
                <a:spcPts val="0"/>
              </a:spcAft>
              <a:buClr>
                <a:schemeClr val="dk1"/>
              </a:buClr>
              <a:buSzPct val="54395"/>
              <a:buFont typeface="Arial"/>
              <a:buNone/>
            </a:pPr>
            <a:endParaRPr sz="2022"/>
          </a:p>
          <a:p>
            <a:pPr marL="457200" marR="0" lvl="0" indent="-344169" algn="just" rtl="0">
              <a:lnSpc>
                <a:spcPct val="100000"/>
              </a:lnSpc>
              <a:spcBef>
                <a:spcPts val="1000"/>
              </a:spcBef>
              <a:spcAft>
                <a:spcPts val="0"/>
              </a:spcAft>
              <a:buSzPct val="100000"/>
              <a:buChar char="●"/>
            </a:pPr>
            <a:r>
              <a:rPr lang="es" sz="2022"/>
              <a:t>Código de vestimenta</a:t>
            </a:r>
            <a:endParaRPr sz="2022"/>
          </a:p>
          <a:p>
            <a:pPr marL="457200" marR="0" lvl="0" indent="-344169" algn="just" rtl="0">
              <a:lnSpc>
                <a:spcPct val="100000"/>
              </a:lnSpc>
              <a:spcBef>
                <a:spcPts val="0"/>
              </a:spcBef>
              <a:spcAft>
                <a:spcPts val="0"/>
              </a:spcAft>
              <a:buSzPct val="100000"/>
              <a:buChar char="●"/>
            </a:pPr>
            <a:r>
              <a:rPr lang="es" sz="2022"/>
              <a:t>Procesos seguros</a:t>
            </a:r>
            <a:endParaRPr sz="2022"/>
          </a:p>
          <a:p>
            <a:pPr marL="457200" marR="0" lvl="0" indent="-344169" algn="just" rtl="0">
              <a:lnSpc>
                <a:spcPct val="100000"/>
              </a:lnSpc>
              <a:spcBef>
                <a:spcPts val="0"/>
              </a:spcBef>
              <a:spcAft>
                <a:spcPts val="0"/>
              </a:spcAft>
              <a:buSzPct val="100000"/>
              <a:buChar char="●"/>
            </a:pPr>
            <a:r>
              <a:rPr lang="es" sz="2022"/>
              <a:t>Políticas de acoso</a:t>
            </a:r>
            <a:endParaRPr sz="2022"/>
          </a:p>
          <a:p>
            <a:pPr marL="457200" marR="0" lvl="0" indent="-344169" algn="just" rtl="0">
              <a:lnSpc>
                <a:spcPct val="100000"/>
              </a:lnSpc>
              <a:spcBef>
                <a:spcPts val="0"/>
              </a:spcBef>
              <a:spcAft>
                <a:spcPts val="0"/>
              </a:spcAft>
              <a:buSzPct val="100000"/>
              <a:buChar char="●"/>
            </a:pPr>
            <a:r>
              <a:rPr lang="es" sz="2022"/>
              <a:t>uso de tecnología</a:t>
            </a:r>
            <a:endParaRPr sz="2022"/>
          </a:p>
          <a:p>
            <a:pPr marL="457200" marR="0" lvl="0" indent="-344169" algn="just" rtl="0">
              <a:lnSpc>
                <a:spcPct val="100000"/>
              </a:lnSpc>
              <a:spcBef>
                <a:spcPts val="0"/>
              </a:spcBef>
              <a:spcAft>
                <a:spcPts val="0"/>
              </a:spcAft>
              <a:buSzPct val="100000"/>
              <a:buChar char="●"/>
            </a:pPr>
            <a:r>
              <a:rPr lang="es" sz="2022"/>
              <a:t>Disciplina</a:t>
            </a:r>
            <a:endParaRPr sz="2022"/>
          </a:p>
          <a:p>
            <a:pPr marL="457200" marR="0" lvl="0" indent="-344169" algn="just" rtl="0">
              <a:lnSpc>
                <a:spcPct val="100000"/>
              </a:lnSpc>
              <a:spcBef>
                <a:spcPts val="0"/>
              </a:spcBef>
              <a:spcAft>
                <a:spcPts val="0"/>
              </a:spcAft>
              <a:buSzPct val="100000"/>
              <a:buChar char="●"/>
            </a:pPr>
            <a:r>
              <a:rPr lang="es" sz="2022"/>
              <a:t>Comportamiento apropiado</a:t>
            </a:r>
            <a:endParaRPr sz="2022"/>
          </a:p>
          <a:p>
            <a:pPr marL="457200" marR="0" lvl="0" indent="-344169" algn="just" rtl="0">
              <a:lnSpc>
                <a:spcPct val="100000"/>
              </a:lnSpc>
              <a:spcBef>
                <a:spcPts val="0"/>
              </a:spcBef>
              <a:spcAft>
                <a:spcPts val="0"/>
              </a:spcAft>
              <a:buSzPct val="100000"/>
              <a:buChar char="●"/>
            </a:pPr>
            <a:r>
              <a:rPr lang="es" sz="2022"/>
              <a:t>Advertencias</a:t>
            </a:r>
            <a:endParaRPr sz="2022"/>
          </a:p>
          <a:p>
            <a:pPr marL="457200" marR="0" lvl="0" indent="-344169" algn="just" rtl="0">
              <a:lnSpc>
                <a:spcPct val="100000"/>
              </a:lnSpc>
              <a:spcBef>
                <a:spcPts val="0"/>
              </a:spcBef>
              <a:spcAft>
                <a:spcPts val="0"/>
              </a:spcAft>
              <a:buSzPct val="100000"/>
              <a:buChar char="●"/>
            </a:pPr>
            <a:r>
              <a:rPr lang="es" sz="2022"/>
              <a:t>Terminación</a:t>
            </a:r>
            <a:endParaRPr sz="2022"/>
          </a:p>
        </p:txBody>
      </p:sp>
      <p:grpSp>
        <p:nvGrpSpPr>
          <p:cNvPr id="171" name="Google Shape;171;g172b76da09b_0_26"/>
          <p:cNvGrpSpPr/>
          <p:nvPr/>
        </p:nvGrpSpPr>
        <p:grpSpPr>
          <a:xfrm>
            <a:off x="441960" y="561256"/>
            <a:ext cx="1128381" cy="847205"/>
            <a:chOff x="7393391" y="1075612"/>
            <a:chExt cx="1128381" cy="847205"/>
          </a:xfrm>
        </p:grpSpPr>
        <p:sp>
          <p:nvSpPr>
            <p:cNvPr id="172" name="Google Shape;172;g172b76da09b_0_2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3" name="Google Shape;173;g172b76da09b_0_26"/>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74" name="Google Shape;174;g172b76da09b_0_26"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8"/>
        <p:cNvGrpSpPr/>
        <p:nvPr/>
      </p:nvGrpSpPr>
      <p:grpSpPr>
        <a:xfrm>
          <a:off x="0" y="0"/>
          <a:ext cx="0" cy="0"/>
          <a:chOff x="0" y="0"/>
          <a:chExt cx="0" cy="0"/>
        </a:xfrm>
      </p:grpSpPr>
      <p:sp>
        <p:nvSpPr>
          <p:cNvPr id="179" name="Google Shape;179;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0" name="Google Shape;180;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1" name="Google Shape;181;p5"/>
          <p:cNvSpPr>
            <a:spLocks noGrp="1"/>
          </p:cNvSpPr>
          <p:nvPr>
            <p:ph type="title"/>
          </p:nvPr>
        </p:nvSpPr>
        <p:spPr>
          <a:xfrm>
            <a:off x="-76200" y="-79384"/>
            <a:ext cx="12904943" cy="5775963"/>
          </a:xfrm>
          <a:prstGeom prst="ellipse">
            <a:avLst/>
          </a:prstGeom>
          <a:noFill/>
          <a:ln>
            <a:noFill/>
          </a:ln>
        </p:spPr>
        <p:txBody>
          <a:bodyPr spcFirstLastPara="1" wrap="square" lIns="91425" tIns="91425" rIns="91425" bIns="45700" anchor="t" anchorCtr="0">
            <a:normAutofit fontScale="90000"/>
          </a:bodyPr>
          <a:lstStyle/>
          <a:p>
            <a:pPr marL="0" marR="0" lvl="0" indent="0" algn="just" rtl="0">
              <a:lnSpc>
                <a:spcPct val="90000"/>
              </a:lnSpc>
              <a:spcBef>
                <a:spcPts val="0"/>
              </a:spcBef>
              <a:spcAft>
                <a:spcPts val="0"/>
              </a:spcAft>
              <a:buClr>
                <a:schemeClr val="dk1"/>
              </a:buClr>
              <a:buSzPct val="84836"/>
              <a:buFont typeface="Calibri"/>
              <a:buNone/>
            </a:pPr>
            <a:r>
              <a:rPr lang="es" sz="2711" b="1" dirty="0">
                <a:solidFill>
                  <a:schemeClr val="dk1"/>
                </a:solidFill>
                <a:latin typeface="Calibri"/>
                <a:ea typeface="Calibri"/>
                <a:cs typeface="Calibri"/>
                <a:sym typeface="Calibri"/>
              </a:rPr>
              <a:t> </a:t>
            </a:r>
            <a:r>
              <a:rPr lang="es" sz="2711" b="1" dirty="0">
                <a:solidFill>
                  <a:srgbClr val="222222"/>
                </a:solidFill>
                <a:latin typeface="Calibri"/>
                <a:ea typeface="Calibri"/>
                <a:cs typeface="Calibri"/>
                <a:sym typeface="Calibri"/>
              </a:rPr>
              <a:t>Relevancia y usos </a:t>
            </a:r>
            <a:r>
              <a:rPr lang="es" sz="2711" b="1" dirty="0">
                <a:solidFill>
                  <a:srgbClr val="222222"/>
                </a:solidFill>
              </a:rPr>
              <a:t>de la Política de la Empresa</a:t>
            </a:r>
            <a:br>
              <a:rPr lang="en-US" sz="2800" b="1" dirty="0">
                <a:solidFill>
                  <a:srgbClr val="222222"/>
                </a:solidFill>
              </a:rPr>
            </a:br>
            <a:br>
              <a:rPr lang="en-US" sz="2800" b="1" dirty="0">
                <a:solidFill>
                  <a:srgbClr val="222222"/>
                </a:solidFill>
              </a:rPr>
            </a:br>
            <a:r>
              <a:rPr lang="es" sz="2022" dirty="0"/>
              <a:t>Las políticas y procedimientos de la empresa son un conjunto de lineamientos internos que establecen las reglas y expectativas de su empresa. Le ayudan a comunicar a los empleados lo que pueden y no pueden hacer y cómo deben hacerlo.</a:t>
            </a:r>
            <a:br>
              <a:rPr lang="en-US" sz="2022" dirty="0"/>
            </a:br>
            <a:br>
              <a:rPr lang="en-US" sz="2022" dirty="0"/>
            </a:br>
            <a:r>
              <a:rPr lang="es" sz="2022" dirty="0"/>
              <a:t>La política y los procedimientos de gestión de la empresa tienen como objetivo proteger los derechos de los trabajadores, así como los intereses comerciales de los empleadores. Dependiendo de las necesidades de la organización, varias políticas y procedimientos establecen reglas sobre la conducta de los empleados, la asistencia, el código de vestimenta, la privacidad y otras áreas relacionadas con los términos y condiciones de empleo.</a:t>
            </a:r>
            <a:endParaRPr sz="2022" dirty="0"/>
          </a:p>
          <a:p>
            <a:pPr marL="0" marR="0" lvl="0" indent="0" algn="just" rtl="0">
              <a:lnSpc>
                <a:spcPct val="90000"/>
              </a:lnSpc>
              <a:spcBef>
                <a:spcPts val="0"/>
              </a:spcBef>
              <a:spcAft>
                <a:spcPts val="0"/>
              </a:spcAft>
              <a:buClr>
                <a:schemeClr val="dk1"/>
              </a:buClr>
              <a:buSzPct val="113736"/>
              <a:buFont typeface="Calibri"/>
              <a:buNone/>
            </a:pPr>
            <a:endParaRPr sz="2022" dirty="0"/>
          </a:p>
          <a:p>
            <a:pPr marL="0" marR="0" lvl="0" indent="0" algn="just" rtl="0">
              <a:lnSpc>
                <a:spcPct val="90000"/>
              </a:lnSpc>
              <a:spcBef>
                <a:spcPts val="0"/>
              </a:spcBef>
              <a:spcAft>
                <a:spcPts val="0"/>
              </a:spcAft>
              <a:buClr>
                <a:schemeClr val="dk1"/>
              </a:buClr>
              <a:buSzPct val="113736"/>
              <a:buFont typeface="Calibri"/>
              <a:buNone/>
            </a:pPr>
            <a:r>
              <a:rPr lang="es" sz="2022" dirty="0">
                <a:uFill>
                  <a:noFill/>
                </a:uFill>
                <a:hlinkClick r:id="rId3"/>
              </a:rPr>
              <a:t>Políticas </a:t>
            </a:r>
            <a:r>
              <a:rPr lang="es" sz="2022" dirty="0"/>
              <a:t>claras de la empresa desafían a los trabajadores a estándares más altos. Ninguna cantidad de reglas eliminará los problemas que enfrentará una empresa, pero establecen un nivel de protección cuando las empresas contratan nuevos empleados e interactúan con los clientes.</a:t>
            </a:r>
            <a:endParaRPr sz="2022" dirty="0"/>
          </a:p>
          <a:p>
            <a:pPr marL="0" marR="0" lvl="0" indent="0" algn="just" rtl="0">
              <a:lnSpc>
                <a:spcPct val="90000"/>
              </a:lnSpc>
              <a:spcBef>
                <a:spcPts val="0"/>
              </a:spcBef>
              <a:spcAft>
                <a:spcPts val="0"/>
              </a:spcAft>
              <a:buClr>
                <a:schemeClr val="dk1"/>
              </a:buClr>
              <a:buSzPct val="113736"/>
              <a:buFont typeface="Calibri"/>
              <a:buNone/>
            </a:pPr>
            <a:endParaRPr sz="2022" dirty="0"/>
          </a:p>
          <a:p>
            <a:pPr marL="0" marR="0" lvl="0" indent="0" algn="just" rtl="0">
              <a:lnSpc>
                <a:spcPct val="90000"/>
              </a:lnSpc>
              <a:spcBef>
                <a:spcPts val="0"/>
              </a:spcBef>
              <a:spcAft>
                <a:spcPts val="0"/>
              </a:spcAft>
              <a:buClr>
                <a:schemeClr val="dk1"/>
              </a:buClr>
              <a:buSzPct val="113736"/>
              <a:buFont typeface="Calibri"/>
              <a:buNone/>
            </a:pPr>
            <a:r>
              <a:rPr lang="es" sz="2022" dirty="0"/>
              <a:t>¿Cómo utilizar una política de empresa? Entregue y cubra las nuevas reglas en grupos más pequeños, con cada trabajador, o en una reunión de personal, según lo que cambie y cubra la política. Es posible que las políticas controvertidas deban distribuirse primero a la gerencia, para que puedan ayudar a los empleados a comprenderlas.</a:t>
            </a:r>
            <a:endParaRPr sz="2022" dirty="0"/>
          </a:p>
        </p:txBody>
      </p:sp>
      <p:grpSp>
        <p:nvGrpSpPr>
          <p:cNvPr id="182" name="Google Shape;182;p5"/>
          <p:cNvGrpSpPr/>
          <p:nvPr/>
        </p:nvGrpSpPr>
        <p:grpSpPr>
          <a:xfrm>
            <a:off x="441960" y="561256"/>
            <a:ext cx="1128382" cy="847206"/>
            <a:chOff x="7393391" y="1075612"/>
            <a:chExt cx="1128382" cy="847206"/>
          </a:xfrm>
        </p:grpSpPr>
        <p:sp>
          <p:nvSpPr>
            <p:cNvPr id="183" name="Google Shape;183;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4" name="Google Shape;184;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85" name="Google Shape;185;p5" descr="Logotipo&#10;&#10;Descripción generada automáticamente"/>
          <p:cNvPicPr preferRelativeResize="0">
            <a:picLocks noGrp="1"/>
          </p:cNvPicPr>
          <p:nvPr>
            <p:ph type="body" idx="1"/>
          </p:nvPr>
        </p:nvPicPr>
        <p:blipFill rotWithShape="1">
          <a:blip r:embed="rId4">
            <a:alphaModFix/>
          </a:blip>
          <a:srcRect/>
          <a:stretch/>
        </p:blipFill>
        <p:spPr>
          <a:xfrm>
            <a:off x="10469310" y="6024685"/>
            <a:ext cx="1362791" cy="48038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9"/>
        <p:cNvGrpSpPr/>
        <p:nvPr/>
      </p:nvGrpSpPr>
      <p:grpSpPr>
        <a:xfrm>
          <a:off x="0" y="0"/>
          <a:ext cx="0" cy="0"/>
          <a:chOff x="0" y="0"/>
          <a:chExt cx="0" cy="0"/>
        </a:xfrm>
      </p:grpSpPr>
      <p:sp>
        <p:nvSpPr>
          <p:cNvPr id="190" name="Google Shape;190;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1" name="Google Shape;191;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2" name="Google Shape;192;p24"/>
          <p:cNvSpPr>
            <a:spLocks noGrp="1"/>
          </p:cNvSpPr>
          <p:nvPr>
            <p:ph type="title"/>
          </p:nvPr>
        </p:nvSpPr>
        <p:spPr>
          <a:xfrm>
            <a:off x="712856" y="7"/>
            <a:ext cx="10521900" cy="5969100"/>
          </a:xfrm>
          <a:prstGeom prst="ellipse">
            <a:avLst/>
          </a:prstGeom>
          <a:noFill/>
          <a:ln>
            <a:noFill/>
          </a:ln>
        </p:spPr>
        <p:txBody>
          <a:bodyPr spcFirstLastPara="1" wrap="square" lIns="91425" tIns="45700" rIns="91425" bIns="45700" anchor="t" anchorCtr="0">
            <a:normAutofit fontScale="90000"/>
          </a:bodyPr>
          <a:lstStyle/>
          <a:p>
            <a:pPr marL="0" marR="0" lvl="0" indent="-109727" algn="just" rtl="0">
              <a:lnSpc>
                <a:spcPct val="90000"/>
              </a:lnSpc>
              <a:spcBef>
                <a:spcPts val="0"/>
              </a:spcBef>
              <a:spcAft>
                <a:spcPts val="0"/>
              </a:spcAft>
              <a:buClr>
                <a:schemeClr val="dk1"/>
              </a:buClr>
              <a:buSzPct val="76352"/>
              <a:buFont typeface="Calibri"/>
              <a:buNone/>
            </a:pPr>
            <a:r>
              <a:rPr lang="es" sz="2711" b="1" dirty="0">
                <a:solidFill>
                  <a:schemeClr val="dk1"/>
                </a:solidFill>
                <a:latin typeface="Calibri"/>
                <a:ea typeface="Calibri"/>
                <a:cs typeface="Calibri"/>
                <a:sym typeface="Calibri"/>
              </a:rPr>
              <a:t> </a:t>
            </a:r>
            <a:r>
              <a:rPr lang="es" sz="2711" b="1" dirty="0">
                <a:solidFill>
                  <a:srgbClr val="222222"/>
                </a:solidFill>
                <a:latin typeface="Calibri"/>
                <a:ea typeface="Calibri"/>
                <a:cs typeface="Calibri"/>
                <a:sym typeface="Calibri"/>
              </a:rPr>
              <a:t>Consejos de cómo llevar a cabo la </a:t>
            </a:r>
            <a:r>
              <a:rPr lang="es" sz="2711" b="1" dirty="0">
                <a:solidFill>
                  <a:srgbClr val="222222"/>
                </a:solidFill>
              </a:rPr>
              <a:t>Política de Empresa </a:t>
            </a:r>
            <a:br>
              <a:rPr lang="en-US" sz="2800" dirty="0">
                <a:latin typeface="Calibri"/>
                <a:ea typeface="Calibri"/>
                <a:cs typeface="Calibri"/>
                <a:sym typeface="Calibri"/>
              </a:rPr>
            </a:br>
            <a:br>
              <a:rPr lang="en-US" sz="2800" dirty="0">
                <a:latin typeface="Calibri"/>
                <a:ea typeface="Calibri"/>
                <a:cs typeface="Calibri"/>
                <a:sym typeface="Calibri"/>
              </a:rPr>
            </a:br>
            <a:br>
              <a:rPr lang="en-US" sz="2160" dirty="0">
                <a:latin typeface="Calibri"/>
                <a:ea typeface="Calibri"/>
                <a:cs typeface="Calibri"/>
                <a:sym typeface="Calibri"/>
              </a:rPr>
            </a:br>
            <a:r>
              <a:rPr lang="es" sz="2000" dirty="0">
                <a:latin typeface="Calibri"/>
                <a:ea typeface="Calibri"/>
                <a:cs typeface="Calibri"/>
                <a:sym typeface="Calibri"/>
              </a:rPr>
              <a:t>¿Qué debes tener en cuenta para construir una Política de Empresa y que sea utilizada por todos tus empleados y colaboradores?</a:t>
            </a:r>
            <a:endParaRPr sz="2000" dirty="0">
              <a:latin typeface="Calibri"/>
              <a:ea typeface="Calibri"/>
              <a:cs typeface="Calibri"/>
              <a:sym typeface="Calibri"/>
            </a:endParaRPr>
          </a:p>
          <a:p>
            <a:pPr marL="0" marR="0" lvl="0" indent="-109727" algn="just" rtl="0">
              <a:lnSpc>
                <a:spcPct val="90000"/>
              </a:lnSpc>
              <a:spcBef>
                <a:spcPts val="0"/>
              </a:spcBef>
              <a:spcAft>
                <a:spcPts val="0"/>
              </a:spcAft>
              <a:buClr>
                <a:schemeClr val="dk1"/>
              </a:buClr>
              <a:buSzPct val="103500"/>
              <a:buFont typeface="Calibri"/>
              <a:buNone/>
            </a:pPr>
            <a:endParaRPr sz="2000" dirty="0"/>
          </a:p>
          <a:p>
            <a:pPr marL="0" marR="0" lvl="0" indent="-224028" algn="just" rtl="0">
              <a:lnSpc>
                <a:spcPct val="100000"/>
              </a:lnSpc>
              <a:spcBef>
                <a:spcPts val="0"/>
              </a:spcBef>
              <a:spcAft>
                <a:spcPts val="0"/>
              </a:spcAft>
              <a:buClr>
                <a:schemeClr val="dk1"/>
              </a:buClr>
              <a:buSzPct val="100000"/>
              <a:buFont typeface="Calibri"/>
              <a:buChar char="➔"/>
            </a:pPr>
            <a:r>
              <a:rPr lang="es" sz="2000" b="1" dirty="0"/>
              <a:t>Mantenlo simple. </a:t>
            </a:r>
            <a:r>
              <a:rPr lang="es" sz="2000" dirty="0"/>
              <a:t>Las políticas deben estar escritas en un lenguaje sencillo, no en términos legales.</a:t>
            </a:r>
            <a:endParaRPr sz="2000" b="1" dirty="0"/>
          </a:p>
          <a:p>
            <a:pPr marL="0" marR="0" lvl="0" indent="-224028" algn="just" rtl="0">
              <a:lnSpc>
                <a:spcPct val="100000"/>
              </a:lnSpc>
              <a:spcBef>
                <a:spcPts val="1000"/>
              </a:spcBef>
              <a:spcAft>
                <a:spcPts val="0"/>
              </a:spcAft>
              <a:buClr>
                <a:schemeClr val="dk1"/>
              </a:buClr>
              <a:buSzPct val="100000"/>
              <a:buFont typeface="Calibri"/>
              <a:buChar char="➔"/>
            </a:pPr>
            <a:r>
              <a:rPr lang="es" sz="2000" b="1" dirty="0"/>
              <a:t>Mantenlo general. </a:t>
            </a:r>
            <a:r>
              <a:rPr lang="es" sz="2000" dirty="0"/>
              <a:t>Las políticas deben redactarse de manera amplia, pero con suficiente claridad para aplicarse a diversas circunstancias.</a:t>
            </a:r>
            <a:endParaRPr sz="2000" dirty="0"/>
          </a:p>
          <a:p>
            <a:pPr marL="0" marR="0" lvl="0" indent="-224028" algn="just" rtl="0">
              <a:lnSpc>
                <a:spcPct val="100000"/>
              </a:lnSpc>
              <a:spcBef>
                <a:spcPts val="1000"/>
              </a:spcBef>
              <a:spcAft>
                <a:spcPts val="0"/>
              </a:spcAft>
              <a:buClr>
                <a:schemeClr val="dk1"/>
              </a:buClr>
              <a:buSzPct val="100000"/>
              <a:buFont typeface="Calibri"/>
              <a:buChar char="➔"/>
            </a:pPr>
            <a:r>
              <a:rPr lang="es" sz="2000" b="1" dirty="0"/>
              <a:t>Hazlo relevante. </a:t>
            </a:r>
            <a:r>
              <a:rPr lang="es" sz="2000" dirty="0"/>
              <a:t>La política debe decirle claramente a la audiencia por qué existe, a quién afecta, las principales condiciones y restricciones, cuándo y en qué circunstancias se aplica.</a:t>
            </a:r>
            <a:endParaRPr sz="2000" dirty="0"/>
          </a:p>
          <a:p>
            <a:pPr marL="0" marR="0" lvl="0" indent="-224028" algn="just" rtl="0">
              <a:lnSpc>
                <a:spcPct val="100000"/>
              </a:lnSpc>
              <a:spcBef>
                <a:spcPts val="1000"/>
              </a:spcBef>
              <a:spcAft>
                <a:spcPts val="0"/>
              </a:spcAft>
              <a:buClr>
                <a:schemeClr val="dk1"/>
              </a:buClr>
              <a:buSzPct val="100000"/>
              <a:buFont typeface="Calibri"/>
              <a:buChar char="➔"/>
            </a:pPr>
            <a:r>
              <a:rPr lang="es" sz="2000" b="1" dirty="0"/>
              <a:t>Asegúrese de que la política se pueda hacer cumplir. </a:t>
            </a:r>
            <a:r>
              <a:rPr lang="es" sz="2000" dirty="0"/>
              <a:t>Una política escrita sin la intención de hacerla cumplir, no debe escribirse.</a:t>
            </a:r>
            <a:endParaRPr sz="2000" dirty="0">
              <a:solidFill>
                <a:srgbClr val="141827"/>
              </a:solidFill>
              <a:highlight>
                <a:srgbClr val="FFFFFF"/>
              </a:highlight>
              <a:latin typeface="Arial"/>
              <a:ea typeface="Arial"/>
              <a:cs typeface="Arial"/>
              <a:sym typeface="Arial"/>
            </a:endParaRPr>
          </a:p>
          <a:p>
            <a:pPr marL="0" marR="0" lvl="0" indent="-224028" algn="just" rtl="0">
              <a:lnSpc>
                <a:spcPct val="100000"/>
              </a:lnSpc>
              <a:spcBef>
                <a:spcPts val="1000"/>
              </a:spcBef>
              <a:spcAft>
                <a:spcPts val="1000"/>
              </a:spcAft>
              <a:buClr>
                <a:schemeClr val="dk1"/>
              </a:buClr>
              <a:buSzPct val="100000"/>
              <a:buFont typeface="Calibri"/>
              <a:buChar char="➔"/>
            </a:pPr>
            <a:r>
              <a:rPr lang="es" sz="2000" b="1" dirty="0"/>
              <a:t>Menos es más </a:t>
            </a:r>
            <a:r>
              <a:rPr lang="es" sz="2000" b="1" dirty="0">
                <a:solidFill>
                  <a:srgbClr val="141827"/>
                </a:solidFill>
                <a:highlight>
                  <a:srgbClr val="FFFFFF"/>
                </a:highlight>
                <a:latin typeface="Arial"/>
                <a:ea typeface="Arial"/>
                <a:cs typeface="Arial"/>
                <a:sym typeface="Arial"/>
              </a:rPr>
              <a:t>.</a:t>
            </a:r>
            <a:r>
              <a:rPr lang="es" sz="2000" dirty="0">
                <a:solidFill>
                  <a:srgbClr val="141827"/>
                </a:solidFill>
                <a:highlight>
                  <a:srgbClr val="FFFFFF"/>
                </a:highlight>
                <a:latin typeface="Arial"/>
                <a:ea typeface="Arial"/>
                <a:cs typeface="Arial"/>
                <a:sym typeface="Arial"/>
              </a:rPr>
              <a:t> </a:t>
            </a:r>
            <a:r>
              <a:rPr lang="es" sz="2000" dirty="0"/>
              <a:t>Una póliza no necesita ser larga. En muchos casos, más corto es mejor.</a:t>
            </a:r>
            <a:endParaRPr sz="2000" dirty="0"/>
          </a:p>
        </p:txBody>
      </p:sp>
      <p:grpSp>
        <p:nvGrpSpPr>
          <p:cNvPr id="193" name="Google Shape;193;p24"/>
          <p:cNvGrpSpPr/>
          <p:nvPr/>
        </p:nvGrpSpPr>
        <p:grpSpPr>
          <a:xfrm>
            <a:off x="441960" y="561256"/>
            <a:ext cx="1128382" cy="847206"/>
            <a:chOff x="7393391" y="1075612"/>
            <a:chExt cx="1128382" cy="847206"/>
          </a:xfrm>
        </p:grpSpPr>
        <p:sp>
          <p:nvSpPr>
            <p:cNvPr id="194" name="Google Shape;194;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5" name="Google Shape;195;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96" name="Google Shape;196;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1446</Words>
  <Application>Microsoft Macintosh PowerPoint</Application>
  <PresentationFormat>Panorámica</PresentationFormat>
  <Paragraphs>115</Paragraphs>
  <Slides>13</Slides>
  <Notes>13</Notes>
  <HiddenSlides>0</HiddenSlides>
  <MMClips>0</MMClips>
  <ScaleCrop>false</ScaleCrop>
  <HeadingPairs>
    <vt:vector size="6" baseType="variant">
      <vt:variant>
        <vt:lpstr>Fuentes usadas</vt:lpstr>
      </vt:variant>
      <vt:variant>
        <vt:i4>2</vt:i4>
      </vt:variant>
      <vt:variant>
        <vt:lpstr>Tema</vt:lpstr>
      </vt:variant>
      <vt:variant>
        <vt:i4>2</vt:i4>
      </vt:variant>
      <vt:variant>
        <vt:lpstr>Títulos de diapositiva</vt:lpstr>
      </vt:variant>
      <vt:variant>
        <vt:i4>13</vt:i4>
      </vt:variant>
    </vt:vector>
  </HeadingPairs>
  <TitlesOfParts>
    <vt:vector size="17" baseType="lpstr">
      <vt:lpstr>Arial</vt:lpstr>
      <vt:lpstr>Calibri</vt:lpstr>
      <vt:lpstr>Tema de Office</vt:lpstr>
      <vt:lpstr>Tema de Office</vt:lpstr>
      <vt:lpstr>Masterclass Lessons Learned Repository  Política de la empresa</vt:lpstr>
      <vt:lpstr>   Resumen </vt:lpstr>
      <vt:lpstr> Introducción   Puede pensar que está en una etapa muy temprana de su negocio y no es necesario construir las políticas para su futura empresa. Sin embargo, hay momentos en que el negocio empieza a crecer y no te das cuenta cuando tienes un número considerable de empleados y/o clientes, y aún no has establecido las expectativas y estándares de las diferentes áreas para tus empleadores.  La política de la empresa se establece para establecer las reglas de conducta dentro de una organización, describiendo las responsabilidades tanto de los empleados como de los empleadores. La política y los procedimientos de gestión de la empresa tienen como objetivo proteger los derechos de los trabajadores, así como los intereses comerciales de los empleadores.  En otras palabras, una política de la empresa es una guía y un libro de reglas para que los empleadores establezcan expectativas y estándares formales para la salud y la seguridad de los empleados, la responsabilidad, las mejores prácticas y los procesos dentro de una empresa.</vt:lpstr>
      <vt:lpstr> Características de la política de la empresa   Una política de la empresa ayuda a promover el bienestar de los empleados, el trato justo y garantizar que la empresa cumpla con las leyes y reglamentos. Es importante establecer a través de ellos la misión, visión y valores de la empresa a sus empleados y también a sus clientes.  Puedes establecer las políticas que consideres oportunas, no obstante te recomendamos las cinco más comunes:  Salud y Seguridad en el Trabajo Política de Igualdad de Oportunidades Política de permiso de ausencia Política de acción disciplinaria para empleados Política del código de conducta del empleado                                             </vt:lpstr>
      <vt:lpstr> Características de la Política de Empresa  Salud y seguridad en el trabajo: Es imperativo que sus empleados trabajen en un lugar de trabajo saludable y seguro. Los accidentes y las condiciones inseguras pueden llevarlo a los tribunales. Para garantizar la seguridad de los trabajadores, las políticas de una empresa deben aclarar lo siguiente: ¿Qué es un comportamiento seguro? Usos adecuados del equipo de seguridad Reportar problemas de seguridad  Política de Igualdad de Oportunidades: Esto prohíbe que cualquier empresa discrimine a los empleados o solicitantes de empleo sobre la base de una "característica protegida" (género, edad, raza, etc.). Igualdad de oportunidades de empleo para evitar que los empleados enfrenten un comportamiento inapropiado de otros trabajadores, gerentes y contratistas con respecto a: La raza orientación sexual Credo  </vt:lpstr>
      <vt:lpstr> Características de la Política de Empresa  Política de permiso de ausencia: Los diferentes tipos de licencia (licencia por enfermedad, tiempo libre pagado, licencia por maternidad, licencia por paternidad, etc.) son entidades separadas y pueden requerir un tratamiento diferente. Las políticas de asistencia son pautas y reglas relativas a: horarios de los empleados Cumplimiento del horario tiempo libre programado Política de acción disciplinaria para empleados: Los empleados deben saber cómo y bajo qué circunstancias serán disciplinados. Un proceso paso a paso estandarizado lo ayudará a garantizar un trato justo y apropiado. Las políticas de disciplina aclaran lo que constituye una violación de las reglas de la empresa en casos de: Deshonestidad Bajo rendimiento Comportamiento inseguro Mala conducta</vt:lpstr>
      <vt:lpstr>Características de la Política de Empresa   Política del código de conducta del empleado: Las reglas deben ser claras y accesibles. Los empleados pueden consultarlos cuando no estén seguros de lo que constituye un comportamiento aceptable. Estas reglas establecen pautas para el comportamiento de los empleados, que incluyen:  Código de vestimenta Procesos seguros Políticas de acoso uso de tecnología Disciplina Comportamiento apropiado Advertencias Terminación</vt:lpstr>
      <vt:lpstr> Relevancia y usos de la Política de la Empresa  Las políticas y procedimientos de la empresa son un conjunto de lineamientos internos que establecen las reglas y expectativas de su empresa. Le ayudan a comunicar a los empleados lo que pueden y no pueden hacer y cómo deben hacerlo.  La política y los procedimientos de gestión de la empresa tienen como objetivo proteger los derechos de los trabajadores, así como los intereses comerciales de los empleadores. Dependiendo de las necesidades de la organización, varias políticas y procedimientos establecen reglas sobre la conducta de los empleados, la asistencia, el código de vestimenta, la privacidad y otras áreas relacionadas con los términos y condiciones de empleo.  Políticas claras de la empresa desafían a los trabajadores a estándares más altos. Ninguna cantidad de reglas eliminará los problemas que enfrentará una empresa, pero establecen un nivel de protección cuando las empresas contratan nuevos empleados e interactúan con los clientes.  ¿Cómo utilizar una política de empresa? Entregue y cubra las nuevas reglas en grupos más pequeños, con cada trabajador, o en una reunión de personal, según lo que cambie y cubra la política. Es posible que las políticas controvertidas deban distribuirse primero a la gerencia, para que puedan ayudar a los empleados a comprenderlas.</vt:lpstr>
      <vt:lpstr> Consejos de cómo llevar a cabo la Política de Empresa    ¿Qué debes tener en cuenta para construir una Política de Empresa y que sea utilizada por todos tus empleados y colaboradores?  Mantenlo simple. Las políticas deben estar escritas en un lenguaje sencillo, no en términos legales. Mantenlo general. Las políticas deben redactarse de manera amplia, pero con suficiente claridad para aplicarse a diversas circunstancias. Hazlo relevante. La política debe decirle claramente a la audiencia por qué existe, a quién afecta, las principales condiciones y restricciones, cuándo y en qué circunstancias se aplica. Asegúrese de que la política se pueda hacer cumplir. Una política escrita sin la intención de hacerla cumplir, no debe escribirse. Menos es más . Una póliza no necesita ser larga. En muchos casos, más corto es mejor.</vt:lpstr>
      <vt:lpstr>     </vt:lpstr>
      <vt:lpstr>Pasos para crear e implementar una política // Parte 1</vt:lpstr>
      <vt:lpstr>Pasos para crear e implementar una política // Parte 2</vt:lpstr>
      <vt:lpstr>Bibliografía:   Bika, N. Las 5 políticas de empresa que debes tener por escrito. Recursos para empleadores .  Anónimo. Política de la compañía. Gente HUM.  Anónimo. Política de la empresa: todo lo que necesita saber. consejo _  Anónimo. Orientación para la redacción de políticas. Universidad Estatal de Boise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Masterclass Lessons Learned Repository  Política de la empresa</dc:title>
  <dc:creator>Dideas Group</dc:creator>
  <cp:lastModifiedBy>David Bayona cuallado</cp:lastModifiedBy>
  <cp:revision>1</cp:revision>
  <dcterms:created xsi:type="dcterms:W3CDTF">2022-09-21T07:19:16Z</dcterms:created>
  <dcterms:modified xsi:type="dcterms:W3CDTF">2023-01-19T11:27:34Z</dcterms:modified>
</cp:coreProperties>
</file>