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iU5aGoEtZOT9bHjF9oN/iZ370e6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5" name="Google Shape;22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8" name="Google Shape;12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0" name="Google Shape;14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3" name="Google Shape;153;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8c7cd05b41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6" name="Google Shape;166;g18c7cd05b4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8" name="Google Shape;17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18c10405233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1" name="Google Shape;191;g18c10405233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salesbusinessschool.es/thinking-on-sales/modelo-cam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iebschool.com/blog/que-es-un-analisis-came-y-como-se-hace-marketing-digita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69715" y="1812202"/>
            <a:ext cx="4779647" cy="282194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000"/>
              <a:buFont typeface="Calibri"/>
              <a:buNone/>
            </a:pPr>
            <a:r>
              <a:rPr lang="es" sz="4000" b="1" dirty="0">
                <a:solidFill>
                  <a:schemeClr val="lt1"/>
                </a:solidFill>
              </a:rPr>
              <a:t>Masterclass Lessons Learned Repository</a:t>
            </a:r>
            <a:br>
              <a:rPr lang="en-US" sz="4000" dirty="0">
                <a:solidFill>
                  <a:schemeClr val="lt1"/>
                </a:solidFill>
              </a:rPr>
            </a:br>
            <a:br>
              <a:rPr lang="en-US" sz="4000" dirty="0">
                <a:solidFill>
                  <a:schemeClr val="lt1"/>
                </a:solidFill>
              </a:rPr>
            </a:br>
            <a:r>
              <a:rPr lang="es" sz="4000" b="1" dirty="0">
                <a:solidFill>
                  <a:srgbClr val="FF0000"/>
                </a:solidFill>
              </a:rPr>
              <a:t>Análisis CAME</a:t>
            </a:r>
            <a:endParaRPr sz="4000" b="1" dirty="0">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816080"/>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s" sz="1200" b="0" i="0" u="none" strike="noStrike" cap="none" dirty="0">
                <a:solidFill>
                  <a:srgbClr val="222222"/>
                </a:solidFill>
                <a:latin typeface="Calibri"/>
                <a:ea typeface="Calibri"/>
                <a:cs typeface="Calibri"/>
                <a:sym typeface="Calibri"/>
              </a:rPr>
              <a:t>Este resultado del proyecto ha sido financiado con el apoyo de la Comisión Europea. Esta comunicación refleja únicamente los puntos de vista del autor, y la Comisión no se hace responsable del uso que pueda hacerse de la información contenida en el mismo. Número de presentación: 2021-1-ES02-KA220-YOU-000028609</a:t>
            </a: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6"/>
        <p:cNvGrpSpPr/>
        <p:nvPr/>
      </p:nvGrpSpPr>
      <p:grpSpPr>
        <a:xfrm>
          <a:off x="0" y="0"/>
          <a:ext cx="0" cy="0"/>
          <a:chOff x="0" y="0"/>
          <a:chExt cx="0" cy="0"/>
        </a:xfrm>
      </p:grpSpPr>
      <p:sp>
        <p:nvSpPr>
          <p:cNvPr id="227" name="Google Shape;227;p6"/>
          <p:cNvSpPr/>
          <p:nvPr/>
        </p:nvSpPr>
        <p:spPr>
          <a:xfrm>
            <a:off x="-169682" y="-50721"/>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8" name="Google Shape;228;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9" name="Google Shape;229;p6"/>
          <p:cNvSpPr>
            <a:spLocks noGrp="1"/>
          </p:cNvSpPr>
          <p:nvPr>
            <p:ph type="title"/>
          </p:nvPr>
        </p:nvSpPr>
        <p:spPr>
          <a:xfrm>
            <a:off x="169682" y="-31867"/>
            <a:ext cx="10260831" cy="6296744"/>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70"/>
              <a:buFont typeface="Calibri"/>
              <a:buNone/>
            </a:pPr>
            <a:r>
              <a:rPr lang="es" sz="2800" b="1">
                <a:solidFill>
                  <a:schemeClr val="dk1"/>
                </a:solidFill>
                <a:latin typeface="Calibri"/>
                <a:ea typeface="Calibri"/>
                <a:cs typeface="Calibri"/>
                <a:sym typeface="Calibri"/>
              </a:rPr>
              <a:t>Bibliografía </a:t>
            </a:r>
            <a:r>
              <a:rPr lang="es" sz="2070" b="1">
                <a:solidFill>
                  <a:schemeClr val="dk1"/>
                </a:solidFill>
                <a:latin typeface="Calibri"/>
                <a:ea typeface="Calibri"/>
                <a:cs typeface="Calibri"/>
                <a:sym typeface="Calibri"/>
              </a:rPr>
              <a:t>:</a:t>
            </a:r>
            <a:br>
              <a:rPr lang="en-US" sz="2070" b="1">
                <a:solidFill>
                  <a:schemeClr val="dk1"/>
                </a:solidFill>
                <a:latin typeface="Calibri"/>
                <a:ea typeface="Calibri"/>
                <a:cs typeface="Calibri"/>
                <a:sym typeface="Calibri"/>
              </a:rPr>
            </a:br>
            <a:br>
              <a:rPr lang="en-US" sz="2070" b="1">
                <a:solidFill>
                  <a:schemeClr val="dk1"/>
                </a:solidFill>
                <a:latin typeface="Calibri"/>
                <a:ea typeface="Calibri"/>
                <a:cs typeface="Calibri"/>
                <a:sym typeface="Calibri"/>
              </a:rPr>
            </a:br>
            <a:endParaRPr sz="2070"/>
          </a:p>
          <a:p>
            <a:pPr marL="457200" lvl="0" indent="-368300" algn="l" rtl="0">
              <a:lnSpc>
                <a:spcPct val="90000"/>
              </a:lnSpc>
              <a:spcBef>
                <a:spcPts val="0"/>
              </a:spcBef>
              <a:spcAft>
                <a:spcPts val="0"/>
              </a:spcAft>
              <a:buSzPts val="2200"/>
              <a:buChar char="-"/>
            </a:pPr>
            <a:r>
              <a:rPr lang="es" sz="2200"/>
              <a:t>Escuela de Negocios de Ventas (2022). ¿Qué es el modelo CAME y cómo implementar esta herramienta estratégica para tu negocio? ( </a:t>
            </a:r>
            <a:r>
              <a:rPr lang="es" sz="2200" u="sng">
                <a:solidFill>
                  <a:schemeClr val="hlink"/>
                </a:solidFill>
                <a:hlinkClick r:id="rId3"/>
              </a:rPr>
              <a:t>https://salesbusinessschool.es/pensando-en-las-ventas/modelo-came/ </a:t>
            </a:r>
            <a:r>
              <a:rPr lang="es" sz="2200">
                <a:solidFill>
                  <a:srgbClr val="1F1E1E"/>
                </a:solidFill>
              </a:rPr>
              <a:t>)</a:t>
            </a:r>
            <a:endParaRPr sz="2200">
              <a:solidFill>
                <a:srgbClr val="1F1E1E"/>
              </a:solidFill>
            </a:endParaRPr>
          </a:p>
          <a:p>
            <a:pPr marL="0" lvl="0" indent="0" algn="l" rtl="0">
              <a:lnSpc>
                <a:spcPct val="90000"/>
              </a:lnSpc>
              <a:spcBef>
                <a:spcPts val="0"/>
              </a:spcBef>
              <a:spcAft>
                <a:spcPts val="0"/>
              </a:spcAft>
              <a:buClr>
                <a:schemeClr val="dk1"/>
              </a:buClr>
              <a:buSzPts val="2070"/>
              <a:buFont typeface="Calibri"/>
              <a:buNone/>
            </a:pPr>
            <a:endParaRPr sz="2200">
              <a:solidFill>
                <a:srgbClr val="1F1E1E"/>
              </a:solidFill>
            </a:endParaRPr>
          </a:p>
          <a:p>
            <a:pPr marL="457200" lvl="0" indent="-368300" algn="l" rtl="0">
              <a:lnSpc>
                <a:spcPct val="90000"/>
              </a:lnSpc>
              <a:spcBef>
                <a:spcPts val="0"/>
              </a:spcBef>
              <a:spcAft>
                <a:spcPts val="0"/>
              </a:spcAft>
              <a:buClr>
                <a:srgbClr val="1F1E1E"/>
              </a:buClr>
              <a:buSzPts val="2200"/>
              <a:buChar char="-"/>
            </a:pPr>
            <a:r>
              <a:rPr lang="es" sz="2200">
                <a:solidFill>
                  <a:srgbClr val="1F1E1E"/>
                </a:solidFill>
              </a:rPr>
              <a:t>Patricia Galiana (2021). ¿Qué es un análisis CAME y cómo se hace? ( </a:t>
            </a:r>
            <a:r>
              <a:rPr lang="es" sz="2200" u="sng">
                <a:solidFill>
                  <a:schemeClr val="hlink"/>
                </a:solidFill>
                <a:hlinkClick r:id="rId4"/>
              </a:rPr>
              <a:t>https://www.iebschool.com/blog/que-es-un-analisis-came-y-como-se-hace-marketing-digital/ </a:t>
            </a:r>
            <a:r>
              <a:rPr lang="es" sz="2200">
                <a:solidFill>
                  <a:srgbClr val="1F1E1E"/>
                </a:solidFill>
              </a:rPr>
              <a:t>)</a:t>
            </a:r>
            <a:endParaRPr sz="2200">
              <a:solidFill>
                <a:srgbClr val="1F1E1E"/>
              </a:solidFill>
            </a:endParaRPr>
          </a:p>
          <a:p>
            <a:pPr marL="0" lvl="0" indent="0" algn="l" rtl="0">
              <a:lnSpc>
                <a:spcPct val="90000"/>
              </a:lnSpc>
              <a:spcBef>
                <a:spcPts val="0"/>
              </a:spcBef>
              <a:spcAft>
                <a:spcPts val="0"/>
              </a:spcAft>
              <a:buNone/>
            </a:pPr>
            <a:endParaRPr sz="2200">
              <a:solidFill>
                <a:srgbClr val="1F1E1E"/>
              </a:solidFill>
            </a:endParaRPr>
          </a:p>
        </p:txBody>
      </p:sp>
      <p:grpSp>
        <p:nvGrpSpPr>
          <p:cNvPr id="230" name="Google Shape;230;p6"/>
          <p:cNvGrpSpPr/>
          <p:nvPr/>
        </p:nvGrpSpPr>
        <p:grpSpPr>
          <a:xfrm>
            <a:off x="441960" y="561256"/>
            <a:ext cx="1128382" cy="847206"/>
            <a:chOff x="7393391" y="1075612"/>
            <a:chExt cx="1128382" cy="847206"/>
          </a:xfrm>
        </p:grpSpPr>
        <p:sp>
          <p:nvSpPr>
            <p:cNvPr id="231" name="Google Shape;231;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32" name="Google Shape;232;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33" name="Google Shape;233;p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34" name="Google Shape;234;p6" descr="Logotipo&#10;&#10;Descripción generada automáticamente"/>
          <p:cNvPicPr preferRelativeResize="0">
            <a:picLocks noGrp="1"/>
          </p:cNvPicPr>
          <p:nvPr>
            <p:ph type="body" idx="1"/>
          </p:nvPr>
        </p:nvPicPr>
        <p:blipFill rotWithShape="1">
          <a:blip r:embed="rId5">
            <a:alphaModFix/>
          </a:blip>
          <a:srcRect/>
          <a:stretch/>
        </p:blipFill>
        <p:spPr>
          <a:xfrm>
            <a:off x="10469310" y="6024685"/>
            <a:ext cx="1362791" cy="480384"/>
          </a:xfrm>
          <a:prstGeom prst="rect">
            <a:avLst/>
          </a:prstGeom>
          <a:noFill/>
          <a:ln>
            <a:noFill/>
          </a:ln>
        </p:spPr>
      </p:pic>
      <p:sp>
        <p:nvSpPr>
          <p:cNvPr id="235" name="Google Shape;235;p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s" sz="3200" b="1">
                <a:solidFill>
                  <a:schemeClr val="lt1"/>
                </a:solidFill>
                <a:latin typeface="Calibri"/>
                <a:ea typeface="Calibri"/>
                <a:cs typeface="Calibri"/>
                <a:sym typeface="Calibri"/>
              </a:rPr>
              <a:t>Resumen</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483900"/>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Introducción</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Características </a:t>
            </a:r>
            <a:r>
              <a:rPr lang="es" sz="2200" b="1">
                <a:solidFill>
                  <a:srgbClr val="222222"/>
                </a:solidFill>
                <a:latin typeface="Calibri"/>
                <a:ea typeface="Calibri"/>
                <a:cs typeface="Calibri"/>
                <a:sym typeface="Calibri"/>
              </a:rPr>
              <a:t>del Análisis CAME</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Relevancia y usos </a:t>
            </a:r>
            <a:r>
              <a:rPr lang="es" sz="2200" b="1">
                <a:solidFill>
                  <a:srgbClr val="222222"/>
                </a:solidFill>
                <a:latin typeface="Calibri"/>
                <a:ea typeface="Calibri"/>
                <a:cs typeface="Calibri"/>
                <a:sym typeface="Calibri"/>
              </a:rPr>
              <a:t>del Análisis CAME</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Consejos sobre cómo llevarlo a </a:t>
            </a:r>
            <a:r>
              <a:rPr lang="es" sz="2200" b="1">
                <a:solidFill>
                  <a:srgbClr val="222222"/>
                </a:solidFill>
                <a:latin typeface="Calibri"/>
                <a:ea typeface="Calibri"/>
                <a:cs typeface="Calibri"/>
                <a:sym typeface="Calibri"/>
              </a:rPr>
              <a:t>cabo</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Conclusiones</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s" sz="2200" b="1" i="0" u="none" strike="noStrike" cap="none">
                <a:solidFill>
                  <a:srgbClr val="222222"/>
                </a:solidFill>
                <a:latin typeface="Calibri"/>
                <a:ea typeface="Calibri"/>
                <a:cs typeface="Calibri"/>
                <a:sym typeface="Calibri"/>
              </a:rPr>
              <a:t>Plantilla editable</a:t>
            </a:r>
            <a:endParaRPr sz="2200" b="1"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881321" y="250879"/>
            <a:ext cx="10084500" cy="57738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300" b="1">
                <a:solidFill>
                  <a:schemeClr val="dk1"/>
                </a:solidFill>
                <a:latin typeface="Calibri"/>
                <a:ea typeface="Calibri"/>
                <a:cs typeface="Calibri"/>
                <a:sym typeface="Calibri"/>
              </a:rPr>
              <a:t> </a:t>
            </a:r>
            <a:r>
              <a:rPr lang="es" sz="2800" b="1">
                <a:solidFill>
                  <a:srgbClr val="222222"/>
                </a:solidFill>
                <a:latin typeface="Calibri"/>
                <a:ea typeface="Calibri"/>
                <a:cs typeface="Calibri"/>
                <a:sym typeface="Calibri"/>
              </a:rPr>
              <a:t>Introducción</a:t>
            </a:r>
            <a:endParaRPr sz="2800" b="1">
              <a:solidFill>
                <a:srgbClr val="222222"/>
              </a:solidFill>
              <a:latin typeface="Calibri"/>
              <a:ea typeface="Calibri"/>
              <a:cs typeface="Calibri"/>
              <a:sym typeface="Calibri"/>
            </a:endParaRPr>
          </a:p>
          <a:p>
            <a:pPr marL="0" lvl="0" indent="0" algn="l" rtl="0">
              <a:lnSpc>
                <a:spcPct val="90000"/>
              </a:lnSpc>
              <a:spcBef>
                <a:spcPts val="0"/>
              </a:spcBef>
              <a:spcAft>
                <a:spcPts val="0"/>
              </a:spcAft>
              <a:buClr>
                <a:schemeClr val="dk1"/>
              </a:buClr>
              <a:buSzPct val="82142"/>
              <a:buFont typeface="Calibri"/>
              <a:buNone/>
            </a:pPr>
            <a:endParaRPr sz="2800" b="1">
              <a:solidFill>
                <a:srgbClr val="222222"/>
              </a:solidFill>
            </a:endParaRPr>
          </a:p>
          <a:p>
            <a:pPr marL="0" lvl="0" indent="0" algn="l" rtl="0">
              <a:lnSpc>
                <a:spcPct val="90000"/>
              </a:lnSpc>
              <a:spcBef>
                <a:spcPts val="0"/>
              </a:spcBef>
              <a:spcAft>
                <a:spcPts val="0"/>
              </a:spcAft>
              <a:buClr>
                <a:schemeClr val="dk1"/>
              </a:buClr>
              <a:buSzPct val="94091"/>
              <a:buFont typeface="Calibri"/>
              <a:buNone/>
            </a:pPr>
            <a:r>
              <a:rPr lang="es" sz="2444">
                <a:solidFill>
                  <a:srgbClr val="222222"/>
                </a:solidFill>
              </a:rPr>
              <a:t>El análisis de vino es una herramienta esencial para desarrollar una actividad empresarial exitosa y para establecer la estrategia comercial.</a:t>
            </a:r>
            <a:endParaRPr sz="2444">
              <a:solidFill>
                <a:srgbClr val="222222"/>
              </a:solidFill>
            </a:endParaRPr>
          </a:p>
          <a:p>
            <a:pPr marL="0" lvl="0" indent="0" algn="l" rtl="0">
              <a:lnSpc>
                <a:spcPct val="90000"/>
              </a:lnSpc>
              <a:spcBef>
                <a:spcPts val="0"/>
              </a:spcBef>
              <a:spcAft>
                <a:spcPts val="0"/>
              </a:spcAft>
              <a:buClr>
                <a:schemeClr val="dk1"/>
              </a:buClr>
              <a:buSzPct val="94091"/>
              <a:buFont typeface="Calibri"/>
              <a:buNone/>
            </a:pPr>
            <a:endParaRPr sz="2444">
              <a:solidFill>
                <a:srgbClr val="222222"/>
              </a:solidFill>
            </a:endParaRPr>
          </a:p>
          <a:p>
            <a:pPr marL="0" lvl="0" indent="0" algn="l" rtl="0">
              <a:lnSpc>
                <a:spcPct val="90000"/>
              </a:lnSpc>
              <a:spcBef>
                <a:spcPts val="0"/>
              </a:spcBef>
              <a:spcAft>
                <a:spcPts val="0"/>
              </a:spcAft>
              <a:buClr>
                <a:schemeClr val="dk1"/>
              </a:buClr>
              <a:buSzPct val="94091"/>
              <a:buFont typeface="Calibri"/>
              <a:buNone/>
            </a:pPr>
            <a:r>
              <a:rPr lang="es" sz="2444">
                <a:solidFill>
                  <a:srgbClr val="222222"/>
                </a:solidFill>
              </a:rPr>
              <a:t>El análisis Came es complementario al análisis FODA: el análisis FODA permite comprender y enmarcar mejor la situación con la que se relaciona su negocio, mientras que el análisis Came lo ayudará a abordar sus acciones comerciales.</a:t>
            </a:r>
            <a:endParaRPr sz="2444">
              <a:solidFill>
                <a:srgbClr val="222222"/>
              </a:solidFill>
            </a:endParaRPr>
          </a:p>
          <a:p>
            <a:pPr marL="0" lvl="0" indent="0" algn="l" rtl="0">
              <a:lnSpc>
                <a:spcPct val="90000"/>
              </a:lnSpc>
              <a:spcBef>
                <a:spcPts val="0"/>
              </a:spcBef>
              <a:spcAft>
                <a:spcPts val="0"/>
              </a:spcAft>
              <a:buClr>
                <a:schemeClr val="dk1"/>
              </a:buClr>
              <a:buSzPct val="94091"/>
              <a:buFont typeface="Calibri"/>
              <a:buNone/>
            </a:pPr>
            <a:endParaRPr sz="2444">
              <a:solidFill>
                <a:srgbClr val="222222"/>
              </a:solidFill>
            </a:endParaRPr>
          </a:p>
          <a:p>
            <a:pPr marL="0" lvl="0" indent="0" algn="l" rtl="0">
              <a:lnSpc>
                <a:spcPct val="90000"/>
              </a:lnSpc>
              <a:spcBef>
                <a:spcPts val="0"/>
              </a:spcBef>
              <a:spcAft>
                <a:spcPts val="0"/>
              </a:spcAft>
              <a:buClr>
                <a:schemeClr val="dk1"/>
              </a:buClr>
              <a:buSzPct val="94091"/>
              <a:buFont typeface="Calibri"/>
              <a:buNone/>
            </a:pPr>
            <a:r>
              <a:rPr lang="es" sz="2444">
                <a:solidFill>
                  <a:srgbClr val="222222"/>
                </a:solidFill>
              </a:rPr>
              <a:t>El análisis de Came permite a la empresa dar respuestas concretas a los análisis de negocio y de mercado y elaborar propuestas de mejora para fomentar el crecimiento.</a:t>
            </a:r>
            <a:endParaRPr sz="2444">
              <a:solidFill>
                <a:srgbClr val="222222"/>
              </a:solidFill>
            </a:endParaRPr>
          </a:p>
          <a:p>
            <a:pPr marL="0" lvl="0" indent="0" algn="l" rtl="0">
              <a:lnSpc>
                <a:spcPct val="90000"/>
              </a:lnSpc>
              <a:spcBef>
                <a:spcPts val="0"/>
              </a:spcBef>
              <a:spcAft>
                <a:spcPts val="0"/>
              </a:spcAft>
              <a:buClr>
                <a:schemeClr val="dk1"/>
              </a:buClr>
              <a:buSzPct val="95833"/>
              <a:buFont typeface="Calibri"/>
              <a:buNone/>
            </a:pPr>
            <a:r>
              <a:rPr lang="es" sz="2400" b="1">
                <a:solidFill>
                  <a:srgbClr val="222222"/>
                </a:solidFill>
              </a:rPr>
              <a:t> </a:t>
            </a:r>
            <a:endParaRPr sz="2400" b="1">
              <a:solidFill>
                <a:srgbClr val="222222"/>
              </a:solidFill>
            </a:endParaRPr>
          </a:p>
          <a:p>
            <a:pPr marL="0" lvl="0" indent="0" algn="l" rtl="0">
              <a:lnSpc>
                <a:spcPct val="90000"/>
              </a:lnSpc>
              <a:spcBef>
                <a:spcPts val="0"/>
              </a:spcBef>
              <a:spcAft>
                <a:spcPts val="0"/>
              </a:spcAft>
              <a:buClr>
                <a:schemeClr val="dk1"/>
              </a:buClr>
              <a:buSzPct val="95833"/>
              <a:buFont typeface="Calibri"/>
              <a:buNone/>
            </a:pPr>
            <a:endParaRPr sz="2400"/>
          </a:p>
          <a:p>
            <a:pPr marL="0" lvl="0" indent="0" algn="l" rtl="0">
              <a:lnSpc>
                <a:spcPct val="90000"/>
              </a:lnSpc>
              <a:spcBef>
                <a:spcPts val="0"/>
              </a:spcBef>
              <a:spcAft>
                <a:spcPts val="0"/>
              </a:spcAft>
              <a:buClr>
                <a:schemeClr val="dk1"/>
              </a:buClr>
              <a:buSzPct val="95833"/>
              <a:buFont typeface="Calibri"/>
              <a:buNone/>
            </a:pPr>
            <a:br>
              <a:rPr lang="en-US" sz="2400">
                <a:latin typeface="Calibri"/>
                <a:ea typeface="Calibri"/>
                <a:cs typeface="Calibri"/>
                <a:sym typeface="Calibri"/>
              </a:rPr>
            </a:br>
            <a:br>
              <a:rPr lang="en-US" sz="2400">
                <a:latin typeface="Calibri"/>
                <a:ea typeface="Calibri"/>
                <a:cs typeface="Calibri"/>
                <a:sym typeface="Calibri"/>
              </a:rPr>
            </a:br>
            <a:br>
              <a:rPr lang="en-US" sz="2300" b="1">
                <a:solidFill>
                  <a:schemeClr val="dk1"/>
                </a:solidFill>
                <a:latin typeface="Calibri"/>
                <a:ea typeface="Calibri"/>
                <a:cs typeface="Calibri"/>
                <a:sym typeface="Calibri"/>
              </a:rPr>
            </a:br>
            <a:endParaRPr sz="2300" b="1">
              <a:solidFill>
                <a:schemeClr val="dk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25" name="Google Shape;125;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9"/>
        <p:cNvGrpSpPr/>
        <p:nvPr/>
      </p:nvGrpSpPr>
      <p:grpSpPr>
        <a:xfrm>
          <a:off x="0" y="0"/>
          <a:ext cx="0" cy="0"/>
          <a:chOff x="0" y="0"/>
          <a:chExt cx="0" cy="0"/>
        </a:xfrm>
      </p:grpSpPr>
      <p:sp>
        <p:nvSpPr>
          <p:cNvPr id="130" name="Google Shape;130;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1" name="Google Shape;131;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2" name="Google Shape;132;p4"/>
          <p:cNvSpPr>
            <a:spLocks noGrp="1"/>
          </p:cNvSpPr>
          <p:nvPr>
            <p:ph type="title"/>
          </p:nvPr>
        </p:nvSpPr>
        <p:spPr>
          <a:xfrm>
            <a:off x="535529" y="-76001"/>
            <a:ext cx="10201601" cy="6372745"/>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300" b="1">
                <a:solidFill>
                  <a:schemeClr val="dk1"/>
                </a:solidFill>
                <a:latin typeface="Calibri"/>
                <a:ea typeface="Calibri"/>
                <a:cs typeface="Calibri"/>
                <a:sym typeface="Calibri"/>
              </a:rPr>
              <a:t> </a:t>
            </a:r>
            <a:r>
              <a:rPr lang="es" sz="2800" b="1">
                <a:solidFill>
                  <a:srgbClr val="222222"/>
                </a:solidFill>
                <a:latin typeface="Calibri"/>
                <a:ea typeface="Calibri"/>
                <a:cs typeface="Calibri"/>
                <a:sym typeface="Calibri"/>
              </a:rPr>
              <a:t>Características </a:t>
            </a:r>
            <a:r>
              <a:rPr lang="es" sz="2800" b="1">
                <a:solidFill>
                  <a:srgbClr val="222222"/>
                </a:solidFill>
              </a:rPr>
              <a:t>del Análisis CAME</a:t>
            </a:r>
            <a:endParaRPr sz="2400" b="1">
              <a:solidFill>
                <a:srgbClr val="222222"/>
              </a:solidFill>
              <a:latin typeface="Calibri"/>
              <a:ea typeface="Calibri"/>
              <a:cs typeface="Calibri"/>
              <a:sym typeface="Calibri"/>
            </a:endParaRPr>
          </a:p>
          <a:p>
            <a:pPr marL="0" lvl="0" indent="0" algn="l" rtl="0">
              <a:lnSpc>
                <a:spcPct val="90000"/>
              </a:lnSpc>
              <a:spcBef>
                <a:spcPts val="0"/>
              </a:spcBef>
              <a:spcAft>
                <a:spcPts val="0"/>
              </a:spcAft>
              <a:buClr>
                <a:schemeClr val="dk1"/>
              </a:buClr>
              <a:buSzPct val="95833"/>
              <a:buFont typeface="Calibri"/>
              <a:buNone/>
            </a:pPr>
            <a:endParaRPr sz="2400"/>
          </a:p>
          <a:p>
            <a:pPr marL="457200" lvl="0" indent="-368299" algn="l" rtl="0">
              <a:lnSpc>
                <a:spcPct val="115000"/>
              </a:lnSpc>
              <a:spcBef>
                <a:spcPts val="0"/>
              </a:spcBef>
              <a:spcAft>
                <a:spcPts val="0"/>
              </a:spcAft>
              <a:buSzPct val="100000"/>
              <a:buFont typeface="Calibri"/>
              <a:buChar char="❖"/>
            </a:pPr>
            <a:r>
              <a:rPr lang="es" sz="2444"/>
              <a:t>CAME es un acrónimo que significa Corregir, Adaptar, Mantener, Explotar</a:t>
            </a:r>
            <a:endParaRPr sz="2444"/>
          </a:p>
          <a:p>
            <a:pPr marL="457200" lvl="0" indent="-368299" algn="l" rtl="0">
              <a:lnSpc>
                <a:spcPct val="115000"/>
              </a:lnSpc>
              <a:spcBef>
                <a:spcPts val="0"/>
              </a:spcBef>
              <a:spcAft>
                <a:spcPts val="0"/>
              </a:spcAft>
              <a:buSzPct val="100000"/>
              <a:buFont typeface="Calibri"/>
              <a:buChar char="❖"/>
            </a:pPr>
            <a:r>
              <a:rPr lang="es" sz="2444"/>
              <a:t>El análisis CAME siempre se desarrolla en combinación con otros análisis comerciales, en particular después del análisis FODA.</a:t>
            </a:r>
            <a:endParaRPr sz="2444"/>
          </a:p>
          <a:p>
            <a:pPr marL="457200" lvl="0" indent="-368299" algn="l" rtl="0">
              <a:lnSpc>
                <a:spcPct val="115000"/>
              </a:lnSpc>
              <a:spcBef>
                <a:spcPts val="0"/>
              </a:spcBef>
              <a:spcAft>
                <a:spcPts val="0"/>
              </a:spcAft>
              <a:buSzPct val="100000"/>
              <a:buFont typeface="Calibri"/>
              <a:buChar char="❖"/>
            </a:pPr>
            <a:r>
              <a:rPr lang="es" sz="2444"/>
              <a:t>Fortalezas, Debilidades, Oportunidades, Amenazas son el punto de partida para desarrollar el Análisis CAME</a:t>
            </a:r>
            <a:endParaRPr sz="2444"/>
          </a:p>
          <a:p>
            <a:pPr marL="457200" lvl="0" indent="-368299" algn="l" rtl="0">
              <a:lnSpc>
                <a:spcPct val="115000"/>
              </a:lnSpc>
              <a:spcBef>
                <a:spcPts val="0"/>
              </a:spcBef>
              <a:spcAft>
                <a:spcPts val="0"/>
              </a:spcAft>
              <a:buSzPct val="100000"/>
              <a:buFont typeface="Calibri"/>
              <a:buChar char="❖"/>
            </a:pPr>
            <a:r>
              <a:rPr lang="es" sz="2444"/>
              <a:t>Permite traducir conclusiones FODA en acciones</a:t>
            </a:r>
            <a:endParaRPr sz="2444"/>
          </a:p>
          <a:p>
            <a:pPr marL="457200" lvl="0" indent="-368299" algn="l" rtl="0">
              <a:lnSpc>
                <a:spcPct val="115000"/>
              </a:lnSpc>
              <a:spcBef>
                <a:spcPts val="0"/>
              </a:spcBef>
              <a:spcAft>
                <a:spcPts val="0"/>
              </a:spcAft>
              <a:buSzPct val="100000"/>
              <a:buChar char="❖"/>
            </a:pPr>
            <a:r>
              <a:rPr lang="es" sz="2444"/>
              <a:t>Con Came Analysis puedes desarrollar 4 estrategias diferentes</a:t>
            </a:r>
            <a:endParaRPr sz="2444"/>
          </a:p>
          <a:p>
            <a:pPr marL="457200" lvl="0" indent="-368299" algn="l" rtl="0">
              <a:lnSpc>
                <a:spcPct val="115000"/>
              </a:lnSpc>
              <a:spcBef>
                <a:spcPts val="0"/>
              </a:spcBef>
              <a:spcAft>
                <a:spcPts val="0"/>
              </a:spcAft>
              <a:buSzPct val="100000"/>
              <a:buFont typeface="Calibri"/>
              <a:buChar char="❖"/>
            </a:pPr>
            <a:r>
              <a:rPr lang="es" sz="2444"/>
              <a:t>Permite cambiar los aspectos organizacionales de su negocio para enfrentar los cambios del mercado</a:t>
            </a:r>
            <a:endParaRPr sz="2444"/>
          </a:p>
          <a:p>
            <a:pPr marL="457200" lvl="0" indent="0" algn="l" rtl="0">
              <a:lnSpc>
                <a:spcPct val="90000"/>
              </a:lnSpc>
              <a:spcBef>
                <a:spcPts val="0"/>
              </a:spcBef>
              <a:spcAft>
                <a:spcPts val="0"/>
              </a:spcAft>
              <a:buNone/>
            </a:pPr>
            <a:endParaRPr sz="2300" b="1">
              <a:solidFill>
                <a:schemeClr val="dk1"/>
              </a:solidFill>
              <a:latin typeface="Calibri"/>
              <a:ea typeface="Calibri"/>
              <a:cs typeface="Calibri"/>
              <a:sym typeface="Calibri"/>
            </a:endParaRPr>
          </a:p>
        </p:txBody>
      </p:sp>
      <p:grpSp>
        <p:nvGrpSpPr>
          <p:cNvPr id="133" name="Google Shape;133;p4"/>
          <p:cNvGrpSpPr/>
          <p:nvPr/>
        </p:nvGrpSpPr>
        <p:grpSpPr>
          <a:xfrm>
            <a:off x="441960" y="561256"/>
            <a:ext cx="1128382" cy="847206"/>
            <a:chOff x="7393391" y="1075612"/>
            <a:chExt cx="1128382" cy="847206"/>
          </a:xfrm>
        </p:grpSpPr>
        <p:sp>
          <p:nvSpPr>
            <p:cNvPr id="134" name="Google Shape;134;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5" name="Google Shape;135;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36" name="Google Shape;136;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37" name="Google Shape;137;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1"/>
        <p:cNvGrpSpPr/>
        <p:nvPr/>
      </p:nvGrpSpPr>
      <p:grpSpPr>
        <a:xfrm>
          <a:off x="0" y="0"/>
          <a:ext cx="0" cy="0"/>
          <a:chOff x="0" y="0"/>
          <a:chExt cx="0" cy="0"/>
        </a:xfrm>
      </p:grpSpPr>
      <p:sp>
        <p:nvSpPr>
          <p:cNvPr id="142" name="Google Shape;142;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3" name="Google Shape;143;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4" name="Google Shape;144;p5"/>
          <p:cNvSpPr>
            <a:spLocks noGrp="1"/>
          </p:cNvSpPr>
          <p:nvPr>
            <p:ph type="title"/>
          </p:nvPr>
        </p:nvSpPr>
        <p:spPr>
          <a:xfrm>
            <a:off x="636743" y="-79384"/>
            <a:ext cx="10379741" cy="5775963"/>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300" b="1">
                <a:solidFill>
                  <a:schemeClr val="dk1"/>
                </a:solidFill>
                <a:latin typeface="Calibri"/>
                <a:ea typeface="Calibri"/>
                <a:cs typeface="Calibri"/>
                <a:sym typeface="Calibri"/>
              </a:rPr>
              <a:t> </a:t>
            </a:r>
            <a:r>
              <a:rPr lang="es" sz="2800" b="1">
                <a:solidFill>
                  <a:srgbClr val="222222"/>
                </a:solidFill>
                <a:latin typeface="Calibri"/>
                <a:ea typeface="Calibri"/>
                <a:cs typeface="Calibri"/>
                <a:sym typeface="Calibri"/>
              </a:rPr>
              <a:t>Relevancia y usos </a:t>
            </a:r>
            <a:r>
              <a:rPr lang="es" sz="2800" b="1">
                <a:solidFill>
                  <a:srgbClr val="222222"/>
                </a:solidFill>
              </a:rPr>
              <a:t>de Came Analysis</a:t>
            </a:r>
            <a:br>
              <a:rPr lang="en-US" sz="2800">
                <a:latin typeface="Calibri"/>
                <a:ea typeface="Calibri"/>
                <a:cs typeface="Calibri"/>
                <a:sym typeface="Calibri"/>
              </a:rPr>
            </a:br>
            <a:endParaRPr sz="2800">
              <a:latin typeface="Calibri"/>
              <a:ea typeface="Calibri"/>
              <a:cs typeface="Calibri"/>
              <a:sym typeface="Calibri"/>
            </a:endParaRPr>
          </a:p>
          <a:p>
            <a:pPr marL="0" lvl="0" indent="0" algn="l" rtl="0">
              <a:lnSpc>
                <a:spcPct val="90000"/>
              </a:lnSpc>
              <a:spcBef>
                <a:spcPts val="0"/>
              </a:spcBef>
              <a:spcAft>
                <a:spcPts val="0"/>
              </a:spcAft>
              <a:buClr>
                <a:schemeClr val="dk1"/>
              </a:buClr>
              <a:buSzPct val="94091"/>
              <a:buFont typeface="Calibri"/>
              <a:buNone/>
            </a:pPr>
            <a:r>
              <a:rPr lang="es" sz="2444"/>
              <a:t>El análisis de vino es esencial para desarrollar e implementar estrategias comerciales exitosas. En particular, Came Analysis se enfoca en 4 tipos de estrategias:</a:t>
            </a:r>
            <a:endParaRPr sz="2444"/>
          </a:p>
          <a:p>
            <a:pPr marL="0" lvl="0" indent="0" algn="l" rtl="0">
              <a:lnSpc>
                <a:spcPct val="90000"/>
              </a:lnSpc>
              <a:spcBef>
                <a:spcPts val="0"/>
              </a:spcBef>
              <a:spcAft>
                <a:spcPts val="0"/>
              </a:spcAft>
              <a:buClr>
                <a:schemeClr val="dk1"/>
              </a:buClr>
              <a:buSzPct val="94091"/>
              <a:buFont typeface="Calibri"/>
              <a:buNone/>
            </a:pPr>
            <a:endParaRPr sz="2444"/>
          </a:p>
          <a:p>
            <a:pPr marL="457200" lvl="0" indent="-368299" algn="l" rtl="0">
              <a:lnSpc>
                <a:spcPct val="90000"/>
              </a:lnSpc>
              <a:spcBef>
                <a:spcPts val="0"/>
              </a:spcBef>
              <a:spcAft>
                <a:spcPts val="0"/>
              </a:spcAft>
              <a:buSzPct val="100000"/>
              <a:buAutoNum type="arabicPeriod"/>
            </a:pPr>
            <a:r>
              <a:rPr lang="es" sz="2444"/>
              <a:t>Estrategia OFENSIVA: combinar fortalezas internas y oportunidades de negocio</a:t>
            </a:r>
            <a:endParaRPr sz="2444"/>
          </a:p>
          <a:p>
            <a:pPr marL="457200" lvl="0" indent="-368299" algn="l" rtl="0">
              <a:spcBef>
                <a:spcPts val="0"/>
              </a:spcBef>
              <a:spcAft>
                <a:spcPts val="0"/>
              </a:spcAft>
              <a:buSzPct val="100000"/>
              <a:buAutoNum type="arabicPeriod"/>
            </a:pPr>
            <a:r>
              <a:rPr lang="es" sz="2444"/>
              <a:t>Estrategia de SUPERVIVENCIA: para encontrar soluciones a amenazas externas y debilidades internas</a:t>
            </a:r>
            <a:endParaRPr sz="2444"/>
          </a:p>
          <a:p>
            <a:pPr marL="457200" lvl="0" indent="-368299" algn="l" rtl="0">
              <a:lnSpc>
                <a:spcPct val="90000"/>
              </a:lnSpc>
              <a:spcBef>
                <a:spcPts val="0"/>
              </a:spcBef>
              <a:spcAft>
                <a:spcPts val="0"/>
              </a:spcAft>
              <a:buSzPct val="100000"/>
              <a:buAutoNum type="arabicPeriod"/>
            </a:pPr>
            <a:r>
              <a:rPr lang="es" sz="2444"/>
              <a:t>Estrategia DEFENSIVA: potenciar las fortalezas internas y la competitividad</a:t>
            </a:r>
            <a:endParaRPr sz="2444"/>
          </a:p>
          <a:p>
            <a:pPr marL="457200" lvl="0" indent="-368299" algn="l" rtl="0">
              <a:lnSpc>
                <a:spcPct val="90000"/>
              </a:lnSpc>
              <a:spcBef>
                <a:spcPts val="0"/>
              </a:spcBef>
              <a:spcAft>
                <a:spcPts val="0"/>
              </a:spcAft>
              <a:buSzPct val="100000"/>
              <a:buAutoNum type="arabicPeriod"/>
            </a:pPr>
            <a:r>
              <a:rPr lang="es" sz="2444"/>
              <a:t>Estrategia de REORIENTACIÓN: analizar oportunidades de negocio y sacar provecho de ellas</a:t>
            </a:r>
            <a:endParaRPr sz="2444" b="1">
              <a:solidFill>
                <a:schemeClr val="dk1"/>
              </a:solidFill>
              <a:latin typeface="Calibri"/>
              <a:ea typeface="Calibri"/>
              <a:cs typeface="Calibri"/>
              <a:sym typeface="Calibri"/>
            </a:endParaRPr>
          </a:p>
        </p:txBody>
      </p:sp>
      <p:grpSp>
        <p:nvGrpSpPr>
          <p:cNvPr id="145" name="Google Shape;145;p5"/>
          <p:cNvGrpSpPr/>
          <p:nvPr/>
        </p:nvGrpSpPr>
        <p:grpSpPr>
          <a:xfrm>
            <a:off x="441960" y="561256"/>
            <a:ext cx="1128382" cy="847206"/>
            <a:chOff x="7393391" y="1075612"/>
            <a:chExt cx="1128382" cy="847206"/>
          </a:xfrm>
        </p:grpSpPr>
        <p:sp>
          <p:nvSpPr>
            <p:cNvPr id="146" name="Google Shape;146;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7" name="Google Shape;147;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48" name="Google Shape;148;p5"/>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49" name="Google Shape;149;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50" name="Google Shape;150;p5"/>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4"/>
        <p:cNvGrpSpPr/>
        <p:nvPr/>
      </p:nvGrpSpPr>
      <p:grpSpPr>
        <a:xfrm>
          <a:off x="0" y="0"/>
          <a:ext cx="0" cy="0"/>
          <a:chOff x="0" y="0"/>
          <a:chExt cx="0" cy="0"/>
        </a:xfrm>
      </p:grpSpPr>
      <p:sp>
        <p:nvSpPr>
          <p:cNvPr id="155" name="Google Shape;155;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6" name="Google Shape;156;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7" name="Google Shape;157;p24"/>
          <p:cNvSpPr>
            <a:spLocks noGrp="1"/>
          </p:cNvSpPr>
          <p:nvPr>
            <p:ph type="title"/>
          </p:nvPr>
        </p:nvSpPr>
        <p:spPr>
          <a:xfrm>
            <a:off x="279356" y="-33568"/>
            <a:ext cx="10521900" cy="59691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070" b="1" dirty="0">
                <a:solidFill>
                  <a:schemeClr val="dk1"/>
                </a:solidFill>
                <a:latin typeface="Calibri"/>
                <a:ea typeface="Calibri"/>
                <a:cs typeface="Calibri"/>
                <a:sym typeface="Calibri"/>
              </a:rPr>
              <a:t> </a:t>
            </a:r>
            <a:r>
              <a:rPr lang="es" sz="2800" b="1" dirty="0">
                <a:solidFill>
                  <a:srgbClr val="222222"/>
                </a:solidFill>
                <a:latin typeface="Calibri"/>
                <a:ea typeface="Calibri"/>
                <a:cs typeface="Calibri"/>
                <a:sym typeface="Calibri"/>
              </a:rPr>
              <a:t>Consejos sobre cómo llevarlo a </a:t>
            </a:r>
            <a:r>
              <a:rPr lang="es" sz="2800" b="1" dirty="0">
                <a:solidFill>
                  <a:srgbClr val="222222"/>
                </a:solidFill>
              </a:rPr>
              <a:t>cabo</a:t>
            </a:r>
            <a:endParaRPr sz="2800" b="1" dirty="0">
              <a:solidFill>
                <a:srgbClr val="222222"/>
              </a:solidFill>
            </a:endParaRPr>
          </a:p>
          <a:p>
            <a:pPr marL="0" lvl="0" indent="0" algn="l" rtl="0">
              <a:lnSpc>
                <a:spcPct val="90000"/>
              </a:lnSpc>
              <a:spcBef>
                <a:spcPts val="0"/>
              </a:spcBef>
              <a:spcAft>
                <a:spcPts val="0"/>
              </a:spcAft>
              <a:buClr>
                <a:schemeClr val="dk1"/>
              </a:buClr>
              <a:buSzPct val="73928"/>
              <a:buFont typeface="Calibri"/>
              <a:buNone/>
            </a:pPr>
            <a:endParaRPr sz="2800" b="1" dirty="0">
              <a:solidFill>
                <a:srgbClr val="222222"/>
              </a:solidFill>
            </a:endParaRPr>
          </a:p>
          <a:p>
            <a:pPr marL="0" lvl="0" indent="0" algn="l" rtl="0">
              <a:lnSpc>
                <a:spcPct val="90000"/>
              </a:lnSpc>
              <a:spcBef>
                <a:spcPts val="0"/>
              </a:spcBef>
              <a:spcAft>
                <a:spcPts val="0"/>
              </a:spcAft>
              <a:buClr>
                <a:schemeClr val="dk1"/>
              </a:buClr>
              <a:buSzPct val="84681"/>
              <a:buFont typeface="Calibri"/>
              <a:buNone/>
            </a:pPr>
            <a:r>
              <a:rPr lang="es" sz="2444" dirty="0">
                <a:solidFill>
                  <a:srgbClr val="222222"/>
                </a:solidFill>
              </a:rPr>
              <a:t>Después de establecer objetivos inteligentes y análisis FODA para su negocio, debe centrarse en el análisis CAME y puede comenzar respondiendo algunas preguntas simples:</a:t>
            </a:r>
            <a:endParaRPr sz="2444" dirty="0">
              <a:solidFill>
                <a:srgbClr val="222222"/>
              </a:solidFill>
            </a:endParaRPr>
          </a:p>
          <a:p>
            <a:pPr marL="0" lvl="0" indent="0" algn="l" rtl="0">
              <a:lnSpc>
                <a:spcPct val="90000"/>
              </a:lnSpc>
              <a:spcBef>
                <a:spcPts val="0"/>
              </a:spcBef>
              <a:spcAft>
                <a:spcPts val="0"/>
              </a:spcAft>
              <a:buClr>
                <a:schemeClr val="dk1"/>
              </a:buClr>
              <a:buSzPct val="84681"/>
              <a:buFont typeface="Calibri"/>
              <a:buNone/>
            </a:pPr>
            <a:endParaRPr sz="2444" dirty="0">
              <a:solidFill>
                <a:srgbClr val="222222"/>
              </a:solidFill>
            </a:endParaRPr>
          </a:p>
          <a:p>
            <a:pPr marL="0" lvl="0" indent="0" algn="l" rtl="0">
              <a:lnSpc>
                <a:spcPct val="90000"/>
              </a:lnSpc>
              <a:spcBef>
                <a:spcPts val="0"/>
              </a:spcBef>
              <a:spcAft>
                <a:spcPts val="0"/>
              </a:spcAft>
              <a:buClr>
                <a:schemeClr val="dk1"/>
              </a:buClr>
              <a:buSzPct val="84681"/>
              <a:buFont typeface="Calibri"/>
              <a:buNone/>
            </a:pPr>
            <a:r>
              <a:rPr lang="es" sz="2444" b="1" dirty="0">
                <a:solidFill>
                  <a:srgbClr val="222222"/>
                </a:solidFill>
              </a:rPr>
              <a:t>Corregir </a:t>
            </a:r>
            <a:r>
              <a:rPr lang="es" sz="2444" dirty="0">
                <a:solidFill>
                  <a:srgbClr val="222222"/>
                </a:solidFill>
              </a:rPr>
              <a:t>: ¿Cuáles son las debilidades de su negocio? ¿Qué tipo de acciones hay que llevar a cabo para corregirlas?</a:t>
            </a:r>
            <a:endParaRPr sz="2444" dirty="0">
              <a:solidFill>
                <a:srgbClr val="222222"/>
              </a:solidFill>
            </a:endParaRPr>
          </a:p>
          <a:p>
            <a:pPr marL="0" lvl="0" indent="0" algn="l" rtl="0">
              <a:lnSpc>
                <a:spcPct val="90000"/>
              </a:lnSpc>
              <a:spcBef>
                <a:spcPts val="0"/>
              </a:spcBef>
              <a:spcAft>
                <a:spcPts val="0"/>
              </a:spcAft>
              <a:buClr>
                <a:schemeClr val="dk1"/>
              </a:buClr>
              <a:buSzPct val="84681"/>
              <a:buFont typeface="Calibri"/>
              <a:buNone/>
            </a:pPr>
            <a:endParaRPr sz="2444" dirty="0">
              <a:solidFill>
                <a:srgbClr val="222222"/>
              </a:solidFill>
            </a:endParaRPr>
          </a:p>
          <a:p>
            <a:pPr marL="0" lvl="0" indent="0" algn="l" rtl="0">
              <a:lnSpc>
                <a:spcPct val="90000"/>
              </a:lnSpc>
              <a:spcBef>
                <a:spcPts val="0"/>
              </a:spcBef>
              <a:spcAft>
                <a:spcPts val="0"/>
              </a:spcAft>
              <a:buClr>
                <a:schemeClr val="dk1"/>
              </a:buClr>
              <a:buSzPct val="84681"/>
              <a:buFont typeface="Calibri"/>
              <a:buNone/>
            </a:pPr>
            <a:r>
              <a:rPr lang="es" sz="2444" b="1" dirty="0">
                <a:solidFill>
                  <a:srgbClr val="222222"/>
                </a:solidFill>
              </a:rPr>
              <a:t>Adaptar </a:t>
            </a:r>
            <a:r>
              <a:rPr lang="es" sz="2444" dirty="0">
                <a:solidFill>
                  <a:srgbClr val="222222"/>
                </a:solidFill>
              </a:rPr>
              <a:t>: ¿Cuáles son los elementos externos que amenazan su negocio? ¿Cómo puedes adaptarte a ellos?</a:t>
            </a:r>
            <a:endParaRPr sz="2444" dirty="0">
              <a:solidFill>
                <a:srgbClr val="222222"/>
              </a:solidFill>
            </a:endParaRPr>
          </a:p>
          <a:p>
            <a:pPr marL="0" lvl="0" indent="0" algn="l" rtl="0">
              <a:lnSpc>
                <a:spcPct val="90000"/>
              </a:lnSpc>
              <a:spcBef>
                <a:spcPts val="0"/>
              </a:spcBef>
              <a:spcAft>
                <a:spcPts val="0"/>
              </a:spcAft>
              <a:buClr>
                <a:schemeClr val="dk1"/>
              </a:buClr>
              <a:buSzPct val="84681"/>
              <a:buFont typeface="Calibri"/>
              <a:buNone/>
            </a:pPr>
            <a:endParaRPr sz="2444" dirty="0">
              <a:solidFill>
                <a:srgbClr val="222222"/>
              </a:solidFill>
            </a:endParaRPr>
          </a:p>
          <a:p>
            <a:pPr marL="0" lvl="0" indent="0" algn="l" rtl="0">
              <a:lnSpc>
                <a:spcPct val="90000"/>
              </a:lnSpc>
              <a:spcBef>
                <a:spcPts val="0"/>
              </a:spcBef>
              <a:spcAft>
                <a:spcPts val="0"/>
              </a:spcAft>
              <a:buClr>
                <a:schemeClr val="dk1"/>
              </a:buClr>
              <a:buSzPct val="84681"/>
              <a:buFont typeface="Calibri"/>
              <a:buNone/>
            </a:pPr>
            <a:r>
              <a:rPr lang="es" sz="2444" b="1" dirty="0">
                <a:solidFill>
                  <a:srgbClr val="222222"/>
                </a:solidFill>
              </a:rPr>
              <a:t>Mantener </a:t>
            </a:r>
            <a:r>
              <a:rPr lang="es" sz="2444" dirty="0">
                <a:solidFill>
                  <a:srgbClr val="222222"/>
                </a:solidFill>
              </a:rPr>
              <a:t>: ¿Cuáles son las principales fortalezas de su negocio? ¿Cómo puedes usarlos para ser más competitivo?</a:t>
            </a:r>
            <a:endParaRPr sz="2444" dirty="0">
              <a:solidFill>
                <a:srgbClr val="222222"/>
              </a:solidFill>
            </a:endParaRPr>
          </a:p>
          <a:p>
            <a:pPr marL="0" lvl="0" indent="0" algn="l" rtl="0">
              <a:lnSpc>
                <a:spcPct val="90000"/>
              </a:lnSpc>
              <a:spcBef>
                <a:spcPts val="0"/>
              </a:spcBef>
              <a:spcAft>
                <a:spcPts val="0"/>
              </a:spcAft>
              <a:buClr>
                <a:schemeClr val="dk1"/>
              </a:buClr>
              <a:buSzPct val="84681"/>
              <a:buFont typeface="Calibri"/>
              <a:buNone/>
            </a:pPr>
            <a:endParaRPr sz="2444" dirty="0">
              <a:solidFill>
                <a:srgbClr val="222222"/>
              </a:solidFill>
            </a:endParaRPr>
          </a:p>
          <a:p>
            <a:pPr marL="0" lvl="0" indent="0" algn="l" rtl="0">
              <a:lnSpc>
                <a:spcPct val="90000"/>
              </a:lnSpc>
              <a:spcBef>
                <a:spcPts val="0"/>
              </a:spcBef>
              <a:spcAft>
                <a:spcPts val="0"/>
              </a:spcAft>
              <a:buClr>
                <a:schemeClr val="dk1"/>
              </a:buClr>
              <a:buSzPct val="84681"/>
              <a:buFont typeface="Calibri"/>
              <a:buNone/>
            </a:pPr>
            <a:r>
              <a:rPr lang="es" sz="2444" b="1" dirty="0">
                <a:solidFill>
                  <a:srgbClr val="222222"/>
                </a:solidFill>
              </a:rPr>
              <a:t>Explotar </a:t>
            </a:r>
            <a:r>
              <a:rPr lang="es" sz="2444" dirty="0">
                <a:solidFill>
                  <a:srgbClr val="222222"/>
                </a:solidFill>
              </a:rPr>
              <a:t>: ¿Cuáles son las oportunidades en el mercado? ¿Cómo puedes beneficiarte de ellos?</a:t>
            </a:r>
            <a:endParaRPr sz="2444" dirty="0">
              <a:solidFill>
                <a:srgbClr val="222222"/>
              </a:solidFill>
            </a:endParaRPr>
          </a:p>
          <a:p>
            <a:pPr marL="0" lvl="0" indent="0" algn="l" rtl="0">
              <a:lnSpc>
                <a:spcPct val="90000"/>
              </a:lnSpc>
              <a:spcBef>
                <a:spcPts val="0"/>
              </a:spcBef>
              <a:spcAft>
                <a:spcPts val="0"/>
              </a:spcAft>
              <a:buClr>
                <a:schemeClr val="dk1"/>
              </a:buClr>
              <a:buSzPct val="94090"/>
              <a:buFont typeface="Calibri"/>
              <a:buNone/>
            </a:pPr>
            <a:endParaRPr sz="2200" dirty="0">
              <a:solidFill>
                <a:srgbClr val="222222"/>
              </a:solidFill>
            </a:endParaRPr>
          </a:p>
          <a:p>
            <a:pPr marL="0" lvl="0" indent="0" algn="l" rtl="0">
              <a:lnSpc>
                <a:spcPct val="90000"/>
              </a:lnSpc>
              <a:spcBef>
                <a:spcPts val="0"/>
              </a:spcBef>
              <a:spcAft>
                <a:spcPts val="0"/>
              </a:spcAft>
              <a:buClr>
                <a:schemeClr val="dk1"/>
              </a:buClr>
              <a:buSzPct val="94090"/>
              <a:buFont typeface="Calibri"/>
              <a:buNone/>
            </a:pPr>
            <a:r>
              <a:rPr lang="es" sz="2200" dirty="0">
                <a:solidFill>
                  <a:srgbClr val="222222"/>
                </a:solidFill>
              </a:rPr>
              <a:t> </a:t>
            </a:r>
            <a:endParaRPr sz="2200" dirty="0">
              <a:solidFill>
                <a:srgbClr val="222222"/>
              </a:solidFill>
            </a:endParaRPr>
          </a:p>
          <a:p>
            <a:pPr marL="0" lvl="0" indent="0" algn="l" rtl="0">
              <a:lnSpc>
                <a:spcPct val="90000"/>
              </a:lnSpc>
              <a:spcBef>
                <a:spcPts val="0"/>
              </a:spcBef>
              <a:spcAft>
                <a:spcPts val="0"/>
              </a:spcAft>
              <a:buClr>
                <a:schemeClr val="dk1"/>
              </a:buClr>
              <a:buSzPct val="73928"/>
              <a:buFont typeface="Calibri"/>
              <a:buNone/>
            </a:pPr>
            <a:endParaRPr sz="2800" dirty="0"/>
          </a:p>
          <a:p>
            <a:pPr marL="0" lvl="0" indent="0" algn="l" rtl="0">
              <a:lnSpc>
                <a:spcPct val="90000"/>
              </a:lnSpc>
              <a:spcBef>
                <a:spcPts val="0"/>
              </a:spcBef>
              <a:spcAft>
                <a:spcPts val="0"/>
              </a:spcAft>
              <a:buClr>
                <a:schemeClr val="dk1"/>
              </a:buClr>
              <a:buSzPct val="73928"/>
              <a:buFont typeface="Calibri"/>
              <a:buNone/>
            </a:pPr>
            <a:br>
              <a:rPr lang="en-US" sz="2800" dirty="0">
                <a:latin typeface="Calibri"/>
                <a:ea typeface="Calibri"/>
                <a:cs typeface="Calibri"/>
                <a:sym typeface="Calibri"/>
              </a:rPr>
            </a:br>
            <a:br>
              <a:rPr lang="en-US" sz="2800" dirty="0">
                <a:latin typeface="Calibri"/>
                <a:ea typeface="Calibri"/>
                <a:cs typeface="Calibri"/>
                <a:sym typeface="Calibri"/>
              </a:rPr>
            </a:br>
            <a:br>
              <a:rPr lang="en-US" sz="2160" dirty="0">
                <a:latin typeface="Calibri"/>
                <a:ea typeface="Calibri"/>
                <a:cs typeface="Calibri"/>
                <a:sym typeface="Calibri"/>
              </a:rPr>
            </a:br>
            <a:br>
              <a:rPr lang="en-US" sz="2070" b="1" dirty="0">
                <a:solidFill>
                  <a:schemeClr val="dk1"/>
                </a:solidFill>
                <a:latin typeface="Calibri"/>
                <a:ea typeface="Calibri"/>
                <a:cs typeface="Calibri"/>
                <a:sym typeface="Calibri"/>
              </a:rPr>
            </a:br>
            <a:endParaRPr sz="2070" b="1" dirty="0">
              <a:solidFill>
                <a:schemeClr val="dk1"/>
              </a:solidFill>
              <a:latin typeface="Calibri"/>
              <a:ea typeface="Calibri"/>
              <a:cs typeface="Calibri"/>
              <a:sym typeface="Calibri"/>
            </a:endParaRPr>
          </a:p>
        </p:txBody>
      </p:sp>
      <p:grpSp>
        <p:nvGrpSpPr>
          <p:cNvPr id="158" name="Google Shape;158;p24"/>
          <p:cNvGrpSpPr/>
          <p:nvPr/>
        </p:nvGrpSpPr>
        <p:grpSpPr>
          <a:xfrm>
            <a:off x="441960" y="561256"/>
            <a:ext cx="1128382" cy="847206"/>
            <a:chOff x="7393391" y="1075612"/>
            <a:chExt cx="1128382" cy="847206"/>
          </a:xfrm>
        </p:grpSpPr>
        <p:sp>
          <p:nvSpPr>
            <p:cNvPr id="159" name="Google Shape;159;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0" name="Google Shape;160;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61" name="Google Shape;161;p2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62" name="Google Shape;162;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63" name="Google Shape;163;p2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7"/>
        <p:cNvGrpSpPr/>
        <p:nvPr/>
      </p:nvGrpSpPr>
      <p:grpSpPr>
        <a:xfrm>
          <a:off x="0" y="0"/>
          <a:ext cx="0" cy="0"/>
          <a:chOff x="0" y="0"/>
          <a:chExt cx="0" cy="0"/>
        </a:xfrm>
      </p:grpSpPr>
      <p:sp>
        <p:nvSpPr>
          <p:cNvPr id="168" name="Google Shape;168;g18c7cd05b41_0_0"/>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9" name="Google Shape;169;g18c7cd05b41_0_0"/>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0" name="Google Shape;170;g18c7cd05b41_0_0"/>
          <p:cNvSpPr>
            <a:spLocks noGrp="1"/>
          </p:cNvSpPr>
          <p:nvPr>
            <p:ph type="title"/>
          </p:nvPr>
        </p:nvSpPr>
        <p:spPr>
          <a:xfrm>
            <a:off x="279356" y="-33568"/>
            <a:ext cx="10521900" cy="59691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s" sz="2070" b="1">
                <a:solidFill>
                  <a:schemeClr val="dk1"/>
                </a:solidFill>
                <a:latin typeface="Calibri"/>
                <a:ea typeface="Calibri"/>
                <a:cs typeface="Calibri"/>
                <a:sym typeface="Calibri"/>
              </a:rPr>
              <a:t> </a:t>
            </a:r>
            <a:r>
              <a:rPr lang="es" sz="2800" b="1">
                <a:solidFill>
                  <a:srgbClr val="222222"/>
                </a:solidFill>
              </a:rPr>
              <a:t>Conclusiones</a:t>
            </a:r>
            <a:endParaRPr sz="2800" b="1">
              <a:solidFill>
                <a:srgbClr val="222222"/>
              </a:solidFill>
            </a:endParaRPr>
          </a:p>
          <a:p>
            <a:pPr marL="0" lvl="0" indent="0" algn="l" rtl="0">
              <a:lnSpc>
                <a:spcPct val="90000"/>
              </a:lnSpc>
              <a:spcBef>
                <a:spcPts val="0"/>
              </a:spcBef>
              <a:spcAft>
                <a:spcPts val="0"/>
              </a:spcAft>
              <a:buClr>
                <a:schemeClr val="dk1"/>
              </a:buClr>
              <a:buSzPct val="73928"/>
              <a:buFont typeface="Calibri"/>
              <a:buNone/>
            </a:pPr>
            <a:endParaRPr sz="2800" b="1">
              <a:solidFill>
                <a:srgbClr val="222222"/>
              </a:solidFill>
            </a:endParaRPr>
          </a:p>
          <a:p>
            <a:pPr marL="457200" lvl="0" indent="-368299" algn="l" rtl="0">
              <a:lnSpc>
                <a:spcPct val="90000"/>
              </a:lnSpc>
              <a:spcBef>
                <a:spcPts val="0"/>
              </a:spcBef>
              <a:spcAft>
                <a:spcPts val="0"/>
              </a:spcAft>
              <a:buClr>
                <a:srgbClr val="222222"/>
              </a:buClr>
              <a:buSzPct val="100000"/>
              <a:buChar char="●"/>
            </a:pPr>
            <a:r>
              <a:rPr lang="es" sz="2444">
                <a:solidFill>
                  <a:srgbClr val="222222"/>
                </a:solidFill>
              </a:rPr>
              <a:t>El análisis de came es fundamental para definir la estrategia de negocio y solucionar diferentes debilidades internas o para afrontar escenarios de mercado concretos. Came es complementario es complementario al análisis FODA.</a:t>
            </a:r>
            <a:endParaRPr sz="2444">
              <a:solidFill>
                <a:srgbClr val="222222"/>
              </a:solidFill>
            </a:endParaRPr>
          </a:p>
          <a:p>
            <a:pPr marL="0" lvl="0" indent="0" algn="l" rtl="0">
              <a:lnSpc>
                <a:spcPct val="90000"/>
              </a:lnSpc>
              <a:spcBef>
                <a:spcPts val="0"/>
              </a:spcBef>
              <a:spcAft>
                <a:spcPts val="0"/>
              </a:spcAft>
              <a:buClr>
                <a:schemeClr val="dk1"/>
              </a:buClr>
              <a:buSzPct val="84681"/>
              <a:buFont typeface="Calibri"/>
              <a:buNone/>
            </a:pPr>
            <a:endParaRPr sz="2444">
              <a:solidFill>
                <a:srgbClr val="222222"/>
              </a:solidFill>
            </a:endParaRPr>
          </a:p>
          <a:p>
            <a:pPr marL="457200" lvl="0" indent="-368299" algn="l" rtl="0">
              <a:lnSpc>
                <a:spcPct val="90000"/>
              </a:lnSpc>
              <a:spcBef>
                <a:spcPts val="0"/>
              </a:spcBef>
              <a:spcAft>
                <a:spcPts val="0"/>
              </a:spcAft>
              <a:buClr>
                <a:srgbClr val="222222"/>
              </a:buClr>
              <a:buSzPct val="100000"/>
              <a:buChar char="●"/>
            </a:pPr>
            <a:r>
              <a:rPr lang="es" sz="2444">
                <a:solidFill>
                  <a:srgbClr val="222222"/>
                </a:solidFill>
              </a:rPr>
              <a:t>Con Came Analysis podrás encontrar estrategias específicas para evitar amenazas, convertir oportunidades en fortalezas, potenciar estas últimas y eliminar debilidades.</a:t>
            </a:r>
            <a:endParaRPr sz="2444">
              <a:solidFill>
                <a:srgbClr val="222222"/>
              </a:solidFill>
            </a:endParaRPr>
          </a:p>
          <a:p>
            <a:pPr marL="0" lvl="0" indent="0" algn="l" rtl="0">
              <a:lnSpc>
                <a:spcPct val="90000"/>
              </a:lnSpc>
              <a:spcBef>
                <a:spcPts val="0"/>
              </a:spcBef>
              <a:spcAft>
                <a:spcPts val="0"/>
              </a:spcAft>
              <a:buClr>
                <a:schemeClr val="dk1"/>
              </a:buClr>
              <a:buSzPct val="94090"/>
              <a:buFont typeface="Calibri"/>
              <a:buNone/>
            </a:pPr>
            <a:r>
              <a:rPr lang="es" sz="2200">
                <a:solidFill>
                  <a:srgbClr val="222222"/>
                </a:solidFill>
              </a:rPr>
              <a:t> </a:t>
            </a:r>
            <a:endParaRPr sz="2200">
              <a:solidFill>
                <a:srgbClr val="222222"/>
              </a:solidFill>
            </a:endParaRPr>
          </a:p>
          <a:p>
            <a:pPr marL="0" lvl="0" indent="0" algn="l" rtl="0">
              <a:lnSpc>
                <a:spcPct val="90000"/>
              </a:lnSpc>
              <a:spcBef>
                <a:spcPts val="0"/>
              </a:spcBef>
              <a:spcAft>
                <a:spcPts val="0"/>
              </a:spcAft>
              <a:buClr>
                <a:schemeClr val="dk1"/>
              </a:buClr>
              <a:buSzPct val="73928"/>
              <a:buFont typeface="Calibri"/>
              <a:buNone/>
            </a:pPr>
            <a:endParaRPr sz="2800"/>
          </a:p>
          <a:p>
            <a:pPr marL="0" lvl="0" indent="0" algn="l" rtl="0">
              <a:lnSpc>
                <a:spcPct val="90000"/>
              </a:lnSpc>
              <a:spcBef>
                <a:spcPts val="0"/>
              </a:spcBef>
              <a:spcAft>
                <a:spcPts val="0"/>
              </a:spcAft>
              <a:buClr>
                <a:schemeClr val="dk1"/>
              </a:buClr>
              <a:buSzPct val="73928"/>
              <a:buFont typeface="Calibri"/>
              <a:buNone/>
            </a:pPr>
            <a:br>
              <a:rPr lang="en-US" sz="2800">
                <a:latin typeface="Calibri"/>
                <a:ea typeface="Calibri"/>
                <a:cs typeface="Calibri"/>
                <a:sym typeface="Calibri"/>
              </a:rPr>
            </a:br>
            <a:br>
              <a:rPr lang="en-US" sz="2800">
                <a:latin typeface="Calibri"/>
                <a:ea typeface="Calibri"/>
                <a:cs typeface="Calibri"/>
                <a:sym typeface="Calibri"/>
              </a:rPr>
            </a:br>
            <a:br>
              <a:rPr lang="en-US" sz="2160">
                <a:latin typeface="Calibri"/>
                <a:ea typeface="Calibri"/>
                <a:cs typeface="Calibri"/>
                <a:sym typeface="Calibri"/>
              </a:rPr>
            </a:b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171" name="Google Shape;171;g18c7cd05b41_0_0"/>
          <p:cNvGrpSpPr/>
          <p:nvPr/>
        </p:nvGrpSpPr>
        <p:grpSpPr>
          <a:xfrm>
            <a:off x="441960" y="561256"/>
            <a:ext cx="1128381" cy="847205"/>
            <a:chOff x="7393391" y="1075612"/>
            <a:chExt cx="1128381" cy="847205"/>
          </a:xfrm>
        </p:grpSpPr>
        <p:sp>
          <p:nvSpPr>
            <p:cNvPr id="172" name="Google Shape;172;g18c7cd05b41_0_0"/>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3" name="Google Shape;173;g18c7cd05b41_0_0"/>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74" name="Google Shape;174;g18c7cd05b41_0_0"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
        <p:nvSpPr>
          <p:cNvPr id="175" name="Google Shape;175;g18c7cd05b41_0_0"/>
          <p:cNvSpPr txBox="1"/>
          <p:nvPr/>
        </p:nvSpPr>
        <p:spPr>
          <a:xfrm>
            <a:off x="4038600" y="4884873"/>
            <a:ext cx="7188300" cy="129210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79"/>
        <p:cNvGrpSpPr/>
        <p:nvPr/>
      </p:nvGrpSpPr>
      <p:grpSpPr>
        <a:xfrm>
          <a:off x="0" y="0"/>
          <a:ext cx="0" cy="0"/>
          <a:chOff x="0" y="0"/>
          <a:chExt cx="0" cy="0"/>
        </a:xfrm>
      </p:grpSpPr>
      <p:sp>
        <p:nvSpPr>
          <p:cNvPr id="180" name="Google Shape;180;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1" name="Google Shape;181;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2" name="Google Shape;182;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3" name="Google Shape;183;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s" sz="1400" b="1"/>
              <a:t> </a:t>
            </a:r>
            <a:br>
              <a:rPr lang="en-US" sz="1400" b="1"/>
            </a:br>
            <a:r>
              <a:rPr lang="es" sz="1400" b="1"/>
              <a:t> </a:t>
            </a:r>
            <a:br>
              <a:rPr lang="en-US" sz="1400" b="1"/>
            </a:br>
            <a:endParaRPr sz="1400" b="1"/>
          </a:p>
        </p:txBody>
      </p:sp>
      <p:sp>
        <p:nvSpPr>
          <p:cNvPr id="184" name="Google Shape;184;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s" sz="3200" b="1" i="0" u="none" strike="noStrike" cap="none">
                <a:solidFill>
                  <a:schemeClr val="dk1"/>
                </a:solidFill>
                <a:latin typeface="Calibri"/>
                <a:ea typeface="Calibri"/>
                <a:cs typeface="Calibri"/>
                <a:sym typeface="Calibri"/>
              </a:rPr>
              <a:t>plantilla de contenido</a:t>
            </a:r>
            <a:endParaRPr sz="3200" b="1" i="0" u="none" strike="noStrike" cap="none">
              <a:solidFill>
                <a:schemeClr val="dk1"/>
              </a:solidFill>
              <a:latin typeface="Calibri"/>
              <a:ea typeface="Calibri"/>
              <a:cs typeface="Calibri"/>
              <a:sym typeface="Calibri"/>
            </a:endParaRPr>
          </a:p>
        </p:txBody>
      </p:sp>
      <p:pic>
        <p:nvPicPr>
          <p:cNvPr id="185" name="Google Shape;185;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186" name="Google Shape;186;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187" name="Google Shape;187;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188" name="Google Shape;188;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2"/>
        <p:cNvGrpSpPr/>
        <p:nvPr/>
      </p:nvGrpSpPr>
      <p:grpSpPr>
        <a:xfrm>
          <a:off x="0" y="0"/>
          <a:ext cx="0" cy="0"/>
          <a:chOff x="0" y="0"/>
          <a:chExt cx="0" cy="0"/>
        </a:xfrm>
      </p:grpSpPr>
      <p:sp>
        <p:nvSpPr>
          <p:cNvPr id="193" name="Google Shape;193;g18c10405233_0_1"/>
          <p:cNvSpPr/>
          <p:nvPr/>
        </p:nvSpPr>
        <p:spPr>
          <a:xfrm>
            <a:off x="321614" y="320090"/>
            <a:ext cx="11548800" cy="6217800"/>
          </a:xfrm>
          <a:prstGeom prst="rect">
            <a:avLst/>
          </a:prstGeom>
          <a:solidFill>
            <a:schemeClr val="dk1">
              <a:alpha val="13330"/>
            </a:schemeClr>
          </a:solidFill>
          <a:ln w="127000" cap="sq" cmpd="thinThick">
            <a:solidFill>
              <a:srgbClr val="262626">
                <a:alpha val="14510"/>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4" name="Google Shape;194;g18c10405233_0_1"/>
          <p:cNvSpPr>
            <a:spLocks noGrp="1"/>
          </p:cNvSpPr>
          <p:nvPr>
            <p:ph type="title"/>
          </p:nvPr>
        </p:nvSpPr>
        <p:spPr>
          <a:xfrm>
            <a:off x="838200" y="631825"/>
            <a:ext cx="10515600" cy="1325700"/>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195" name="Google Shape;195;g18c10405233_0_1"/>
          <p:cNvCxnSpPr/>
          <p:nvPr/>
        </p:nvCxnSpPr>
        <p:spPr>
          <a:xfrm>
            <a:off x="897611" y="1785463"/>
            <a:ext cx="10396800" cy="0"/>
          </a:xfrm>
          <a:prstGeom prst="straightConnector1">
            <a:avLst/>
          </a:prstGeom>
          <a:noFill/>
          <a:ln w="22225" cap="flat" cmpd="sng">
            <a:solidFill>
              <a:srgbClr val="7F7F7F"/>
            </a:solidFill>
            <a:prstDash val="solid"/>
            <a:miter lim="800000"/>
            <a:headEnd type="none" w="sm" len="sm"/>
            <a:tailEnd type="none" w="sm" len="sm"/>
          </a:ln>
        </p:spPr>
      </p:cxnSp>
      <p:sp>
        <p:nvSpPr>
          <p:cNvPr id="196" name="Google Shape;196;g18c10405233_0_1"/>
          <p:cNvSpPr txBox="1"/>
          <p:nvPr/>
        </p:nvSpPr>
        <p:spPr>
          <a:xfrm>
            <a:off x="4945336" y="531327"/>
            <a:ext cx="6609900" cy="1526700"/>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97" name="Google Shape;197;g18c10405233_0_1"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900" cy="480300"/>
          </a:xfrm>
          <a:prstGeom prst="rect">
            <a:avLst/>
          </a:prstGeom>
          <a:noFill/>
          <a:ln>
            <a:noFill/>
          </a:ln>
        </p:spPr>
      </p:pic>
      <p:sp>
        <p:nvSpPr>
          <p:cNvPr id="198" name="Google Shape;198;g18c10405233_0_1"/>
          <p:cNvSpPr txBox="1"/>
          <p:nvPr/>
        </p:nvSpPr>
        <p:spPr>
          <a:xfrm>
            <a:off x="4038625" y="4564823"/>
            <a:ext cx="7188300" cy="129210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99" name="Google Shape;199;g18c10405233_0_1"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00" name="Google Shape;200;g18c10405233_0_1"/>
          <p:cNvSpPr txBox="1"/>
          <p:nvPr/>
        </p:nvSpPr>
        <p:spPr>
          <a:xfrm>
            <a:off x="1513500" y="1103600"/>
            <a:ext cx="106785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2400" dirty="0">
                <a:latin typeface="Georgia"/>
                <a:ea typeface="Georgia"/>
                <a:cs typeface="Georgia"/>
                <a:sym typeface="Georgia"/>
              </a:rPr>
              <a:t>CAME análisis</a:t>
            </a:r>
            <a:endParaRPr sz="2400" dirty="0">
              <a:latin typeface="Georgia"/>
              <a:ea typeface="Georgia"/>
              <a:cs typeface="Georgia"/>
              <a:sym typeface="Georgia"/>
            </a:endParaRPr>
          </a:p>
        </p:txBody>
      </p:sp>
      <p:sp>
        <p:nvSpPr>
          <p:cNvPr id="201" name="Google Shape;201;g18c10405233_0_1"/>
          <p:cNvSpPr/>
          <p:nvPr/>
        </p:nvSpPr>
        <p:spPr>
          <a:xfrm>
            <a:off x="1661975" y="1913250"/>
            <a:ext cx="3800100" cy="1730400"/>
          </a:xfrm>
          <a:prstGeom prst="flowChartAlternateProcess">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s" sz="1700" dirty="0"/>
              <a:t>Corregir debilidades (estrategia de supervivencia):</a:t>
            </a:r>
            <a:endParaRPr sz="1700" dirty="0"/>
          </a:p>
        </p:txBody>
      </p:sp>
      <p:sp>
        <p:nvSpPr>
          <p:cNvPr id="202" name="Google Shape;202;g18c10405233_0_1"/>
          <p:cNvSpPr/>
          <p:nvPr/>
        </p:nvSpPr>
        <p:spPr>
          <a:xfrm>
            <a:off x="5099250" y="3022975"/>
            <a:ext cx="802200" cy="758700"/>
          </a:xfrm>
          <a:prstGeom prst="flowChartAlternateProcess">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3500" b="1"/>
              <a:t>C</a:t>
            </a:r>
            <a:endParaRPr sz="3500" b="1"/>
          </a:p>
        </p:txBody>
      </p:sp>
      <p:sp>
        <p:nvSpPr>
          <p:cNvPr id="203" name="Google Shape;203;g18c10405233_0_1"/>
          <p:cNvSpPr/>
          <p:nvPr/>
        </p:nvSpPr>
        <p:spPr>
          <a:xfrm>
            <a:off x="1661975" y="4100250"/>
            <a:ext cx="3800100" cy="1730400"/>
          </a:xfrm>
          <a:prstGeom prst="flowChartAlternateProcess">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s" sz="1700"/>
              <a:t>Mantener fortalezas (estrategia ofensiva):</a:t>
            </a:r>
            <a:endParaRPr sz="1700"/>
          </a:p>
        </p:txBody>
      </p:sp>
      <p:sp>
        <p:nvSpPr>
          <p:cNvPr id="204" name="Google Shape;204;g18c10405233_0_1"/>
          <p:cNvSpPr/>
          <p:nvPr/>
        </p:nvSpPr>
        <p:spPr>
          <a:xfrm>
            <a:off x="6516675" y="4100250"/>
            <a:ext cx="3800100" cy="1730400"/>
          </a:xfrm>
          <a:prstGeom prst="flowChartAlternateProcess">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700"/>
          </a:p>
        </p:txBody>
      </p:sp>
      <p:sp>
        <p:nvSpPr>
          <p:cNvPr id="205" name="Google Shape;205;g18c10405233_0_1"/>
          <p:cNvSpPr/>
          <p:nvPr/>
        </p:nvSpPr>
        <p:spPr>
          <a:xfrm>
            <a:off x="6516675" y="1913250"/>
            <a:ext cx="3800100" cy="1730400"/>
          </a:xfrm>
          <a:prstGeom prst="flowChartAlternateProcess">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s" sz="1700"/>
              <a:t>Adaptarse a las amenazas (estrategia de reorientación):</a:t>
            </a:r>
            <a:endParaRPr sz="1700"/>
          </a:p>
        </p:txBody>
      </p:sp>
      <p:sp>
        <p:nvSpPr>
          <p:cNvPr id="206" name="Google Shape;206;g18c10405233_0_1"/>
          <p:cNvSpPr/>
          <p:nvPr/>
        </p:nvSpPr>
        <p:spPr>
          <a:xfrm>
            <a:off x="6074350" y="3022975"/>
            <a:ext cx="802200" cy="758700"/>
          </a:xfrm>
          <a:prstGeom prst="flowChartAlternateProcess">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3500" b="1"/>
              <a:t>A</a:t>
            </a:r>
            <a:endParaRPr sz="3500" b="1"/>
          </a:p>
        </p:txBody>
      </p:sp>
      <p:sp>
        <p:nvSpPr>
          <p:cNvPr id="207" name="Google Shape;207;g18c10405233_0_1"/>
          <p:cNvSpPr/>
          <p:nvPr/>
        </p:nvSpPr>
        <p:spPr>
          <a:xfrm>
            <a:off x="5099250" y="3919550"/>
            <a:ext cx="802200" cy="758700"/>
          </a:xfrm>
          <a:prstGeom prst="flowChartAlternateProcess">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3500" b="1" dirty="0"/>
              <a:t>M</a:t>
            </a:r>
            <a:endParaRPr sz="3500" b="1" dirty="0"/>
          </a:p>
        </p:txBody>
      </p:sp>
      <p:sp>
        <p:nvSpPr>
          <p:cNvPr id="208" name="Google Shape;208;g18c10405233_0_1"/>
          <p:cNvSpPr/>
          <p:nvPr/>
        </p:nvSpPr>
        <p:spPr>
          <a:xfrm>
            <a:off x="6074350" y="3919550"/>
            <a:ext cx="802200" cy="758700"/>
          </a:xfrm>
          <a:prstGeom prst="flowChartAlternateProcess">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sz="3500" b="1" dirty="0"/>
              <a:t>E</a:t>
            </a:r>
            <a:endParaRPr sz="3500" b="1" dirty="0"/>
          </a:p>
        </p:txBody>
      </p:sp>
      <p:sp>
        <p:nvSpPr>
          <p:cNvPr id="209" name="Google Shape;209;g18c10405233_0_1"/>
          <p:cNvSpPr txBox="1"/>
          <p:nvPr/>
        </p:nvSpPr>
        <p:spPr>
          <a:xfrm>
            <a:off x="5310650" y="3438550"/>
            <a:ext cx="6915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0" name="Google Shape;210;g18c10405233_0_1"/>
          <p:cNvSpPr txBox="1"/>
          <p:nvPr/>
        </p:nvSpPr>
        <p:spPr>
          <a:xfrm>
            <a:off x="592195" y="2787137"/>
            <a:ext cx="11003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211" name="Google Shape;211;g18c10405233_0_1"/>
          <p:cNvSpPr txBox="1"/>
          <p:nvPr/>
        </p:nvSpPr>
        <p:spPr>
          <a:xfrm>
            <a:off x="592195" y="2787137"/>
            <a:ext cx="1100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2" name="Google Shape;212;g18c10405233_0_1"/>
          <p:cNvSpPr txBox="1"/>
          <p:nvPr/>
        </p:nvSpPr>
        <p:spPr>
          <a:xfrm>
            <a:off x="4985900" y="2789050"/>
            <a:ext cx="7240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3" name="Google Shape;213;g18c10405233_0_1"/>
          <p:cNvSpPr txBox="1"/>
          <p:nvPr/>
        </p:nvSpPr>
        <p:spPr>
          <a:xfrm>
            <a:off x="3400350" y="2330575"/>
            <a:ext cx="8825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4" name="Google Shape;214;g18c10405233_0_1"/>
          <p:cNvSpPr txBox="1"/>
          <p:nvPr/>
        </p:nvSpPr>
        <p:spPr>
          <a:xfrm>
            <a:off x="12799050" y="2559800"/>
            <a:ext cx="1100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5" name="Google Shape;215;g18c10405233_0_1"/>
          <p:cNvSpPr txBox="1"/>
          <p:nvPr/>
        </p:nvSpPr>
        <p:spPr>
          <a:xfrm>
            <a:off x="12837250" y="3553175"/>
            <a:ext cx="1100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6" name="Google Shape;216;g18c10405233_0_1"/>
          <p:cNvSpPr txBox="1"/>
          <p:nvPr/>
        </p:nvSpPr>
        <p:spPr>
          <a:xfrm>
            <a:off x="7157275" y="4240875"/>
            <a:ext cx="5068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7" name="Google Shape;217;g18c10405233_0_1"/>
          <p:cNvSpPr txBox="1"/>
          <p:nvPr/>
        </p:nvSpPr>
        <p:spPr>
          <a:xfrm>
            <a:off x="1636496" y="2806240"/>
            <a:ext cx="1100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8" name="Google Shape;218;g18c10405233_0_1"/>
          <p:cNvSpPr txBox="1"/>
          <p:nvPr/>
        </p:nvSpPr>
        <p:spPr>
          <a:xfrm>
            <a:off x="13423075" y="1470925"/>
            <a:ext cx="1100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9" name="Google Shape;219;g18c10405233_0_1"/>
          <p:cNvSpPr txBox="1"/>
          <p:nvPr/>
        </p:nvSpPr>
        <p:spPr>
          <a:xfrm>
            <a:off x="6838900" y="5196025"/>
            <a:ext cx="5387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20" name="Google Shape;220;g18c10405233_0_1"/>
          <p:cNvSpPr txBox="1"/>
          <p:nvPr/>
        </p:nvSpPr>
        <p:spPr>
          <a:xfrm>
            <a:off x="7157275" y="4364563"/>
            <a:ext cx="407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21" name="Google Shape;221;g18c10405233_0_1"/>
          <p:cNvSpPr txBox="1"/>
          <p:nvPr/>
        </p:nvSpPr>
        <p:spPr>
          <a:xfrm>
            <a:off x="6963100" y="4163375"/>
            <a:ext cx="3276611" cy="707856"/>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 sz="1700" dirty="0">
                <a:solidFill>
                  <a:schemeClr val="dk1"/>
                </a:solidFill>
              </a:rPr>
              <a:t>Explotar Oportunidades (Estrategia defensivo):</a:t>
            </a:r>
            <a:endParaRPr dirty="0">
              <a:latin typeface="Calibri"/>
              <a:ea typeface="Calibri"/>
              <a:cs typeface="Calibri"/>
              <a:sym typeface="Calibri"/>
            </a:endParaRPr>
          </a:p>
        </p:txBody>
      </p:sp>
      <p:sp>
        <p:nvSpPr>
          <p:cNvPr id="222" name="Google Shape;222;g18c10405233_0_1"/>
          <p:cNvSpPr txBox="1"/>
          <p:nvPr/>
        </p:nvSpPr>
        <p:spPr>
          <a:xfrm>
            <a:off x="-2292375" y="2330575"/>
            <a:ext cx="1100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646</Words>
  <Application>Microsoft Macintosh PowerPoint</Application>
  <PresentationFormat>Panorámica</PresentationFormat>
  <Paragraphs>73</Paragraphs>
  <Slides>10</Slides>
  <Notes>10</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10</vt:i4>
      </vt:variant>
    </vt:vector>
  </HeadingPairs>
  <TitlesOfParts>
    <vt:vector size="15" baseType="lpstr">
      <vt:lpstr>Arial</vt:lpstr>
      <vt:lpstr>Calibri</vt:lpstr>
      <vt:lpstr>Georgia</vt:lpstr>
      <vt:lpstr>Tema de Office</vt:lpstr>
      <vt:lpstr>Tema de Office</vt:lpstr>
      <vt:lpstr>Masterclass Lessons Learned Repository  Análisis CAME</vt:lpstr>
      <vt:lpstr>   Resumen </vt:lpstr>
      <vt:lpstr> Introducción  El análisis de vino es una herramienta esencial para desarrollar una actividad empresarial exitosa y para establecer la estrategia comercial.  El análisis Came es complementario al análisis FODA: el análisis FODA permite comprender y enmarcar mejor la situación con la que se relaciona su negocio, mientras que el análisis Came lo ayudará a abordar sus acciones comerciales.  El análisis de Came permite a la empresa dar respuestas concretas a los análisis de negocio y de mercado y elaborar propuestas de mejora para fomentar el crecimiento.       </vt:lpstr>
      <vt:lpstr> Características del Análisis CAME  CAME es un acrónimo que significa Corregir, Adaptar, Mantener, Explotar El análisis CAME siempre se desarrolla en combinación con otros análisis comerciales, en particular después del análisis FODA. Fortalezas, Debilidades, Oportunidades, Amenazas son el punto de partida para desarrollar el Análisis CAME Permite traducir conclusiones FODA en acciones Con Came Analysis puedes desarrollar 4 estrategias diferentes Permite cambiar los aspectos organizacionales de su negocio para enfrentar los cambios del mercado </vt:lpstr>
      <vt:lpstr> Relevancia y usos de Came Analysis  El análisis de vino es esencial para desarrollar e implementar estrategias comerciales exitosas. En particular, Came Analysis se enfoca en 4 tipos de estrategias:  Estrategia OFENSIVA: combinar fortalezas internas y oportunidades de negocio Estrategia de SUPERVIVENCIA: para encontrar soluciones a amenazas externas y debilidades internas Estrategia DEFENSIVA: potenciar las fortalezas internas y la competitividad Estrategia de REORIENTACIÓN: analizar oportunidades de negocio y sacar provecho de ellas</vt:lpstr>
      <vt:lpstr> Consejos sobre cómo llevarlo a cabo  Después de establecer objetivos inteligentes y análisis FODA para su negocio, debe centrarse en el análisis CAME y puede comenzar respondiendo algunas preguntas simples:  Corregir : ¿Cuáles son las debilidades de su negocio? ¿Qué tipo de acciones hay que llevar a cabo para corregirlas?  Adaptar : ¿Cuáles son los elementos externos que amenazan su negocio? ¿Cómo puedes adaptarte a ellos?  Mantener : ¿Cuáles son las principales fortalezas de su negocio? ¿Cómo puedes usarlos para ser más competitivo?  Explotar : ¿Cuáles son las oportunidades en el mercado? ¿Cómo puedes beneficiarte de ellos?         </vt:lpstr>
      <vt:lpstr> Conclusiones  El análisis de came es fundamental para definir la estrategia de negocio y solucionar diferentes debilidades internas o para afrontar escenarios de mercado concretos. Came es complementario es complementario al análisis FODA.  Con Came Analysis podrás encontrar estrategias específicas para evitar amenazas, convertir oportunidades en fortalezas, potenciar estas últimas y eliminar debilidades.        </vt:lpstr>
      <vt:lpstr>     </vt:lpstr>
      <vt:lpstr>     </vt:lpstr>
      <vt:lpstr>Bibliografía :   Escuela de Negocios de Ventas (2022). ¿Qué es el modelo CAME y cómo implementar esta herramienta estratégica para tu negocio? ( https://salesbusinessschool.es/pensando-en-las-ventas/modelo-came/ )  Patricia Galiana (2021). ¿Qué es un análisis CAME y cómo se hace? ( https://www.iebschool.com/blog/que-es-un-analisis-came-y-como-se-hace-marketing-digital/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Masterclass Lessons Learned Repository  Análisis CAME</dc:title>
  <dc:creator>Dideas Group</dc:creator>
  <cp:lastModifiedBy>David Bayona cuallado</cp:lastModifiedBy>
  <cp:revision>1</cp:revision>
  <dcterms:created xsi:type="dcterms:W3CDTF">2022-09-21T07:19:16Z</dcterms:created>
  <dcterms:modified xsi:type="dcterms:W3CDTF">2023-01-19T11:23:04Z</dcterms:modified>
</cp:coreProperties>
</file>