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hgKqtSLBnu8xwovOVj/3BVlDvjA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66F15EE-9DE5-4FC8-95DA-57789B03B8D2}">
  <a:tblStyle styleId="{F66F15EE-9DE5-4FC8-95DA-57789B03B8D2}"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2" name="Google Shape;132;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6" name="Google Shape;146;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0" name="Google Shape;160;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7" name="Google Shape;187;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hyperlink" Target="https://startups.co.uk/setting-up/glossary-of-small-business-terms/" TargetMode="External"/><Relationship Id="rId5"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hyperlink" Target="https://www.investopedia.com/terms/a/accountspayable.asp#:~:text=Investopedia%20%2F%20Alison%20Czinkota-,What%20Are%20Accounts%20Payable%20(AP)%3F,sheet%20as%20a%20current%20liability." TargetMode="External"/><Relationship Id="rId6" Type="http://schemas.openxmlformats.org/officeDocument/2006/relationships/hyperlink" Target="https://www.investopedia.com/terms/a/accounts-receivable-discounted.asp#:~:text=Accounts%20receivable%20(AR)%20is%20the,for%20purchases%20made%20on%20credit." TargetMode="External"/><Relationship Id="rId7" Type="http://schemas.openxmlformats.org/officeDocument/2006/relationships/hyperlink" Target="https://www.investopedia.com/terms/a/agencycosts.asp#:~:text=An%20agency%20cost%20is%20a,interest%20between%20shareholders%20and%20managemen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corporatefinanceinstitute.com/resources/equities/agency-costs/" TargetMode="External"/><Relationship Id="rId4" Type="http://schemas.openxmlformats.org/officeDocument/2006/relationships/hyperlink" Target="https://www.ibm.com/docs/en/iis/9.1?topic=glossary-planning-designing-deploying-business" TargetMode="External"/><Relationship Id="rId5" Type="http://schemas.openxmlformats.org/officeDocument/2006/relationships/hyperlink" Target="https://startups.co.uk/setting-up/glossary-of-small-business-terms/"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00000"/>
              <a:buFont typeface="Calibri"/>
              <a:buNone/>
            </a:pPr>
            <a:r>
              <a:rPr b="1" lang="en-US" sz="4000">
                <a:solidFill>
                  <a:schemeClr val="lt1"/>
                </a:solidFill>
              </a:rPr>
              <a:t>Repositório de Lições Masterclass</a:t>
            </a:r>
            <a:br>
              <a:rPr lang="en-US" sz="4000">
                <a:solidFill>
                  <a:schemeClr val="lt1"/>
                </a:solidFill>
              </a:rPr>
            </a:br>
            <a:br>
              <a:rPr lang="en-US" sz="4000">
                <a:solidFill>
                  <a:schemeClr val="lt1"/>
                </a:solidFill>
              </a:rPr>
            </a:br>
            <a:r>
              <a:rPr b="1" lang="en-US" sz="4000">
                <a:solidFill>
                  <a:srgbClr val="FF0000"/>
                </a:solidFill>
              </a:rPr>
              <a:t>Glossário sobre termos financeiros e económicos para empreendedorismo</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00" cy="634800"/>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lang="en-US" sz="1200">
                <a:solidFill>
                  <a:srgbClr val="222222"/>
                </a:solidFill>
                <a:latin typeface="Calibri"/>
                <a:ea typeface="Calibri"/>
                <a:cs typeface="Calibri"/>
                <a:sym typeface="Calibri"/>
              </a:rPr>
              <a:t>O resultado deste projeto foi financiado com o apoio da Comissão Europeia. Esta comunicação reflete apenas as opiniões do autor, e a Comissão não pode ser responsabilizada por qualquer uso que possa ser feito das informações nela contidas. Número de submissão::</a:t>
            </a:r>
            <a:r>
              <a:rPr b="0" i="0" lang="en-US" sz="1200" u="none" cap="none" strike="noStrike">
                <a:solidFill>
                  <a:srgbClr val="222222"/>
                </a:solidFill>
                <a:latin typeface="Calibri"/>
                <a:ea typeface="Calibri"/>
                <a:cs typeface="Calibri"/>
                <a:sym typeface="Calibri"/>
              </a:rPr>
              <a:t>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Introdução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Características do glossário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Relevância e usos do glossário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Dicas de como utilizar o glossário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Conclusões</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Modelo editável</a:t>
            </a:r>
            <a:endParaRPr b="1" sz="2200">
              <a:solidFill>
                <a:srgbClr val="22222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441959" y="-101896"/>
            <a:ext cx="10084511" cy="5773650"/>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300">
                <a:solidFill>
                  <a:schemeClr val="dk1"/>
                </a:solidFill>
                <a:latin typeface="Calibri"/>
                <a:ea typeface="Calibri"/>
                <a:cs typeface="Calibri"/>
                <a:sym typeface="Calibri"/>
              </a:rPr>
              <a:t> </a:t>
            </a:r>
            <a:r>
              <a:rPr b="1" lang="en-US" sz="2800">
                <a:solidFill>
                  <a:srgbClr val="222222"/>
                </a:solidFill>
              </a:rPr>
              <a:t>Introdução</a:t>
            </a:r>
            <a:br>
              <a:rPr lang="en-US" sz="2400">
                <a:latin typeface="Calibri"/>
                <a:ea typeface="Calibri"/>
                <a:cs typeface="Calibri"/>
                <a:sym typeface="Calibri"/>
              </a:rPr>
            </a:b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endParaRPr b="1" sz="230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26" name="Google Shape;126;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
        <p:nvSpPr>
          <p:cNvPr id="128" name="Google Shape;128;p3"/>
          <p:cNvSpPr txBox="1"/>
          <p:nvPr/>
        </p:nvSpPr>
        <p:spPr>
          <a:xfrm>
            <a:off x="1570350" y="1598275"/>
            <a:ext cx="8409600" cy="28938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161616"/>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rPr lang="en-US" sz="2200">
                <a:solidFill>
                  <a:srgbClr val="161616"/>
                </a:solidFill>
                <a:highlight>
                  <a:srgbClr val="FFFFFF"/>
                </a:highlight>
                <a:latin typeface="Calibri"/>
                <a:ea typeface="Calibri"/>
                <a:cs typeface="Calibri"/>
                <a:sym typeface="Calibri"/>
              </a:rPr>
              <a:t>Um glossário permite apresentar os conceitos-chave e esclarecer o vocabulário técnico relacionado a um assunto. Uma vez organizada toda a terminologia a ser abordada, é importante definir cada termo com definições claras e concisas, levando em consideração o tipo de leitor a que se dirige.</a:t>
            </a:r>
            <a:endParaRPr b="0" i="0" sz="2200" u="none" cap="none" strike="noStrike">
              <a:solidFill>
                <a:srgbClr val="161616"/>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161616"/>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b="1" i="0" lang="en-US" sz="2200" u="none" cap="none" strike="noStrike">
                <a:solidFill>
                  <a:srgbClr val="161616"/>
                </a:solidFill>
                <a:highlight>
                  <a:srgbClr val="FFFFFF"/>
                </a:highlight>
                <a:latin typeface="Calibri"/>
                <a:ea typeface="Calibri"/>
                <a:cs typeface="Calibri"/>
                <a:sym typeface="Calibri"/>
              </a:rPr>
              <a:t>Exampl</a:t>
            </a:r>
            <a:r>
              <a:rPr b="1" lang="en-US" sz="2200">
                <a:solidFill>
                  <a:srgbClr val="161616"/>
                </a:solidFill>
                <a:highlight>
                  <a:srgbClr val="FFFFFF"/>
                </a:highlight>
                <a:latin typeface="Calibri"/>
                <a:ea typeface="Calibri"/>
                <a:cs typeface="Calibri"/>
                <a:sym typeface="Calibri"/>
              </a:rPr>
              <a:t>o</a:t>
            </a:r>
            <a:r>
              <a:rPr b="1" i="0" lang="en-US" sz="2200" u="none" cap="none" strike="noStrike">
                <a:solidFill>
                  <a:srgbClr val="161616"/>
                </a:solidFill>
                <a:highlight>
                  <a:srgbClr val="FFFFFF"/>
                </a:highlight>
                <a:latin typeface="Calibri"/>
                <a:ea typeface="Calibri"/>
                <a:cs typeface="Calibri"/>
                <a:sym typeface="Calibri"/>
              </a:rPr>
              <a:t>: </a:t>
            </a:r>
            <a:r>
              <a:rPr b="0" i="0" lang="en-US" sz="2200" u="none" cap="none" strike="noStrike">
                <a:solidFill>
                  <a:srgbClr val="161616"/>
                </a:solidFill>
                <a:highlight>
                  <a:srgbClr val="FFFFFF"/>
                </a:highlight>
                <a:latin typeface="Calibri"/>
                <a:ea typeface="Calibri"/>
                <a:cs typeface="Calibri"/>
                <a:sym typeface="Calibri"/>
              </a:rPr>
              <a:t> </a:t>
            </a:r>
            <a:r>
              <a:rPr b="1" i="0" lang="en-US" sz="2200" u="sng" cap="none" strike="noStrike">
                <a:solidFill>
                  <a:schemeClr val="hlink"/>
                </a:solidFill>
                <a:highlight>
                  <a:srgbClr val="FFFFFF"/>
                </a:highlight>
                <a:latin typeface="Calibri"/>
                <a:ea typeface="Calibri"/>
                <a:cs typeface="Calibri"/>
                <a:sym typeface="Calibri"/>
                <a:hlinkClick r:id="rId4"/>
              </a:rPr>
              <a:t>The Ultimate Glossary of Business Terms for Entrepreneurs</a:t>
            </a:r>
            <a:endParaRPr b="1" i="0" sz="2200" u="none" cap="none" strike="noStrike">
              <a:solidFill>
                <a:srgbClr val="161616"/>
              </a:solidFill>
              <a:highlight>
                <a:srgbClr val="FFFFFF"/>
              </a:highlight>
              <a:latin typeface="Calibri"/>
              <a:ea typeface="Calibri"/>
              <a:cs typeface="Calibri"/>
              <a:sym typeface="Calibri"/>
            </a:endParaRPr>
          </a:p>
        </p:txBody>
      </p:sp>
      <p:pic>
        <p:nvPicPr>
          <p:cNvPr id="129" name="Google Shape;129;p3"/>
          <p:cNvPicPr preferRelativeResize="0"/>
          <p:nvPr/>
        </p:nvPicPr>
        <p:blipFill rotWithShape="1">
          <a:blip r:embed="rId5">
            <a:alphaModFix/>
          </a:blip>
          <a:srcRect b="0" l="0" r="0" t="0"/>
          <a:stretch/>
        </p:blipFill>
        <p:spPr>
          <a:xfrm>
            <a:off x="1657825" y="4484725"/>
            <a:ext cx="3225400" cy="2092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3" name="Shape 133"/>
        <p:cNvGrpSpPr/>
        <p:nvPr/>
      </p:nvGrpSpPr>
      <p:grpSpPr>
        <a:xfrm>
          <a:off x="0" y="0"/>
          <a:ext cx="0" cy="0"/>
          <a:chOff x="0" y="0"/>
          <a:chExt cx="0" cy="0"/>
        </a:xfrm>
      </p:grpSpPr>
      <p:sp>
        <p:nvSpPr>
          <p:cNvPr id="134" name="Google Shape;134;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5" name="Google Shape;135;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6" name="Google Shape;136;p4"/>
          <p:cNvSpPr/>
          <p:nvPr>
            <p:ph type="title"/>
          </p:nvPr>
        </p:nvSpPr>
        <p:spPr>
          <a:xfrm>
            <a:off x="535529" y="-76001"/>
            <a:ext cx="10201601" cy="6372745"/>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300">
                <a:solidFill>
                  <a:schemeClr val="dk1"/>
                </a:solidFill>
                <a:latin typeface="Calibri"/>
                <a:ea typeface="Calibri"/>
                <a:cs typeface="Calibri"/>
                <a:sym typeface="Calibri"/>
              </a:rPr>
              <a:t> </a:t>
            </a:r>
            <a:r>
              <a:rPr b="1" lang="en-US" sz="2800">
                <a:solidFill>
                  <a:srgbClr val="222222"/>
                </a:solidFill>
              </a:rPr>
              <a:t>Características de um glossário</a:t>
            </a: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endParaRPr b="1" sz="2300">
              <a:solidFill>
                <a:schemeClr val="dk1"/>
              </a:solidFill>
              <a:latin typeface="Calibri"/>
              <a:ea typeface="Calibri"/>
              <a:cs typeface="Calibri"/>
              <a:sym typeface="Calibri"/>
            </a:endParaRPr>
          </a:p>
        </p:txBody>
      </p:sp>
      <p:grpSp>
        <p:nvGrpSpPr>
          <p:cNvPr id="137" name="Google Shape;137;p4"/>
          <p:cNvGrpSpPr/>
          <p:nvPr/>
        </p:nvGrpSpPr>
        <p:grpSpPr>
          <a:xfrm>
            <a:off x="441960" y="561256"/>
            <a:ext cx="1128382" cy="847206"/>
            <a:chOff x="7393391" y="1075612"/>
            <a:chExt cx="1128382" cy="847206"/>
          </a:xfrm>
        </p:grpSpPr>
        <p:sp>
          <p:nvSpPr>
            <p:cNvPr id="138" name="Google Shape;138;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9" name="Google Shape;139;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40" name="Google Shape;140;p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41" name="Google Shape;141;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42" name="Google Shape;142;p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
        <p:nvSpPr>
          <p:cNvPr id="143" name="Google Shape;143;p4"/>
          <p:cNvSpPr txBox="1"/>
          <p:nvPr/>
        </p:nvSpPr>
        <p:spPr>
          <a:xfrm>
            <a:off x="1570350" y="2033475"/>
            <a:ext cx="9166800" cy="36387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None/>
            </a:pPr>
            <a:r>
              <a:rPr lang="en-US" sz="2200">
                <a:solidFill>
                  <a:srgbClr val="161616"/>
                </a:solidFill>
                <a:highlight>
                  <a:srgbClr val="FFFFFF"/>
                </a:highlight>
                <a:latin typeface="Calibri"/>
                <a:ea typeface="Calibri"/>
                <a:cs typeface="Calibri"/>
                <a:sym typeface="Calibri"/>
              </a:rPr>
              <a:t>Existe um glossário simples com apenas categorias e termos. Ao criar um glossário para o seu negócio, leve em consideração as seguintes questões:</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Quais categorias e termos são importantes?</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Você precisa incluir subcategorias?</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Defina a que (sub)categorias cada termo pertence.</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Quais propriedades e rótulos usar para organizar o glossário.</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Procure informações que complementem o glossário para explicar o significado do termo com mais profundidade. Certifique-se de consultar a fonte no formato APA.</a:t>
            </a:r>
            <a:endParaRPr sz="2200">
              <a:solidFill>
                <a:srgbClr val="161616"/>
              </a:solidFill>
              <a:highlight>
                <a:srgbClr val="FFFFFF"/>
              </a:highlight>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7" name="Shape 147"/>
        <p:cNvGrpSpPr/>
        <p:nvPr/>
      </p:nvGrpSpPr>
      <p:grpSpPr>
        <a:xfrm>
          <a:off x="0" y="0"/>
          <a:ext cx="0" cy="0"/>
          <a:chOff x="0" y="0"/>
          <a:chExt cx="0" cy="0"/>
        </a:xfrm>
      </p:grpSpPr>
      <p:sp>
        <p:nvSpPr>
          <p:cNvPr id="148" name="Google Shape;148;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9" name="Google Shape;149;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0" name="Google Shape;150;p5"/>
          <p:cNvSpPr/>
          <p:nvPr>
            <p:ph type="title"/>
          </p:nvPr>
        </p:nvSpPr>
        <p:spPr>
          <a:xfrm>
            <a:off x="636743" y="-79384"/>
            <a:ext cx="10379741" cy="5775963"/>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300">
                <a:solidFill>
                  <a:schemeClr val="dk1"/>
                </a:solidFill>
                <a:latin typeface="Calibri"/>
                <a:ea typeface="Calibri"/>
                <a:cs typeface="Calibri"/>
                <a:sym typeface="Calibri"/>
              </a:rPr>
              <a:t> </a:t>
            </a:r>
            <a:r>
              <a:rPr b="1" lang="en-US" sz="2800">
                <a:solidFill>
                  <a:srgbClr val="222222"/>
                </a:solidFill>
              </a:rPr>
              <a:t>Relevância e usos de um glossário</a:t>
            </a: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endParaRPr b="1" sz="2300">
              <a:solidFill>
                <a:schemeClr val="dk1"/>
              </a:solidFill>
              <a:latin typeface="Calibri"/>
              <a:ea typeface="Calibri"/>
              <a:cs typeface="Calibri"/>
              <a:sym typeface="Calibri"/>
            </a:endParaRPr>
          </a:p>
        </p:txBody>
      </p:sp>
      <p:grpSp>
        <p:nvGrpSpPr>
          <p:cNvPr id="151" name="Google Shape;151;p5"/>
          <p:cNvGrpSpPr/>
          <p:nvPr/>
        </p:nvGrpSpPr>
        <p:grpSpPr>
          <a:xfrm>
            <a:off x="441960" y="561256"/>
            <a:ext cx="1128382" cy="847206"/>
            <a:chOff x="7393391" y="1075612"/>
            <a:chExt cx="1128382" cy="847206"/>
          </a:xfrm>
        </p:grpSpPr>
        <p:sp>
          <p:nvSpPr>
            <p:cNvPr id="152" name="Google Shape;152;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3" name="Google Shape;153;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54" name="Google Shape;154;p5"/>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55" name="Google Shape;155;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56" name="Google Shape;156;p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
        <p:nvSpPr>
          <p:cNvPr id="157" name="Google Shape;157;p5"/>
          <p:cNvSpPr txBox="1"/>
          <p:nvPr/>
        </p:nvSpPr>
        <p:spPr>
          <a:xfrm>
            <a:off x="1570350" y="2490150"/>
            <a:ext cx="8898900" cy="1877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200"/>
              <a:buFont typeface="Arial"/>
              <a:buNone/>
            </a:pPr>
            <a:r>
              <a:rPr lang="en-US" sz="2200">
                <a:solidFill>
                  <a:srgbClr val="161616"/>
                </a:solidFill>
                <a:highlight>
                  <a:srgbClr val="FFFFFF"/>
                </a:highlight>
                <a:latin typeface="Calibri"/>
                <a:ea typeface="Calibri"/>
                <a:cs typeface="Calibri"/>
                <a:sym typeface="Calibri"/>
              </a:rPr>
              <a:t>Um glossário sobre empreendedorismo é um dicionário confiável dos termos usados em todo um negócio. Os termos são claros para todos, evitando desalinhamento sobre as definições. Um dos principais benefícios de um glossário de negócios bem projetado é o aumento da confiança nas informações corporativas.</a:t>
            </a:r>
            <a:endParaRPr b="0" i="0" sz="2200" u="none" cap="none" strike="noStrike">
              <a:solidFill>
                <a:srgbClr val="161616"/>
              </a:solidFill>
              <a:highlight>
                <a:srgbClr val="FFFFFF"/>
              </a:highlight>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1" name="Shape 161"/>
        <p:cNvGrpSpPr/>
        <p:nvPr/>
      </p:nvGrpSpPr>
      <p:grpSpPr>
        <a:xfrm>
          <a:off x="0" y="0"/>
          <a:ext cx="0" cy="0"/>
          <a:chOff x="0" y="0"/>
          <a:chExt cx="0" cy="0"/>
        </a:xfrm>
      </p:grpSpPr>
      <p:sp>
        <p:nvSpPr>
          <p:cNvPr id="162" name="Google Shape;162;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3" name="Google Shape;163;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4" name="Google Shape;164;p24"/>
          <p:cNvSpPr/>
          <p:nvPr>
            <p:ph type="title"/>
          </p:nvPr>
        </p:nvSpPr>
        <p:spPr>
          <a:xfrm>
            <a:off x="279356" y="-33568"/>
            <a:ext cx="10521756" cy="5969126"/>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70"/>
              <a:buFont typeface="Calibri"/>
              <a:buNone/>
            </a:pPr>
            <a:r>
              <a:rPr b="1" lang="en-US" sz="2070">
                <a:solidFill>
                  <a:schemeClr val="dk1"/>
                </a:solidFill>
                <a:latin typeface="Calibri"/>
                <a:ea typeface="Calibri"/>
                <a:cs typeface="Calibri"/>
                <a:sym typeface="Calibri"/>
              </a:rPr>
              <a:t> </a:t>
            </a:r>
            <a:r>
              <a:rPr b="1" lang="en-US" sz="2800">
                <a:solidFill>
                  <a:srgbClr val="222222"/>
                </a:solidFill>
              </a:rPr>
              <a:t>Dicas de como fazer um bom glossário</a:t>
            </a: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65" name="Google Shape;165;p24"/>
          <p:cNvGrpSpPr/>
          <p:nvPr/>
        </p:nvGrpSpPr>
        <p:grpSpPr>
          <a:xfrm>
            <a:off x="441960" y="561256"/>
            <a:ext cx="1128382" cy="847206"/>
            <a:chOff x="7393391" y="1075612"/>
            <a:chExt cx="1128382" cy="847206"/>
          </a:xfrm>
        </p:grpSpPr>
        <p:sp>
          <p:nvSpPr>
            <p:cNvPr id="166" name="Google Shape;166;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7" name="Google Shape;167;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8" name="Google Shape;168;p2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69" name="Google Shape;169;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70" name="Google Shape;170;p2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
        <p:nvSpPr>
          <p:cNvPr id="171" name="Google Shape;171;p24"/>
          <p:cNvSpPr txBox="1"/>
          <p:nvPr/>
        </p:nvSpPr>
        <p:spPr>
          <a:xfrm>
            <a:off x="1570350" y="2078400"/>
            <a:ext cx="9230700" cy="24705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rgbClr val="000000"/>
              </a:buClr>
              <a:buSzPts val="2200"/>
              <a:buFont typeface="Arial"/>
              <a:buNone/>
            </a:pPr>
            <a:r>
              <a:t/>
            </a:r>
            <a:endParaRPr b="0" i="0" sz="2200" u="none" cap="none" strike="noStrike">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Mantenha sua audiência em mente. Certifique-se de que o leitor compreende a explicação das terminologias.</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Use uma linguagem clara.</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Não use o termo na definição.</a:t>
            </a:r>
            <a:endParaRPr sz="2200">
              <a:solidFill>
                <a:srgbClr val="161616"/>
              </a:solidFill>
              <a:highlight>
                <a:srgbClr val="FFFFFF"/>
              </a:highlight>
              <a:latin typeface="Calibri"/>
              <a:ea typeface="Calibri"/>
              <a:cs typeface="Calibri"/>
              <a:sym typeface="Calibri"/>
            </a:endParaRPr>
          </a:p>
          <a:p>
            <a:pPr indent="-368300" lvl="0" marL="457200" marR="0" rtl="0" algn="l">
              <a:lnSpc>
                <a:spcPct val="115000"/>
              </a:lnSpc>
              <a:spcBef>
                <a:spcPts val="0"/>
              </a:spcBef>
              <a:spcAft>
                <a:spcPts val="0"/>
              </a:spcAft>
              <a:buClr>
                <a:srgbClr val="161616"/>
              </a:buClr>
              <a:buSzPts val="2200"/>
              <a:buFont typeface="Calibri"/>
              <a:buChar char="●"/>
            </a:pPr>
            <a:r>
              <a:rPr lang="en-US" sz="2200">
                <a:solidFill>
                  <a:srgbClr val="161616"/>
                </a:solidFill>
                <a:highlight>
                  <a:srgbClr val="FFFFFF"/>
                </a:highlight>
                <a:latin typeface="Calibri"/>
                <a:ea typeface="Calibri"/>
                <a:cs typeface="Calibri"/>
                <a:sym typeface="Calibri"/>
              </a:rPr>
              <a:t>Inclua sinônimos, antónimos e exemplos.</a:t>
            </a:r>
            <a:endParaRPr sz="2200">
              <a:solidFill>
                <a:srgbClr val="161616"/>
              </a:solidFill>
              <a:highlight>
                <a:srgbClr val="FFFFFF"/>
              </a:highlight>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5" name="Shape 175"/>
        <p:cNvGrpSpPr/>
        <p:nvPr/>
      </p:nvGrpSpPr>
      <p:grpSpPr>
        <a:xfrm>
          <a:off x="0" y="0"/>
          <a:ext cx="0" cy="0"/>
          <a:chOff x="0" y="0"/>
          <a:chExt cx="0" cy="0"/>
        </a:xfrm>
      </p:grpSpPr>
      <p:sp>
        <p:nvSpPr>
          <p:cNvPr id="176" name="Google Shape;176;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7" name="Google Shape;177;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01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8" name="Google Shape;178;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9" name="Google Shape;179;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180" name="Google Shape;180;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lang="en-US" sz="3200">
                <a:solidFill>
                  <a:schemeClr val="dk1"/>
                </a:solidFill>
                <a:latin typeface="Calibri"/>
                <a:ea typeface="Calibri"/>
                <a:cs typeface="Calibri"/>
                <a:sym typeface="Calibri"/>
              </a:rPr>
              <a:t>modelo editável</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81" name="Google Shape;181;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182" name="Google Shape;182;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183" name="Google Shape;183;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184" name="Google Shape;184;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8" name="Shape 188"/>
        <p:cNvGrpSpPr/>
        <p:nvPr/>
      </p:nvGrpSpPr>
      <p:grpSpPr>
        <a:xfrm>
          <a:off x="0" y="0"/>
          <a:ext cx="0" cy="0"/>
          <a:chOff x="0" y="0"/>
          <a:chExt cx="0" cy="0"/>
        </a:xfrm>
      </p:grpSpPr>
      <p:sp>
        <p:nvSpPr>
          <p:cNvPr id="189" name="Google Shape;189;p8"/>
          <p:cNvSpPr/>
          <p:nvPr/>
        </p:nvSpPr>
        <p:spPr>
          <a:xfrm>
            <a:off x="321564" y="320040"/>
            <a:ext cx="11548872" cy="6217920"/>
          </a:xfrm>
          <a:prstGeom prst="rect">
            <a:avLst/>
          </a:prstGeom>
          <a:solidFill>
            <a:schemeClr val="dk1">
              <a:alpha val="12941"/>
            </a:schemeClr>
          </a:solidFill>
          <a:ln cap="sq" cmpd="thinThick" w="127000">
            <a:solidFill>
              <a:srgbClr val="262626">
                <a:alpha val="14117"/>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0" name="Google Shape;190;p8"/>
          <p:cNvSpPr/>
          <p:nvPr>
            <p:ph type="title"/>
          </p:nvPr>
        </p:nvSpPr>
        <p:spPr>
          <a:xfrm>
            <a:off x="838200" y="631825"/>
            <a:ext cx="10515600" cy="1325700"/>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191" name="Google Shape;191;p8"/>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192" name="Google Shape;192;p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93" name="Google Shape;193;p8"/>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194" name="Google Shape;194;p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95" name="Google Shape;195;p8"/>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graphicFrame>
        <p:nvGraphicFramePr>
          <p:cNvPr id="196" name="Google Shape;196;p8"/>
          <p:cNvGraphicFramePr/>
          <p:nvPr/>
        </p:nvGraphicFramePr>
        <p:xfrm>
          <a:off x="952500" y="2179050"/>
          <a:ext cx="3000000" cy="3000000"/>
        </p:xfrm>
        <a:graphic>
          <a:graphicData uri="http://schemas.openxmlformats.org/drawingml/2006/table">
            <a:tbl>
              <a:tblPr>
                <a:noFill/>
                <a:tableStyleId>{F66F15EE-9DE5-4FC8-95DA-57789B03B8D2}</a:tableStyleId>
              </a:tblPr>
              <a:tblGrid>
                <a:gridCol w="1718950"/>
                <a:gridCol w="2630950"/>
                <a:gridCol w="4407725"/>
                <a:gridCol w="1529375"/>
              </a:tblGrid>
              <a:tr h="1119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Name</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Definition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Example </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Further reading</a:t>
                      </a:r>
                      <a:endParaRPr b="1" sz="1400" u="none" cap="none" strike="noStrike"/>
                    </a:p>
                  </a:txBody>
                  <a:tcPr marT="91425" marB="91425" marR="91425" marL="91425">
                    <a:lnB cap="flat" cmpd="sng" w="9525">
                      <a:solidFill>
                        <a:srgbClr val="9E9E9E"/>
                      </a:solidFill>
                      <a:prstDash val="solid"/>
                      <a:round/>
                      <a:headEnd len="sm" w="sm" type="none"/>
                      <a:tailEnd len="sm" w="sm" type="none"/>
                    </a:lnB>
                  </a:tcPr>
                </a:tc>
              </a:tr>
              <a:tr h="455925">
                <a:tc>
                  <a:txBody>
                    <a:bodyPr/>
                    <a:lstStyle/>
                    <a:p>
                      <a:pPr indent="0" lvl="0" marL="0" marR="0" rtl="0" algn="l">
                        <a:lnSpc>
                          <a:spcPct val="100000"/>
                        </a:lnSpc>
                        <a:spcBef>
                          <a:spcPts val="0"/>
                        </a:spcBef>
                        <a:spcAft>
                          <a:spcPts val="0"/>
                        </a:spcAft>
                        <a:buClr>
                          <a:schemeClr val="dk1"/>
                        </a:buClr>
                        <a:buSzPts val="1100"/>
                        <a:buFont typeface="Arial"/>
                        <a:buNone/>
                      </a:pPr>
                      <a:r>
                        <a:rPr b="1" lang="en-US" sz="1300" u="none" cap="none" strike="noStrike">
                          <a:solidFill>
                            <a:schemeClr val="dk1"/>
                          </a:solidFill>
                          <a:latin typeface="Calibri"/>
                          <a:ea typeface="Calibri"/>
                          <a:cs typeface="Calibri"/>
                          <a:sym typeface="Calibri"/>
                        </a:rPr>
                        <a:t>A</a:t>
                      </a:r>
                      <a:r>
                        <a:rPr lang="en-US" sz="1300" u="none" cap="none" strike="noStrike">
                          <a:solidFill>
                            <a:schemeClr val="dk1"/>
                          </a:solidFill>
                          <a:latin typeface="Calibri"/>
                          <a:ea typeface="Calibri"/>
                          <a:cs typeface="Calibri"/>
                          <a:sym typeface="Calibri"/>
                        </a:rPr>
                        <a:t>ccounts Payable</a:t>
                      </a:r>
                      <a:endParaRPr sz="1300" u="none" cap="none" strike="noStrike">
                        <a:latin typeface="Calibri"/>
                        <a:ea typeface="Calibri"/>
                        <a:cs typeface="Calibri"/>
                        <a:sym typeface="Calibri"/>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A company's short-term obligations owed to its creditors or suppliers, which have not yet been paid.</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For example, if a restaurant owes money to a food or beverage company, those items are part of the inventory, and thus part of the accounts payable.</a:t>
                      </a:r>
                      <a:endParaRPr b="1" sz="13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See </a:t>
                      </a:r>
                      <a:r>
                        <a:rPr b="1" lang="en-US" sz="1300" u="sng" cap="none" strike="noStrike">
                          <a:solidFill>
                            <a:schemeClr val="hlink"/>
                          </a:solidFill>
                          <a:hlinkClick r:id="rId5"/>
                        </a:rPr>
                        <a:t>Investopedia</a:t>
                      </a:r>
                      <a:endParaRPr b="1"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467900">
                <a:tc>
                  <a:txBody>
                    <a:bodyPr/>
                    <a:lstStyle/>
                    <a:p>
                      <a:pPr indent="0" lvl="0" marL="0" marR="0" rtl="0" algn="l">
                        <a:lnSpc>
                          <a:spcPct val="100000"/>
                        </a:lnSpc>
                        <a:spcBef>
                          <a:spcPts val="0"/>
                        </a:spcBef>
                        <a:spcAft>
                          <a:spcPts val="0"/>
                        </a:spcAft>
                        <a:buClr>
                          <a:schemeClr val="dk1"/>
                        </a:buClr>
                        <a:buSzPts val="1100"/>
                        <a:buFont typeface="Arial"/>
                        <a:buNone/>
                      </a:pPr>
                      <a:r>
                        <a:rPr b="1" lang="en-US" sz="1300" u="none" cap="none" strike="noStrike">
                          <a:solidFill>
                            <a:schemeClr val="dk1"/>
                          </a:solidFill>
                          <a:latin typeface="Calibri"/>
                          <a:ea typeface="Calibri"/>
                          <a:cs typeface="Calibri"/>
                          <a:sym typeface="Calibri"/>
                        </a:rPr>
                        <a:t>A</a:t>
                      </a:r>
                      <a:r>
                        <a:rPr lang="en-US" sz="1300" u="none" cap="none" strike="noStrike">
                          <a:solidFill>
                            <a:schemeClr val="dk1"/>
                          </a:solidFill>
                          <a:latin typeface="Calibri"/>
                          <a:ea typeface="Calibri"/>
                          <a:cs typeface="Calibri"/>
                          <a:sym typeface="Calibri"/>
                        </a:rPr>
                        <a:t>ccount Receivable</a:t>
                      </a:r>
                      <a:endParaRPr sz="1300" u="none" cap="none" strike="noStrike"/>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The balance of money due to a firm for goods or services delivered or used but not yet paid for by customers</a:t>
                      </a:r>
                      <a:endParaRPr sz="1300" u="none" cap="none" strike="noStrike"/>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lang="en-US" sz="1300" u="none" cap="none" strike="noStrike">
                          <a:solidFill>
                            <a:schemeClr val="dk1"/>
                          </a:solidFill>
                        </a:rPr>
                        <a:t>An example of accounts receivable is a furniture manufacturer that has delivered furniture to a retail store. Once the manufacturer bills the store for the furniture, the payment owed is recorded under accounts receivable.</a:t>
                      </a:r>
                      <a:endParaRPr sz="13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solidFill>
                            <a:schemeClr val="dk1"/>
                          </a:solidFill>
                        </a:rPr>
                        <a:t>See </a:t>
                      </a:r>
                      <a:r>
                        <a:rPr b="1" lang="en-US" sz="1300" u="sng" cap="none" strike="noStrike">
                          <a:solidFill>
                            <a:schemeClr val="hlink"/>
                          </a:solidFill>
                          <a:hlinkClick r:id="rId6"/>
                        </a:rPr>
                        <a:t>Investopedia</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300"/>
                        <a:buFont typeface="Arial"/>
                        <a:buNone/>
                      </a:pPr>
                      <a:r>
                        <a:rPr b="1" lang="en-US" sz="1300" u="none" cap="none" strike="noStrike">
                          <a:solidFill>
                            <a:schemeClr val="dk1"/>
                          </a:solidFill>
                          <a:latin typeface="Calibri"/>
                          <a:ea typeface="Calibri"/>
                          <a:cs typeface="Calibri"/>
                          <a:sym typeface="Calibri"/>
                        </a:rPr>
                        <a:t>A</a:t>
                      </a:r>
                      <a:r>
                        <a:rPr lang="en-US" sz="1300" u="none" cap="none" strike="noStrike">
                          <a:solidFill>
                            <a:schemeClr val="dk1"/>
                          </a:solidFill>
                          <a:latin typeface="Calibri"/>
                          <a:ea typeface="Calibri"/>
                          <a:cs typeface="Calibri"/>
                          <a:sym typeface="Calibri"/>
                        </a:rPr>
                        <a:t>gency costs</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t>A type of internal company expense, which comes from the actions of an agent acting on behalf of a principal.</a:t>
                      </a:r>
                      <a:endParaRPr sz="13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chemeClr val="dk1"/>
                        </a:buClr>
                        <a:buSzPts val="1100"/>
                        <a:buFont typeface="Arial"/>
                        <a:buNone/>
                      </a:pPr>
                      <a:r>
                        <a:rPr lang="en-US" sz="1300" u="none" cap="none" strike="noStrike">
                          <a:solidFill>
                            <a:schemeClr val="dk1"/>
                          </a:solidFill>
                        </a:rPr>
                        <a:t>For example, agency costs are incurred when the senior management team unnecessarily books the most expensive hotel or orders unnecessary hotel upgrades. The cost of such actions increases the operating cost of the company while providing no added benefit or value to shareholders.</a:t>
                      </a:r>
                      <a:endParaRPr sz="13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300"/>
                        <a:buFont typeface="Arial"/>
                        <a:buNone/>
                      </a:pPr>
                      <a:r>
                        <a:rPr lang="en-US" sz="1300" u="none" cap="none" strike="noStrike">
                          <a:solidFill>
                            <a:schemeClr val="dk1"/>
                          </a:solidFill>
                        </a:rPr>
                        <a:t>See </a:t>
                      </a:r>
                      <a:r>
                        <a:rPr b="1" lang="en-US" sz="1300" u="sng" cap="none" strike="noStrike">
                          <a:solidFill>
                            <a:schemeClr val="hlink"/>
                          </a:solidFill>
                          <a:hlinkClick r:id="rId7"/>
                        </a:rPr>
                        <a:t>Investopedia</a:t>
                      </a:r>
                      <a:endParaRPr sz="13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97" name="Google Shape;197;p8"/>
          <p:cNvSpPr txBox="1"/>
          <p:nvPr/>
        </p:nvSpPr>
        <p:spPr>
          <a:xfrm>
            <a:off x="952500" y="639050"/>
            <a:ext cx="2676900" cy="1262100"/>
          </a:xfrm>
          <a:prstGeom prst="rect">
            <a:avLst/>
          </a:prstGeom>
          <a:noFill/>
          <a:ln>
            <a:noFill/>
          </a:ln>
        </p:spPr>
        <p:txBody>
          <a:bodyPr anchorCtr="0" anchor="t" bIns="91425" lIns="91425" spcFirstLastPara="1" rIns="91425" wrap="square" tIns="91425">
            <a:spAutoFit/>
          </a:bodyPr>
          <a:lstStyle/>
          <a:p>
            <a:pPr indent="-317500" lvl="0" marL="457200" marR="0" rtl="0" algn="l">
              <a:lnSpc>
                <a:spcPct val="100000"/>
              </a:lnSpc>
              <a:spcBef>
                <a:spcPts val="0"/>
              </a:spcBef>
              <a:spcAft>
                <a:spcPts val="0"/>
              </a:spcAft>
              <a:buClr>
                <a:srgbClr val="000000"/>
              </a:buClr>
              <a:buSzPts val="1400"/>
              <a:buFont typeface="Calibri"/>
              <a:buChar char="●"/>
            </a:pPr>
            <a:r>
              <a:rPr b="0" i="0" lang="en-US" sz="1400" u="none" cap="none" strike="noStrike">
                <a:solidFill>
                  <a:srgbClr val="000000"/>
                </a:solidFill>
                <a:latin typeface="Calibri"/>
                <a:ea typeface="Calibri"/>
                <a:cs typeface="Calibri"/>
                <a:sym typeface="Calibri"/>
              </a:rPr>
              <a:t>A - D</a:t>
            </a:r>
            <a:endParaRPr b="0" i="0" sz="1400" u="none" cap="none" strike="noStrike">
              <a:solidFill>
                <a:srgbClr val="000000"/>
              </a:solidFill>
              <a:latin typeface="Calibri"/>
              <a:ea typeface="Calibri"/>
              <a:cs typeface="Calibri"/>
              <a:sym typeface="Calibri"/>
            </a:endParaRPr>
          </a:p>
          <a:p>
            <a:pPr indent="-317500" lvl="0" marL="457200" marR="0" rtl="0" algn="l">
              <a:lnSpc>
                <a:spcPct val="100000"/>
              </a:lnSpc>
              <a:spcBef>
                <a:spcPts val="0"/>
              </a:spcBef>
              <a:spcAft>
                <a:spcPts val="0"/>
              </a:spcAft>
              <a:buClr>
                <a:srgbClr val="000000"/>
              </a:buClr>
              <a:buSzPts val="1400"/>
              <a:buFont typeface="Calibri"/>
              <a:buChar char="●"/>
            </a:pPr>
            <a:r>
              <a:rPr b="0" i="0" lang="en-US" sz="1400" u="none" cap="none" strike="noStrike">
                <a:solidFill>
                  <a:srgbClr val="000000"/>
                </a:solidFill>
                <a:latin typeface="Calibri"/>
                <a:ea typeface="Calibri"/>
                <a:cs typeface="Calibri"/>
                <a:sym typeface="Calibri"/>
              </a:rPr>
              <a:t>E - K</a:t>
            </a:r>
            <a:endParaRPr b="0" i="0" sz="1400" u="none" cap="none" strike="noStrike">
              <a:solidFill>
                <a:srgbClr val="000000"/>
              </a:solidFill>
              <a:latin typeface="Calibri"/>
              <a:ea typeface="Calibri"/>
              <a:cs typeface="Calibri"/>
              <a:sym typeface="Calibri"/>
            </a:endParaRPr>
          </a:p>
          <a:p>
            <a:pPr indent="-317500" lvl="0" marL="457200" marR="0" rtl="0" algn="l">
              <a:lnSpc>
                <a:spcPct val="100000"/>
              </a:lnSpc>
              <a:spcBef>
                <a:spcPts val="0"/>
              </a:spcBef>
              <a:spcAft>
                <a:spcPts val="0"/>
              </a:spcAft>
              <a:buClr>
                <a:srgbClr val="000000"/>
              </a:buClr>
              <a:buSzPts val="1400"/>
              <a:buFont typeface="Calibri"/>
              <a:buChar char="●"/>
            </a:pPr>
            <a:r>
              <a:rPr b="0" i="0" lang="en-US" sz="1400" u="none" cap="none" strike="noStrike">
                <a:solidFill>
                  <a:srgbClr val="000000"/>
                </a:solidFill>
                <a:latin typeface="Calibri"/>
                <a:ea typeface="Calibri"/>
                <a:cs typeface="Calibri"/>
                <a:sym typeface="Calibri"/>
              </a:rPr>
              <a:t>L - O</a:t>
            </a:r>
            <a:endParaRPr b="0" i="0" sz="1400" u="none" cap="none" strike="noStrike">
              <a:solidFill>
                <a:srgbClr val="000000"/>
              </a:solidFill>
              <a:latin typeface="Calibri"/>
              <a:ea typeface="Calibri"/>
              <a:cs typeface="Calibri"/>
              <a:sym typeface="Calibri"/>
            </a:endParaRPr>
          </a:p>
          <a:p>
            <a:pPr indent="-317500" lvl="0" marL="457200" marR="0" rtl="0" algn="l">
              <a:lnSpc>
                <a:spcPct val="100000"/>
              </a:lnSpc>
              <a:spcBef>
                <a:spcPts val="0"/>
              </a:spcBef>
              <a:spcAft>
                <a:spcPts val="0"/>
              </a:spcAft>
              <a:buClr>
                <a:srgbClr val="000000"/>
              </a:buClr>
              <a:buSzPts val="1400"/>
              <a:buFont typeface="Calibri"/>
              <a:buChar char="●"/>
            </a:pPr>
            <a:r>
              <a:rPr b="0" i="0" lang="en-US" sz="1400" u="none" cap="none" strike="noStrike">
                <a:solidFill>
                  <a:srgbClr val="000000"/>
                </a:solidFill>
                <a:latin typeface="Calibri"/>
                <a:ea typeface="Calibri"/>
                <a:cs typeface="Calibri"/>
                <a:sym typeface="Calibri"/>
              </a:rPr>
              <a:t>P - S</a:t>
            </a:r>
            <a:endParaRPr b="0" i="0" sz="1400" u="none" cap="none" strike="noStrike">
              <a:solidFill>
                <a:srgbClr val="000000"/>
              </a:solidFill>
              <a:latin typeface="Calibri"/>
              <a:ea typeface="Calibri"/>
              <a:cs typeface="Calibri"/>
              <a:sym typeface="Calibri"/>
            </a:endParaRPr>
          </a:p>
          <a:p>
            <a:pPr indent="-317500" lvl="0" marL="457200" marR="0" rtl="0" algn="l">
              <a:lnSpc>
                <a:spcPct val="100000"/>
              </a:lnSpc>
              <a:spcBef>
                <a:spcPts val="0"/>
              </a:spcBef>
              <a:spcAft>
                <a:spcPts val="0"/>
              </a:spcAft>
              <a:buClr>
                <a:srgbClr val="000000"/>
              </a:buClr>
              <a:buSzPts val="1400"/>
              <a:buFont typeface="Calibri"/>
              <a:buChar char="●"/>
            </a:pPr>
            <a:r>
              <a:rPr b="0" i="0" lang="en-US" sz="1400" u="none" cap="none" strike="noStrike">
                <a:solidFill>
                  <a:srgbClr val="000000"/>
                </a:solidFill>
                <a:latin typeface="Calibri"/>
                <a:ea typeface="Calibri"/>
                <a:cs typeface="Calibri"/>
                <a:sym typeface="Calibri"/>
              </a:rPr>
              <a:t>T - Z</a:t>
            </a:r>
            <a:endParaRPr b="0" i="0" sz="1400" u="none" cap="none" strike="noStrike">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1" name="Shape 201"/>
        <p:cNvGrpSpPr/>
        <p:nvPr/>
      </p:nvGrpSpPr>
      <p:grpSpPr>
        <a:xfrm>
          <a:off x="0" y="0"/>
          <a:ext cx="0" cy="0"/>
          <a:chOff x="0" y="0"/>
          <a:chExt cx="0" cy="0"/>
        </a:xfrm>
      </p:grpSpPr>
      <p:sp>
        <p:nvSpPr>
          <p:cNvPr id="202" name="Google Shape;202;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3" name="Google Shape;203;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4" name="Google Shape;204;p6"/>
          <p:cNvSpPr/>
          <p:nvPr>
            <p:ph type="title"/>
          </p:nvPr>
        </p:nvSpPr>
        <p:spPr>
          <a:xfrm>
            <a:off x="169682" y="-31867"/>
            <a:ext cx="10260831" cy="6296744"/>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3928"/>
              <a:buFont typeface="Calibri"/>
              <a:buNone/>
            </a:pPr>
            <a:r>
              <a:rPr b="1" lang="en-US" sz="2520">
                <a:solidFill>
                  <a:schemeClr val="dk1"/>
                </a:solidFill>
                <a:latin typeface="Calibri"/>
                <a:ea typeface="Calibri"/>
                <a:cs typeface="Calibri"/>
                <a:sym typeface="Calibri"/>
              </a:rPr>
              <a:t>Biblio</a:t>
            </a:r>
            <a:r>
              <a:rPr b="1" lang="en-US" sz="2520"/>
              <a:t>grafia</a:t>
            </a:r>
            <a:r>
              <a:rPr b="1" lang="en-US" sz="1863">
                <a:solidFill>
                  <a:schemeClr val="dk1"/>
                </a:solidFill>
                <a:latin typeface="Calibri"/>
                <a:ea typeface="Calibri"/>
                <a:cs typeface="Calibri"/>
                <a:sym typeface="Calibri"/>
              </a:rPr>
              <a:t>:</a:t>
            </a:r>
            <a:br>
              <a:rPr b="1" lang="en-US" sz="1863">
                <a:solidFill>
                  <a:schemeClr val="dk1"/>
                </a:solidFill>
                <a:latin typeface="Calibri"/>
                <a:ea typeface="Calibri"/>
                <a:cs typeface="Calibri"/>
                <a:sym typeface="Calibri"/>
              </a:rPr>
            </a:br>
            <a:br>
              <a:rPr b="1" lang="en-US" sz="1863">
                <a:solidFill>
                  <a:schemeClr val="dk1"/>
                </a:solidFill>
                <a:latin typeface="Calibri"/>
                <a:ea typeface="Calibri"/>
                <a:cs typeface="Calibri"/>
                <a:sym typeface="Calibri"/>
              </a:rPr>
            </a:br>
            <a:endParaRPr sz="1944"/>
          </a:p>
          <a:p>
            <a:pPr indent="-321183" lvl="0" marL="457200" rtl="0" algn="l">
              <a:lnSpc>
                <a:spcPct val="90000"/>
              </a:lnSpc>
              <a:spcBef>
                <a:spcPts val="0"/>
              </a:spcBef>
              <a:spcAft>
                <a:spcPts val="0"/>
              </a:spcAft>
              <a:buSzPct val="83333"/>
              <a:buFont typeface="Calibri"/>
              <a:buChar char="-"/>
            </a:pPr>
            <a:r>
              <a:rPr lang="en-US" sz="1944"/>
              <a:t>CFI Team (2022). Agency Costs: the cost shareholders bear for having managers run the business Available at Corporate Finance Institute: </a:t>
            </a:r>
            <a:r>
              <a:rPr lang="en-US" sz="1944" u="sng">
                <a:solidFill>
                  <a:schemeClr val="hlink"/>
                </a:solidFill>
                <a:hlinkClick r:id="rId3"/>
              </a:rPr>
              <a:t>https://corporatefinanceinstitute.com/resources/equities/agency-costs/</a:t>
            </a:r>
            <a:r>
              <a:rPr lang="en-US" sz="1944"/>
              <a:t> </a:t>
            </a:r>
            <a:endParaRPr sz="1944"/>
          </a:p>
          <a:p>
            <a:pPr indent="-321183" lvl="0" marL="457200" rtl="0" algn="l">
              <a:lnSpc>
                <a:spcPct val="90000"/>
              </a:lnSpc>
              <a:spcBef>
                <a:spcPts val="0"/>
              </a:spcBef>
              <a:spcAft>
                <a:spcPts val="0"/>
              </a:spcAft>
              <a:buSzPct val="86955"/>
              <a:buFont typeface="Calibri"/>
              <a:buChar char="-"/>
            </a:pPr>
            <a:r>
              <a:rPr lang="en-US" sz="1863"/>
              <a:t>Unknown (2021). Planning, designing, and deploying a business glossary. Available at IBM: </a:t>
            </a:r>
            <a:r>
              <a:rPr lang="en-US" sz="1863" u="sng">
                <a:solidFill>
                  <a:schemeClr val="hlink"/>
                </a:solidFill>
                <a:hlinkClick r:id="rId4"/>
              </a:rPr>
              <a:t>https://www.ibm.com/docs/en/iis/9.1?topic=glossary-planning-designing-deploying-business</a:t>
            </a:r>
            <a:endParaRPr sz="1944"/>
          </a:p>
          <a:p>
            <a:pPr indent="-321183" lvl="0" marL="457200" rtl="0" algn="l">
              <a:lnSpc>
                <a:spcPct val="90000"/>
              </a:lnSpc>
              <a:spcBef>
                <a:spcPts val="0"/>
              </a:spcBef>
              <a:spcAft>
                <a:spcPts val="0"/>
              </a:spcAft>
              <a:buSzPct val="83333"/>
              <a:buFont typeface="Calibri"/>
              <a:buChar char="-"/>
            </a:pPr>
            <a:r>
              <a:rPr lang="en-US" sz="1944"/>
              <a:t>Young, H.(2022). The Ultimate Glossary of Business Terms for Entrepreneurs. Available at Startups.co: </a:t>
            </a:r>
            <a:r>
              <a:rPr lang="en-US" sz="1944" u="sng">
                <a:solidFill>
                  <a:schemeClr val="hlink"/>
                </a:solidFill>
                <a:hlinkClick r:id="rId5"/>
              </a:rPr>
              <a:t>https://startups.co.uk/setting-up/glossary-of-small-business-terms/</a:t>
            </a:r>
            <a:r>
              <a:rPr lang="en-US" sz="1944"/>
              <a:t> </a:t>
            </a:r>
            <a:br>
              <a:rPr lang="en-US" sz="1944">
                <a:latin typeface="Calibri"/>
                <a:ea typeface="Calibri"/>
                <a:cs typeface="Calibri"/>
                <a:sym typeface="Calibri"/>
              </a:rPr>
            </a:br>
            <a:br>
              <a:rPr lang="en-US" sz="1944">
                <a:latin typeface="Calibri"/>
                <a:ea typeface="Calibri"/>
                <a:cs typeface="Calibri"/>
                <a:sym typeface="Calibri"/>
              </a:rPr>
            </a:br>
            <a:br>
              <a:rPr b="1" lang="en-US" sz="1863">
                <a:solidFill>
                  <a:schemeClr val="dk1"/>
                </a:solidFill>
                <a:latin typeface="Calibri"/>
                <a:ea typeface="Calibri"/>
                <a:cs typeface="Calibri"/>
                <a:sym typeface="Calibri"/>
              </a:rPr>
            </a:br>
            <a:endParaRPr b="1" sz="1863">
              <a:solidFill>
                <a:schemeClr val="dk1"/>
              </a:solidFill>
              <a:latin typeface="Calibri"/>
              <a:ea typeface="Calibri"/>
              <a:cs typeface="Calibri"/>
              <a:sym typeface="Calibri"/>
            </a:endParaRPr>
          </a:p>
        </p:txBody>
      </p:sp>
      <p:grpSp>
        <p:nvGrpSpPr>
          <p:cNvPr id="205" name="Google Shape;205;p6"/>
          <p:cNvGrpSpPr/>
          <p:nvPr/>
        </p:nvGrpSpPr>
        <p:grpSpPr>
          <a:xfrm>
            <a:off x="441960" y="561256"/>
            <a:ext cx="1128382" cy="847206"/>
            <a:chOff x="7393391" y="1075612"/>
            <a:chExt cx="1128382" cy="847206"/>
          </a:xfrm>
        </p:grpSpPr>
        <p:sp>
          <p:nvSpPr>
            <p:cNvPr id="206" name="Google Shape;206;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7" name="Google Shape;207;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08" name="Google Shape;208;p6"/>
          <p:cNvSpPr txBox="1"/>
          <p:nvPr/>
        </p:nvSpPr>
        <p:spPr>
          <a:xfrm>
            <a:off x="4945336" y="506727"/>
            <a:ext cx="6609900" cy="1526700"/>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09" name="Google Shape;209;p6"/>
          <p:cNvPicPr preferRelativeResize="0"/>
          <p:nvPr>
            <p:ph idx="1" type="body"/>
          </p:nvPr>
        </p:nvPicPr>
        <p:blipFill rotWithShape="1">
          <a:blip r:embed="rId6">
            <a:alphaModFix/>
          </a:blip>
          <a:srcRect b="0" l="0" r="0" t="0"/>
          <a:stretch/>
        </p:blipFill>
        <p:spPr>
          <a:xfrm>
            <a:off x="10469310" y="6024685"/>
            <a:ext cx="1362791" cy="480384"/>
          </a:xfrm>
          <a:prstGeom prst="rect">
            <a:avLst/>
          </a:prstGeom>
          <a:noFill/>
          <a:ln>
            <a:noFill/>
          </a:ln>
        </p:spPr>
      </p:pic>
      <p:sp>
        <p:nvSpPr>
          <p:cNvPr id="210" name="Google Shape;210;p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