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6858000" cx="12192000"/>
  <p:notesSz cx="6858000" cy="9144000"/>
  <p:embeddedFontLst>
    <p:embeddedFont>
      <p:font typeface="Open Sans"/>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2" roundtripDataSignature="AMtx7mgl862GVWs3oFxkM9EvuAY+WScdB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5EC3840-BF50-477D-8757-FF2E3B7C04D0}">
  <a:tblStyle styleId="{75EC3840-BF50-477D-8757-FF2E3B7C04D0}" styleName="Table_0">
    <a:wholeTbl>
      <a:tcTxStyle b="off" i="off">
        <a:font>
          <a:latin typeface="Arial"/>
          <a:ea typeface="Arial"/>
          <a:cs typeface="Arial"/>
        </a:font>
        <a:schemeClr val="dk1"/>
      </a:tcTxStyle>
      <a:tcStyle>
        <a:tcBdr>
          <a:left>
            <a:ln cap="flat" cmpd="sng" w="12700">
              <a:solidFill>
                <a:schemeClr val="dk1"/>
              </a:solidFill>
              <a:prstDash val="solid"/>
              <a:round/>
              <a:headEnd len="sm" w="sm" type="none"/>
              <a:tailEnd len="sm" w="sm" type="none"/>
            </a:ln>
          </a:left>
          <a:right>
            <a:ln cap="flat" cmpd="sng" w="12700">
              <a:solidFill>
                <a:schemeClr val="dk1"/>
              </a:solidFill>
              <a:prstDash val="solid"/>
              <a:round/>
              <a:headEnd len="sm" w="sm" type="none"/>
              <a:tailEnd len="sm" w="sm" type="none"/>
            </a:ln>
          </a:right>
          <a:top>
            <a:ln cap="flat" cmpd="sng" w="12700">
              <a:solidFill>
                <a:schemeClr val="dk1"/>
              </a:solidFill>
              <a:prstDash val="solid"/>
              <a:round/>
              <a:headEnd len="sm" w="sm" type="none"/>
              <a:tailEnd len="sm" w="sm" type="none"/>
            </a:ln>
          </a:top>
          <a:bottom>
            <a:ln cap="flat" cmpd="sng" w="12700">
              <a:solidFill>
                <a:schemeClr val="dk1"/>
              </a:solidFill>
              <a:prstDash val="solid"/>
              <a:round/>
              <a:headEnd len="sm" w="sm" type="none"/>
              <a:tailEnd len="sm" w="sm" type="none"/>
            </a:ln>
          </a:bottom>
          <a:insideH>
            <a:ln cap="flat" cmpd="sng" w="12700">
              <a:solidFill>
                <a:schemeClr val="dk1"/>
              </a:solidFill>
              <a:prstDash val="solid"/>
              <a:round/>
              <a:headEnd len="sm" w="sm" type="none"/>
              <a:tailEnd len="sm" w="sm" type="none"/>
            </a:ln>
          </a:insideH>
          <a:insideV>
            <a:ln cap="flat" cmpd="sng" w="12700">
              <a:solidFill>
                <a:schemeClr val="dk1"/>
              </a:solidFill>
              <a:prstDash val="solid"/>
              <a:round/>
              <a:headEnd len="sm" w="sm" type="none"/>
              <a:tailEnd len="sm" w="sm" type="none"/>
            </a:ln>
          </a:insideV>
        </a:tcBdr>
        <a:fill>
          <a:solidFill>
            <a:srgbClr val="FFFFFF">
              <a:alpha val="0"/>
            </a:srgbClr>
          </a:solidFill>
        </a:fill>
      </a:tcStyle>
    </a:wholeTbl>
    <a:band1H>
      <a:tcTxStyle/>
      <a:tcStyle>
        <a:fill>
          <a:solidFill>
            <a:schemeClr val="dk1">
              <a:alpha val="20000"/>
            </a:schemeClr>
          </a:solidFill>
        </a:fill>
      </a:tcStyle>
    </a:band1H>
    <a:band2H>
      <a:tcTxStyle/>
    </a:band2H>
    <a:band1V>
      <a:tcTxStyle/>
      <a:tcStyle>
        <a:fill>
          <a:solidFill>
            <a:schemeClr val="dk1">
              <a:alpha val="20000"/>
            </a:schemeClr>
          </a:solidFill>
        </a:fill>
      </a:tcStyle>
    </a:band1V>
    <a:band2V>
      <a:tcTxStyle/>
    </a:band2V>
    <a:lastCol>
      <a:tcTxStyle b="on" i="off"/>
    </a:lastCol>
    <a:firstCol>
      <a:tcTxStyle b="on" i="off"/>
    </a:firstCol>
    <a:lastRow>
      <a:tcTxStyle b="on" i="off"/>
      <a:tcStyle>
        <a:tcBdr>
          <a:top>
            <a:ln cap="flat" cmpd="sng" w="50800">
              <a:solidFill>
                <a:schemeClr val="dk1"/>
              </a:solidFill>
              <a:prstDash val="solid"/>
              <a:round/>
              <a:headEnd len="sm" w="sm" type="none"/>
              <a:tailEnd len="sm" w="sm" type="none"/>
            </a:ln>
          </a:top>
        </a:tcBdr>
        <a:fill>
          <a:solidFill>
            <a:srgbClr val="FFFFFF">
              <a:alpha val="0"/>
            </a:srgbClr>
          </a:solidFill>
        </a:fill>
      </a:tcStyle>
    </a:lastRow>
    <a:seCell>
      <a:tcTxStyle/>
    </a:seCell>
    <a:swCell>
      <a:tcTxStyle/>
    </a:swCell>
    <a:firstRow>
      <a:tcTxStyle b="on" i="off"/>
      <a:tcStyle>
        <a:tcBdr>
          <a:bottom>
            <a:ln cap="flat" cmpd="sng" w="25400">
              <a:solidFill>
                <a:schemeClr val="dk1"/>
              </a:solidFill>
              <a:prstDash val="solid"/>
              <a:round/>
              <a:headEnd len="sm" w="sm" type="none"/>
              <a:tailEnd len="sm" w="sm" type="none"/>
            </a:ln>
          </a:bottom>
        </a:tcBdr>
        <a:fill>
          <a:solidFill>
            <a:srgbClr val="FFFFFF">
              <a:alpha val="0"/>
            </a:srgbClr>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font" Target="fonts/OpenSans-italic.fntdata"/><Relationship Id="rId11" Type="http://schemas.openxmlformats.org/officeDocument/2006/relationships/slide" Target="slides/slide5.xml"/><Relationship Id="rId22" Type="http://customschemas.google.com/relationships/presentationmetadata" Target="metadata"/><Relationship Id="rId10" Type="http://schemas.openxmlformats.org/officeDocument/2006/relationships/slide" Target="slides/slide4.xml"/><Relationship Id="rId21" Type="http://schemas.openxmlformats.org/officeDocument/2006/relationships/font" Target="fonts/OpenSans-boldItalic.fnt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font" Target="fonts/OpenSans-bold.fntdata"/><Relationship Id="rId6" Type="http://schemas.openxmlformats.org/officeDocument/2006/relationships/notesMaster" Target="notesMasters/notesMaster1.xml"/><Relationship Id="rId18" Type="http://schemas.openxmlformats.org/officeDocument/2006/relationships/font" Target="fonts/OpenSans-regular.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4" name="Google Shape;94;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6" name="Google Shape;196;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162004cb755_0_3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9" name="Google Shape;209;g162004cb755_0_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7" name="Google Shape;10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7" name="Google Shape;117;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9" name="Google Shape;129;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1" name="Google Shape;141;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2" name="Google Shape;152;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162004cb755_0_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5" name="Google Shape;165;g162004cb755_0_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162004cb755_0_4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5" name="Google Shape;175;g162004cb755_0_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162004cb755_0_6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5" name="Google Shape;185;g162004cb755_0_6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1" name="Shape 11"/>
        <p:cNvGrpSpPr/>
        <p:nvPr/>
      </p:nvGrpSpPr>
      <p:grpSpPr>
        <a:xfrm>
          <a:off x="0" y="0"/>
          <a:ext cx="0" cy="0"/>
          <a:chOff x="0" y="0"/>
          <a:chExt cx="0" cy="0"/>
        </a:xfrm>
      </p:grpSpPr>
      <p:sp>
        <p:nvSpPr>
          <p:cNvPr id="12" name="Google Shape;12;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8" name="Shape 68"/>
        <p:cNvGrpSpPr/>
        <p:nvPr/>
      </p:nvGrpSpPr>
      <p:grpSpPr>
        <a:xfrm>
          <a:off x="0" y="0"/>
          <a:ext cx="0" cy="0"/>
          <a:chOff x="0" y="0"/>
          <a:chExt cx="0" cy="0"/>
        </a:xfrm>
      </p:grpSpPr>
      <p:sp>
        <p:nvSpPr>
          <p:cNvPr id="69" name="Google Shape;69;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4" name="Shape 74"/>
        <p:cNvGrpSpPr/>
        <p:nvPr/>
      </p:nvGrpSpPr>
      <p:grpSpPr>
        <a:xfrm>
          <a:off x="0" y="0"/>
          <a:ext cx="0" cy="0"/>
          <a:chOff x="0" y="0"/>
          <a:chExt cx="0" cy="0"/>
        </a:xfrm>
      </p:grpSpPr>
      <p:sp>
        <p:nvSpPr>
          <p:cNvPr id="75" name="Google Shape;75;p2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86" name="Shape 86"/>
        <p:cNvGrpSpPr/>
        <p:nvPr/>
      </p:nvGrpSpPr>
      <p:grpSpPr>
        <a:xfrm>
          <a:off x="0" y="0"/>
          <a:ext cx="0" cy="0"/>
          <a:chOff x="0" y="0"/>
          <a:chExt cx="0" cy="0"/>
        </a:xfrm>
      </p:grpSpPr>
      <p:sp>
        <p:nvSpPr>
          <p:cNvPr id="87" name="Google Shape;87;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89" name="Google Shape;89;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7" name="Shape 17"/>
        <p:cNvGrpSpPr/>
        <p:nvPr/>
      </p:nvGrpSpPr>
      <p:grpSpPr>
        <a:xfrm>
          <a:off x="0" y="0"/>
          <a:ext cx="0" cy="0"/>
          <a:chOff x="0" y="0"/>
          <a:chExt cx="0" cy="0"/>
        </a:xfrm>
      </p:grpSpPr>
      <p:sp>
        <p:nvSpPr>
          <p:cNvPr id="18" name="Google Shape;18;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3" name="Shape 23"/>
        <p:cNvGrpSpPr/>
        <p:nvPr/>
      </p:nvGrpSpPr>
      <p:grpSpPr>
        <a:xfrm>
          <a:off x="0" y="0"/>
          <a:ext cx="0" cy="0"/>
          <a:chOff x="0" y="0"/>
          <a:chExt cx="0" cy="0"/>
        </a:xfrm>
      </p:grpSpPr>
      <p:sp>
        <p:nvSpPr>
          <p:cNvPr id="24" name="Google Shape;24;p1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29" name="Shape 29"/>
        <p:cNvGrpSpPr/>
        <p:nvPr/>
      </p:nvGrpSpPr>
      <p:grpSpPr>
        <a:xfrm>
          <a:off x="0" y="0"/>
          <a:ext cx="0" cy="0"/>
          <a:chOff x="0" y="0"/>
          <a:chExt cx="0" cy="0"/>
        </a:xfrm>
      </p:grpSpPr>
      <p:sp>
        <p:nvSpPr>
          <p:cNvPr id="30" name="Google Shape;3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36" name="Shape 36"/>
        <p:cNvGrpSpPr/>
        <p:nvPr/>
      </p:nvGrpSpPr>
      <p:grpSpPr>
        <a:xfrm>
          <a:off x="0" y="0"/>
          <a:ext cx="0" cy="0"/>
          <a:chOff x="0" y="0"/>
          <a:chExt cx="0" cy="0"/>
        </a:xfrm>
      </p:grpSpPr>
      <p:sp>
        <p:nvSpPr>
          <p:cNvPr id="37" name="Google Shape;37;p1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5" name="Shape 45"/>
        <p:cNvGrpSpPr/>
        <p:nvPr/>
      </p:nvGrpSpPr>
      <p:grpSpPr>
        <a:xfrm>
          <a:off x="0" y="0"/>
          <a:ext cx="0" cy="0"/>
          <a:chOff x="0" y="0"/>
          <a:chExt cx="0" cy="0"/>
        </a:xfrm>
      </p:grpSpPr>
      <p:sp>
        <p:nvSpPr>
          <p:cNvPr id="46" name="Google Shape;4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0" name="Shape 50"/>
        <p:cNvGrpSpPr/>
        <p:nvPr/>
      </p:nvGrpSpPr>
      <p:grpSpPr>
        <a:xfrm>
          <a:off x="0" y="0"/>
          <a:ext cx="0" cy="0"/>
          <a:chOff x="0" y="0"/>
          <a:chExt cx="0" cy="0"/>
        </a:xfrm>
      </p:grpSpPr>
      <p:sp>
        <p:nvSpPr>
          <p:cNvPr id="51" name="Google Shape;5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4" name="Shape 54"/>
        <p:cNvGrpSpPr/>
        <p:nvPr/>
      </p:nvGrpSpPr>
      <p:grpSpPr>
        <a:xfrm>
          <a:off x="0" y="0"/>
          <a:ext cx="0" cy="0"/>
          <a:chOff x="0" y="0"/>
          <a:chExt cx="0" cy="0"/>
        </a:xfrm>
      </p:grpSpPr>
      <p:sp>
        <p:nvSpPr>
          <p:cNvPr id="55" name="Google Shape;55;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1" name="Shape 61"/>
        <p:cNvGrpSpPr/>
        <p:nvPr/>
      </p:nvGrpSpPr>
      <p:grpSpPr>
        <a:xfrm>
          <a:off x="0" y="0"/>
          <a:ext cx="0" cy="0"/>
          <a:chOff x="0" y="0"/>
          <a:chExt cx="0" cy="0"/>
        </a:xfrm>
      </p:grpSpPr>
      <p:sp>
        <p:nvSpPr>
          <p:cNvPr id="62" name="Google Shape;62;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0"/>
          <p:cNvSpPr/>
          <p:nvPr>
            <p:ph idx="2" type="pic"/>
          </p:nvPr>
        </p:nvSpPr>
        <p:spPr>
          <a:xfrm>
            <a:off x="5183188" y="987425"/>
            <a:ext cx="6172200" cy="4873625"/>
          </a:xfrm>
          <a:prstGeom prst="rect">
            <a:avLst/>
          </a:prstGeom>
          <a:noFill/>
          <a:ln>
            <a:noFill/>
          </a:ln>
        </p:spPr>
      </p:sp>
      <p:sp>
        <p:nvSpPr>
          <p:cNvPr id="64" name="Google Shape;64;p2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0" name="Shape 80"/>
        <p:cNvGrpSpPr/>
        <p:nvPr/>
      </p:nvGrpSpPr>
      <p:grpSpPr>
        <a:xfrm>
          <a:off x="0" y="0"/>
          <a:ext cx="0" cy="0"/>
          <a:chOff x="0" y="0"/>
          <a:chExt cx="0" cy="0"/>
        </a:xfrm>
      </p:grpSpPr>
      <p:sp>
        <p:nvSpPr>
          <p:cNvPr id="81" name="Google Shape;81;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2" name="Google Shape;82;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83" name="Google Shape;83;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4" name="Google Shape;84;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5" name="Google Shape;85;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5"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rect b="b" l="l" r="r" t="t"/>
            <a:pathLst>
              <a:path extrusionOk="0" h="6858000" w="9415165">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98" name="Google Shape;98;p1"/>
          <p:cNvGrpSpPr/>
          <p:nvPr/>
        </p:nvGrpSpPr>
        <p:grpSpPr>
          <a:xfrm>
            <a:off x="6188426" y="1197261"/>
            <a:ext cx="5581001" cy="4278755"/>
            <a:chOff x="6169039" y="142050"/>
            <a:chExt cx="5581001" cy="4278755"/>
          </a:xfrm>
        </p:grpSpPr>
        <p:sp>
          <p:nvSpPr>
            <p:cNvPr id="99" name="Google Shape;99;p1"/>
            <p:cNvSpPr/>
            <p:nvPr/>
          </p:nvSpPr>
          <p:spPr>
            <a:xfrm rot="-5400000">
              <a:off x="6820162" y="-509073"/>
              <a:ext cx="4278755" cy="5581001"/>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cap="flat" cmpd="sng" w="1905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
        <p:nvSpPr>
          <p:cNvPr id="101" name="Google Shape;101;p1"/>
          <p:cNvSpPr txBox="1"/>
          <p:nvPr>
            <p:ph type="title"/>
          </p:nvPr>
        </p:nvSpPr>
        <p:spPr>
          <a:xfrm>
            <a:off x="6664627" y="2274977"/>
            <a:ext cx="4779600" cy="28218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lt1"/>
              </a:buClr>
              <a:buSzPct val="111111"/>
              <a:buFont typeface="Calibri"/>
              <a:buNone/>
            </a:pPr>
            <a:r>
              <a:rPr b="1" lang="en-US" sz="4000">
                <a:solidFill>
                  <a:schemeClr val="lt1"/>
                </a:solidFill>
              </a:rPr>
              <a:t>Repositório de Lições Masterclass</a:t>
            </a:r>
            <a:r>
              <a:rPr b="1" lang="en-US" sz="4000">
                <a:solidFill>
                  <a:schemeClr val="lt1"/>
                </a:solidFill>
              </a:rPr>
              <a:t> </a:t>
            </a:r>
            <a:br>
              <a:rPr b="1" lang="en-US" sz="4400">
                <a:solidFill>
                  <a:schemeClr val="lt1"/>
                </a:solidFill>
              </a:rPr>
            </a:br>
            <a:br>
              <a:rPr b="1" lang="en-US" sz="4400">
                <a:solidFill>
                  <a:schemeClr val="lt1"/>
                </a:solidFill>
              </a:rPr>
            </a:br>
            <a:r>
              <a:rPr b="1" lang="en-US" sz="4000">
                <a:solidFill>
                  <a:srgbClr val="FF0000"/>
                </a:solidFill>
              </a:rPr>
              <a:t>Lean Canvas</a:t>
            </a:r>
            <a:br>
              <a:rPr lang="en-US" sz="4000">
                <a:solidFill>
                  <a:schemeClr val="lt1"/>
                </a:solidFill>
              </a:rPr>
            </a:br>
            <a:br>
              <a:rPr lang="en-US" sz="4000">
                <a:solidFill>
                  <a:schemeClr val="lt1"/>
                </a:solidFill>
              </a:rPr>
            </a:br>
            <a:endParaRPr b="1" sz="4000">
              <a:solidFill>
                <a:srgbClr val="FF0000"/>
              </a:solidFill>
            </a:endParaRPr>
          </a:p>
        </p:txBody>
      </p:sp>
      <p:pic>
        <p:nvPicPr>
          <p:cNvPr descr="Logotipo&#10;&#10;Descripción generada automáticamente" id="102" name="Google Shape;102;p1"/>
          <p:cNvPicPr preferRelativeResize="0"/>
          <p:nvPr>
            <p:ph idx="1" type="body"/>
          </p:nvPr>
        </p:nvPicPr>
        <p:blipFill rotWithShape="1">
          <a:blip r:embed="rId3">
            <a:alphaModFix/>
          </a:blip>
          <a:srcRect b="0" l="0" r="0" t="0"/>
          <a:stretch/>
        </p:blipFill>
        <p:spPr>
          <a:xfrm>
            <a:off x="0" y="772505"/>
            <a:ext cx="2953443" cy="1039697"/>
          </a:xfrm>
          <a:prstGeom prst="rect">
            <a:avLst/>
          </a:prstGeom>
          <a:noFill/>
          <a:ln>
            <a:noFill/>
          </a:ln>
        </p:spPr>
      </p:pic>
      <p:pic>
        <p:nvPicPr>
          <p:cNvPr descr="Interfaz de usuario gráfica, Texto&#10;&#10;Descripción generada automáticamente" id="103" name="Google Shape;103;p1"/>
          <p:cNvPicPr preferRelativeResize="0"/>
          <p:nvPr/>
        </p:nvPicPr>
        <p:blipFill rotWithShape="1">
          <a:blip r:embed="rId4">
            <a:alphaModFix/>
          </a:blip>
          <a:srcRect b="0" l="0" r="0" t="0"/>
          <a:stretch/>
        </p:blipFill>
        <p:spPr>
          <a:xfrm>
            <a:off x="9905122" y="235318"/>
            <a:ext cx="1864311" cy="505694"/>
          </a:xfrm>
          <a:prstGeom prst="rect">
            <a:avLst/>
          </a:prstGeom>
          <a:noFill/>
          <a:ln>
            <a:noFill/>
          </a:ln>
        </p:spPr>
      </p:pic>
      <p:sp>
        <p:nvSpPr>
          <p:cNvPr id="104" name="Google Shape;104;p1"/>
          <p:cNvSpPr txBox="1"/>
          <p:nvPr/>
        </p:nvSpPr>
        <p:spPr>
          <a:xfrm>
            <a:off x="2341413" y="5932268"/>
            <a:ext cx="6525600" cy="634800"/>
          </a:xfrm>
          <a:prstGeom prst="rect">
            <a:avLst/>
          </a:prstGeom>
          <a:noFill/>
          <a:ln>
            <a:noFill/>
          </a:ln>
        </p:spPr>
        <p:txBody>
          <a:bodyPr anchorCtr="0" anchor="t" bIns="45700" lIns="91425" spcFirstLastPara="1" rIns="91425" wrap="square" tIns="45700">
            <a:spAutoFit/>
          </a:bodyPr>
          <a:lstStyle/>
          <a:p>
            <a:pPr indent="0" lvl="0" marL="0" rtl="0" algn="just">
              <a:lnSpc>
                <a:spcPct val="97916"/>
              </a:lnSpc>
              <a:spcBef>
                <a:spcPts val="0"/>
              </a:spcBef>
              <a:spcAft>
                <a:spcPts val="0"/>
              </a:spcAft>
              <a:buClr>
                <a:schemeClr val="dk1"/>
              </a:buClr>
              <a:buSzPts val="1200"/>
              <a:buFont typeface="Arial"/>
              <a:buNone/>
            </a:pPr>
            <a:r>
              <a:rPr lang="en-US" sz="1200">
                <a:solidFill>
                  <a:srgbClr val="222222"/>
                </a:solidFill>
                <a:latin typeface="Calibri"/>
                <a:ea typeface="Calibri"/>
                <a:cs typeface="Calibri"/>
                <a:sym typeface="Calibri"/>
              </a:rPr>
              <a:t>O resultado deste projeto foi financiado com o apoio da Comissão Europeia. Esta comunicação reflete apenas as opiniões do autor, e a Comissão não pode ser responsabilizada por qualquer uso que possa ser feito das informações nela contidas. Número de submissão: 2021-1-ES02-KA220-YOU-000028609</a:t>
            </a:r>
            <a:endParaRPr b="0" i="0" sz="12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97" name="Shape 197"/>
        <p:cNvGrpSpPr/>
        <p:nvPr/>
      </p:nvGrpSpPr>
      <p:grpSpPr>
        <a:xfrm>
          <a:off x="0" y="0"/>
          <a:ext cx="0" cy="0"/>
          <a:chOff x="0" y="0"/>
          <a:chExt cx="0" cy="0"/>
        </a:xfrm>
      </p:grpSpPr>
      <p:sp>
        <p:nvSpPr>
          <p:cNvPr id="198" name="Google Shape;198;p7"/>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99" name="Google Shape;199;p7"/>
          <p:cNvSpPr/>
          <p:nvPr/>
        </p:nvSpPr>
        <p:spPr>
          <a:xfrm flipH="1" rot="10800000">
            <a:off x="1" y="0"/>
            <a:ext cx="7539895" cy="6858000"/>
          </a:xfrm>
          <a:custGeom>
            <a:rect b="b" l="l" r="r" t="t"/>
            <a:pathLst>
              <a:path extrusionOk="0" h="6858000" w="7539895">
                <a:moveTo>
                  <a:pt x="7539895" y="6858000"/>
                </a:moveTo>
                <a:lnTo>
                  <a:pt x="0" y="6858000"/>
                </a:lnTo>
                <a:lnTo>
                  <a:pt x="0" y="0"/>
                </a:lnTo>
                <a:lnTo>
                  <a:pt x="4363741" y="0"/>
                </a:lnTo>
                <a:close/>
              </a:path>
            </a:pathLst>
          </a:custGeom>
          <a:solidFill>
            <a:srgbClr val="262626">
              <a:alpha val="6901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0" name="Google Shape;200;p7"/>
          <p:cNvSpPr/>
          <p:nvPr/>
        </p:nvSpPr>
        <p:spPr>
          <a:xfrm flipH="1" rot="10800000">
            <a:off x="0" y="0"/>
            <a:ext cx="7092985" cy="6858000"/>
          </a:xfrm>
          <a:custGeom>
            <a:rect b="b" l="l" r="r" t="t"/>
            <a:pathLst>
              <a:path extrusionOk="0" h="6858000" w="7092985">
                <a:moveTo>
                  <a:pt x="7092985" y="6858000"/>
                </a:moveTo>
                <a:lnTo>
                  <a:pt x="0" y="6858000"/>
                </a:lnTo>
                <a:lnTo>
                  <a:pt x="0" y="0"/>
                </a:lnTo>
                <a:lnTo>
                  <a:pt x="3916831" y="0"/>
                </a:lnTo>
                <a:close/>
              </a:path>
            </a:pathLst>
          </a:custGeom>
          <a:solidFill>
            <a:srgbClr val="26262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1" name="Google Shape;201;p7"/>
          <p:cNvSpPr/>
          <p:nvPr>
            <p:ph type="title"/>
          </p:nvPr>
        </p:nvSpPr>
        <p:spPr>
          <a:xfrm>
            <a:off x="838199" y="365125"/>
            <a:ext cx="5529943" cy="1325563"/>
          </a:xfrm>
          <a:prstGeom prst="ellipse">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1400"/>
              <a:buFont typeface="Calibri"/>
              <a:buNone/>
            </a:pPr>
            <a:br>
              <a:rPr b="1" lang="en-US" sz="1400"/>
            </a:br>
            <a:r>
              <a:rPr b="1" lang="en-US" sz="1400"/>
              <a:t> </a:t>
            </a:r>
            <a:br>
              <a:rPr b="1" lang="en-US" sz="1400"/>
            </a:br>
            <a:r>
              <a:rPr b="1" lang="en-US" sz="1400"/>
              <a:t> </a:t>
            </a:r>
            <a:br>
              <a:rPr b="1" lang="en-US" sz="1400"/>
            </a:br>
            <a:endParaRPr b="1" sz="1400"/>
          </a:p>
        </p:txBody>
      </p:sp>
      <p:sp>
        <p:nvSpPr>
          <p:cNvPr id="202" name="Google Shape;202;p7"/>
          <p:cNvSpPr txBox="1"/>
          <p:nvPr/>
        </p:nvSpPr>
        <p:spPr>
          <a:xfrm>
            <a:off x="6541478" y="3024256"/>
            <a:ext cx="5395516" cy="527050"/>
          </a:xfrm>
          <a:prstGeom prst="rect">
            <a:avLst/>
          </a:prstGeom>
          <a:noFill/>
          <a:ln>
            <a:noFill/>
          </a:ln>
        </p:spPr>
        <p:txBody>
          <a:bodyPr anchorCtr="0" anchor="t" bIns="45700" lIns="91425" spcFirstLastPara="1" rIns="91425" wrap="square" tIns="45700">
            <a:noAutofit/>
          </a:bodyPr>
          <a:lstStyle/>
          <a:p>
            <a:pPr indent="0" lvl="0" marL="114300" marR="0" rtl="0" algn="l">
              <a:lnSpc>
                <a:spcPct val="90000"/>
              </a:lnSpc>
              <a:spcBef>
                <a:spcPts val="0"/>
              </a:spcBef>
              <a:spcAft>
                <a:spcPts val="0"/>
              </a:spcAft>
              <a:buClr>
                <a:srgbClr val="000000"/>
              </a:buClr>
              <a:buSzPts val="3200"/>
              <a:buFont typeface="Arial"/>
              <a:buNone/>
            </a:pPr>
            <a:r>
              <a:rPr b="1" lang="en-US" sz="2400">
                <a:solidFill>
                  <a:schemeClr val="dk1"/>
                </a:solidFill>
                <a:latin typeface="Calibri"/>
                <a:ea typeface="Calibri"/>
                <a:cs typeface="Calibri"/>
                <a:sym typeface="Calibri"/>
              </a:rPr>
              <a:t>Modelo editável</a:t>
            </a:r>
            <a:endParaRPr b="1" i="0" sz="24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203" name="Google Shape;203;p7"/>
          <p:cNvPicPr preferRelativeResize="0"/>
          <p:nvPr/>
        </p:nvPicPr>
        <p:blipFill rotWithShape="1">
          <a:blip r:embed="rId3">
            <a:alphaModFix/>
          </a:blip>
          <a:srcRect b="0" l="0" r="0" t="0"/>
          <a:stretch/>
        </p:blipFill>
        <p:spPr>
          <a:xfrm>
            <a:off x="8883683" y="5836096"/>
            <a:ext cx="2795945" cy="761895"/>
          </a:xfrm>
          <a:prstGeom prst="rect">
            <a:avLst/>
          </a:prstGeom>
          <a:noFill/>
          <a:ln>
            <a:noFill/>
          </a:ln>
        </p:spPr>
      </p:pic>
      <p:pic>
        <p:nvPicPr>
          <p:cNvPr descr="Logotipo&#10;&#10;Descripción generada automáticamente" id="204" name="Google Shape;204;p7"/>
          <p:cNvPicPr preferRelativeResize="0"/>
          <p:nvPr>
            <p:ph idx="1" type="body"/>
          </p:nvPr>
        </p:nvPicPr>
        <p:blipFill rotWithShape="1">
          <a:blip r:embed="rId4">
            <a:alphaModFix/>
          </a:blip>
          <a:srcRect b="0" l="0" r="0" t="0"/>
          <a:stretch/>
        </p:blipFill>
        <p:spPr>
          <a:xfrm>
            <a:off x="5429840" y="5889279"/>
            <a:ext cx="1663146" cy="655528"/>
          </a:xfrm>
          <a:prstGeom prst="rect">
            <a:avLst/>
          </a:prstGeom>
          <a:noFill/>
          <a:ln>
            <a:noFill/>
          </a:ln>
        </p:spPr>
      </p:pic>
      <p:sp>
        <p:nvSpPr>
          <p:cNvPr id="205" name="Google Shape;205;p7"/>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lt1"/>
              </a:buClr>
              <a:buSzPts val="1700"/>
              <a:buFont typeface="Arial"/>
              <a:buNone/>
            </a:pPr>
            <a:r>
              <a:t/>
            </a:r>
            <a:endParaRPr b="0" i="0" sz="1700" u="none" cap="none" strike="noStrike">
              <a:solidFill>
                <a:schemeClr val="lt1"/>
              </a:solidFill>
              <a:latin typeface="Calibri"/>
              <a:ea typeface="Calibri"/>
              <a:cs typeface="Calibri"/>
              <a:sym typeface="Calibri"/>
            </a:endParaRPr>
          </a:p>
        </p:txBody>
      </p:sp>
      <p:sp>
        <p:nvSpPr>
          <p:cNvPr id="206" name="Google Shape;206;p7"/>
          <p:cNvSpPr/>
          <p:nvPr/>
        </p:nvSpPr>
        <p:spPr>
          <a:xfrm rot="2164748">
            <a:off x="9564001" y="-232367"/>
            <a:ext cx="3728533" cy="2603228"/>
          </a:xfrm>
          <a:prstGeom prst="triangle">
            <a:avLst>
              <a:gd fmla="val 50000" name="adj"/>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g162004cb755_0_35"/>
          <p:cNvSpPr txBox="1"/>
          <p:nvPr>
            <p:ph type="title"/>
          </p:nvPr>
        </p:nvSpPr>
        <p:spPr>
          <a:xfrm>
            <a:off x="2148231" y="6085"/>
            <a:ext cx="3642969"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b="1" lang="en-US" sz="2800"/>
              <a:t>Lean Canva Template</a:t>
            </a:r>
            <a:endParaRPr b="1" sz="2800"/>
          </a:p>
        </p:txBody>
      </p:sp>
      <p:sp>
        <p:nvSpPr>
          <p:cNvPr id="212" name="Google Shape;212;g162004cb755_0_35"/>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213" name="Google Shape;213;g162004cb755_0_35"/>
          <p:cNvGrpSpPr/>
          <p:nvPr/>
        </p:nvGrpSpPr>
        <p:grpSpPr>
          <a:xfrm>
            <a:off x="441960" y="561256"/>
            <a:ext cx="1128381" cy="847206"/>
            <a:chOff x="7393391" y="1075612"/>
            <a:chExt cx="1128381" cy="847206"/>
          </a:xfrm>
        </p:grpSpPr>
        <p:sp>
          <p:nvSpPr>
            <p:cNvPr id="214" name="Google Shape;214;g162004cb755_0_35"/>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15" name="Google Shape;215;g162004cb755_0_35"/>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graphicFrame>
        <p:nvGraphicFramePr>
          <p:cNvPr id="216" name="Google Shape;216;g162004cb755_0_35"/>
          <p:cNvGraphicFramePr/>
          <p:nvPr/>
        </p:nvGraphicFramePr>
        <p:xfrm>
          <a:off x="1890369" y="931425"/>
          <a:ext cx="3000000" cy="3000000"/>
        </p:xfrm>
        <a:graphic>
          <a:graphicData uri="http://schemas.openxmlformats.org/drawingml/2006/table">
            <a:tbl>
              <a:tblPr>
                <a:noFill/>
                <a:tableStyleId>{75EC3840-BF50-477D-8757-FF2E3B7C04D0}</a:tableStyleId>
              </a:tblPr>
              <a:tblGrid>
                <a:gridCol w="1676050"/>
                <a:gridCol w="1567875"/>
                <a:gridCol w="801175"/>
                <a:gridCol w="820800"/>
                <a:gridCol w="1483775"/>
                <a:gridCol w="1901675"/>
              </a:tblGrid>
              <a:tr h="1846425">
                <a:tc rowSpan="2">
                  <a:txBody>
                    <a:bodyPr/>
                    <a:lstStyle/>
                    <a:p>
                      <a:pPr indent="0" lvl="0" marL="0" marR="0" rtl="0" algn="l">
                        <a:lnSpc>
                          <a:spcPct val="100000"/>
                        </a:lnSpc>
                        <a:spcBef>
                          <a:spcPts val="0"/>
                        </a:spcBef>
                        <a:spcAft>
                          <a:spcPts val="0"/>
                        </a:spcAft>
                        <a:buNone/>
                      </a:pPr>
                      <a:r>
                        <a:rPr lang="en-US" sz="1200" u="none" cap="none" strike="noStrike"/>
                        <a:t> </a:t>
                      </a:r>
                      <a:endParaRPr b="0" i="0" sz="1200" u="none" cap="none" strike="noStrike">
                        <a:solidFill>
                          <a:srgbClr val="000000"/>
                        </a:solidFill>
                        <a:latin typeface="Calibri"/>
                        <a:ea typeface="Calibri"/>
                        <a:cs typeface="Calibri"/>
                        <a:sym typeface="Calibri"/>
                      </a:endParaRPr>
                    </a:p>
                  </a:txBody>
                  <a:tcPr marT="6350" marB="0" marR="6350" marL="6350" anchor="b">
                    <a:solidFill>
                      <a:schemeClr val="lt1"/>
                    </a:solidFill>
                  </a:tcPr>
                </a:tc>
                <a:tc>
                  <a:txBody>
                    <a:bodyPr/>
                    <a:lstStyle/>
                    <a:p>
                      <a:pPr indent="0" lvl="0" marL="0" marR="0" rtl="0" algn="ctr">
                        <a:lnSpc>
                          <a:spcPct val="100000"/>
                        </a:lnSpc>
                        <a:spcBef>
                          <a:spcPts val="0"/>
                        </a:spcBef>
                        <a:spcAft>
                          <a:spcPts val="0"/>
                        </a:spcAft>
                        <a:buNone/>
                      </a:pPr>
                      <a:r>
                        <a:rPr lang="en-US" sz="1200" u="none" cap="none" strike="noStrike"/>
                        <a:t> </a:t>
                      </a:r>
                      <a:endParaRPr b="0" i="0" sz="1200" u="none" cap="none" strike="noStrike">
                        <a:solidFill>
                          <a:srgbClr val="000000"/>
                        </a:solidFill>
                        <a:latin typeface="Calibri"/>
                        <a:ea typeface="Calibri"/>
                        <a:cs typeface="Calibri"/>
                        <a:sym typeface="Calibri"/>
                      </a:endParaRPr>
                    </a:p>
                  </a:txBody>
                  <a:tcPr marT="6350" marB="0" marR="6350" marL="6350" anchor="b">
                    <a:solidFill>
                      <a:schemeClr val="lt1"/>
                    </a:solidFill>
                  </a:tcPr>
                </a:tc>
                <a:tc gridSpan="2" rowSpan="2">
                  <a:txBody>
                    <a:bodyPr/>
                    <a:lstStyle/>
                    <a:p>
                      <a:pPr indent="0" lvl="0" marL="0" marR="0" rtl="0" algn="ctr">
                        <a:lnSpc>
                          <a:spcPct val="100000"/>
                        </a:lnSpc>
                        <a:spcBef>
                          <a:spcPts val="0"/>
                        </a:spcBef>
                        <a:spcAft>
                          <a:spcPts val="0"/>
                        </a:spcAft>
                        <a:buNone/>
                      </a:pPr>
                      <a:r>
                        <a:rPr lang="en-US" sz="1200" u="none" cap="none" strike="noStrike"/>
                        <a:t> </a:t>
                      </a:r>
                      <a:endParaRPr b="0" i="0" sz="1200" u="none" cap="none" strike="noStrike">
                        <a:solidFill>
                          <a:srgbClr val="000000"/>
                        </a:solidFill>
                        <a:latin typeface="Calibri"/>
                        <a:ea typeface="Calibri"/>
                        <a:cs typeface="Calibri"/>
                        <a:sym typeface="Calibri"/>
                      </a:endParaRPr>
                    </a:p>
                  </a:txBody>
                  <a:tcPr marT="6350" marB="0" marR="6350" marL="6350" anchor="b">
                    <a:solidFill>
                      <a:schemeClr val="lt1"/>
                    </a:solidFill>
                  </a:tcPr>
                </a:tc>
                <a:tc rowSpan="2" hMerge="1"/>
                <a:tc>
                  <a:txBody>
                    <a:bodyPr/>
                    <a:lstStyle/>
                    <a:p>
                      <a:pPr indent="0" lvl="0" marL="0" marR="0" rtl="0" algn="ctr">
                        <a:lnSpc>
                          <a:spcPct val="100000"/>
                        </a:lnSpc>
                        <a:spcBef>
                          <a:spcPts val="0"/>
                        </a:spcBef>
                        <a:spcAft>
                          <a:spcPts val="0"/>
                        </a:spcAft>
                        <a:buNone/>
                      </a:pPr>
                      <a:r>
                        <a:rPr lang="en-US" sz="1200" u="none" cap="none" strike="noStrike"/>
                        <a:t> </a:t>
                      </a:r>
                      <a:endParaRPr b="0" i="0" sz="1200" u="none" cap="none" strike="noStrike">
                        <a:solidFill>
                          <a:srgbClr val="000000"/>
                        </a:solidFill>
                        <a:latin typeface="Calibri"/>
                        <a:ea typeface="Calibri"/>
                        <a:cs typeface="Calibri"/>
                        <a:sym typeface="Calibri"/>
                      </a:endParaRPr>
                    </a:p>
                  </a:txBody>
                  <a:tcPr marT="6350" marB="0" marR="6350" marL="6350" anchor="b">
                    <a:solidFill>
                      <a:schemeClr val="lt1"/>
                    </a:solidFill>
                  </a:tcPr>
                </a:tc>
                <a:tc rowSpan="2">
                  <a:txBody>
                    <a:bodyPr/>
                    <a:lstStyle/>
                    <a:p>
                      <a:pPr indent="0" lvl="0" marL="0" marR="0" rtl="0" algn="ctr">
                        <a:lnSpc>
                          <a:spcPct val="100000"/>
                        </a:lnSpc>
                        <a:spcBef>
                          <a:spcPts val="0"/>
                        </a:spcBef>
                        <a:spcAft>
                          <a:spcPts val="0"/>
                        </a:spcAft>
                        <a:buNone/>
                      </a:pPr>
                      <a:r>
                        <a:rPr lang="en-US" sz="1200" u="none" cap="none" strike="noStrike"/>
                        <a:t> </a:t>
                      </a:r>
                      <a:endParaRPr b="0" i="0" sz="1200" u="none" cap="none" strike="noStrike">
                        <a:solidFill>
                          <a:srgbClr val="000000"/>
                        </a:solidFill>
                        <a:latin typeface="Calibri"/>
                        <a:ea typeface="Calibri"/>
                        <a:cs typeface="Calibri"/>
                        <a:sym typeface="Calibri"/>
                      </a:endParaRPr>
                    </a:p>
                  </a:txBody>
                  <a:tcPr marT="6350" marB="0" marR="6350" marL="6350" anchor="b">
                    <a:solidFill>
                      <a:schemeClr val="lt1"/>
                    </a:solidFill>
                  </a:tcPr>
                </a:tc>
              </a:tr>
              <a:tr h="1846425">
                <a:tc vMerge="1"/>
                <a:tc>
                  <a:txBody>
                    <a:bodyPr/>
                    <a:lstStyle/>
                    <a:p>
                      <a:pPr indent="0" lvl="0" marL="0" marR="0" rtl="0" algn="ctr">
                        <a:lnSpc>
                          <a:spcPct val="100000"/>
                        </a:lnSpc>
                        <a:spcBef>
                          <a:spcPts val="0"/>
                        </a:spcBef>
                        <a:spcAft>
                          <a:spcPts val="0"/>
                        </a:spcAft>
                        <a:buNone/>
                      </a:pPr>
                      <a:r>
                        <a:rPr lang="en-US" sz="1200" u="none" cap="none" strike="noStrike"/>
                        <a:t> </a:t>
                      </a:r>
                      <a:endParaRPr b="0" i="0" sz="1200" u="none" cap="none" strike="noStrike">
                        <a:solidFill>
                          <a:srgbClr val="000000"/>
                        </a:solidFill>
                        <a:latin typeface="Calibri"/>
                        <a:ea typeface="Calibri"/>
                        <a:cs typeface="Calibri"/>
                        <a:sym typeface="Calibri"/>
                      </a:endParaRPr>
                    </a:p>
                  </a:txBody>
                  <a:tcPr marT="6350" marB="0" marR="6350" marL="6350" anchor="b">
                    <a:solidFill>
                      <a:schemeClr val="lt1"/>
                    </a:solidFill>
                  </a:tcPr>
                </a:tc>
                <a:tc gridSpan="2" vMerge="1"/>
                <a:tc hMerge="1" vMerge="1"/>
                <a:tc>
                  <a:txBody>
                    <a:bodyPr/>
                    <a:lstStyle/>
                    <a:p>
                      <a:pPr indent="0" lvl="0" marL="0" marR="0" rtl="0" algn="ctr">
                        <a:lnSpc>
                          <a:spcPct val="100000"/>
                        </a:lnSpc>
                        <a:spcBef>
                          <a:spcPts val="0"/>
                        </a:spcBef>
                        <a:spcAft>
                          <a:spcPts val="0"/>
                        </a:spcAft>
                        <a:buNone/>
                      </a:pPr>
                      <a:r>
                        <a:rPr lang="en-US" sz="1200" u="none" cap="none" strike="noStrike"/>
                        <a:t> </a:t>
                      </a:r>
                      <a:endParaRPr b="0" i="0" sz="1200" u="none" cap="none" strike="noStrike">
                        <a:solidFill>
                          <a:srgbClr val="000000"/>
                        </a:solidFill>
                        <a:latin typeface="Calibri"/>
                        <a:ea typeface="Calibri"/>
                        <a:cs typeface="Calibri"/>
                        <a:sym typeface="Calibri"/>
                      </a:endParaRPr>
                    </a:p>
                  </a:txBody>
                  <a:tcPr marT="6350" marB="0" marR="6350" marL="6350" anchor="b">
                    <a:solidFill>
                      <a:schemeClr val="lt1"/>
                    </a:solidFill>
                  </a:tcPr>
                </a:tc>
                <a:tc vMerge="1"/>
              </a:tr>
              <a:tr h="1846425">
                <a:tc gridSpan="3">
                  <a:txBody>
                    <a:bodyPr/>
                    <a:lstStyle/>
                    <a:p>
                      <a:pPr indent="0" lvl="0" marL="0" marR="0" rtl="0" algn="ctr">
                        <a:lnSpc>
                          <a:spcPct val="100000"/>
                        </a:lnSpc>
                        <a:spcBef>
                          <a:spcPts val="0"/>
                        </a:spcBef>
                        <a:spcAft>
                          <a:spcPts val="0"/>
                        </a:spcAft>
                        <a:buNone/>
                      </a:pPr>
                      <a:r>
                        <a:rPr lang="en-US" sz="1200" u="none" cap="none" strike="noStrike"/>
                        <a:t> </a:t>
                      </a:r>
                      <a:endParaRPr b="0" i="0" sz="1200" u="none" cap="none" strike="noStrike">
                        <a:solidFill>
                          <a:srgbClr val="000000"/>
                        </a:solidFill>
                        <a:latin typeface="Calibri"/>
                        <a:ea typeface="Calibri"/>
                        <a:cs typeface="Calibri"/>
                        <a:sym typeface="Calibri"/>
                      </a:endParaRPr>
                    </a:p>
                  </a:txBody>
                  <a:tcPr marT="6350" marB="0" marR="6350" marL="6350" anchor="b">
                    <a:solidFill>
                      <a:schemeClr val="lt1"/>
                    </a:solidFill>
                  </a:tcPr>
                </a:tc>
                <a:tc hMerge="1"/>
                <a:tc hMerge="1"/>
                <a:tc gridSpan="3">
                  <a:txBody>
                    <a:bodyPr/>
                    <a:lstStyle/>
                    <a:p>
                      <a:pPr indent="0" lvl="0" marL="0" marR="0" rtl="0" algn="ctr">
                        <a:lnSpc>
                          <a:spcPct val="100000"/>
                        </a:lnSpc>
                        <a:spcBef>
                          <a:spcPts val="0"/>
                        </a:spcBef>
                        <a:spcAft>
                          <a:spcPts val="0"/>
                        </a:spcAft>
                        <a:buNone/>
                      </a:pPr>
                      <a:r>
                        <a:rPr lang="en-US" sz="1200" u="none" cap="none" strike="noStrike"/>
                        <a:t> </a:t>
                      </a:r>
                      <a:endParaRPr b="0" i="0" sz="1200" u="none" cap="none" strike="noStrike">
                        <a:solidFill>
                          <a:srgbClr val="000000"/>
                        </a:solidFill>
                        <a:latin typeface="Calibri"/>
                        <a:ea typeface="Calibri"/>
                        <a:cs typeface="Calibri"/>
                        <a:sym typeface="Calibri"/>
                      </a:endParaRPr>
                    </a:p>
                  </a:txBody>
                  <a:tcPr marT="6350" marB="0" marR="6350" marL="6350" anchor="b">
                    <a:solidFill>
                      <a:schemeClr val="lt1"/>
                    </a:solidFill>
                  </a:tcPr>
                </a:tc>
                <a:tc hMerge="1"/>
                <a:tc hMerge="1"/>
              </a:tr>
            </a:tbl>
          </a:graphicData>
        </a:graphic>
      </p:graphicFrame>
      <p:sp>
        <p:nvSpPr>
          <p:cNvPr id="217" name="Google Shape;217;g162004cb755_0_35"/>
          <p:cNvSpPr txBox="1"/>
          <p:nvPr/>
        </p:nvSpPr>
        <p:spPr>
          <a:xfrm>
            <a:off x="1890369" y="956883"/>
            <a:ext cx="1150140"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Problem</a:t>
            </a:r>
            <a:endParaRPr/>
          </a:p>
        </p:txBody>
      </p:sp>
      <p:sp>
        <p:nvSpPr>
          <p:cNvPr id="218" name="Google Shape;218;g162004cb755_0_35"/>
          <p:cNvSpPr txBox="1"/>
          <p:nvPr/>
        </p:nvSpPr>
        <p:spPr>
          <a:xfrm>
            <a:off x="3564984" y="956882"/>
            <a:ext cx="1150140"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Solution</a:t>
            </a:r>
            <a:endParaRPr/>
          </a:p>
        </p:txBody>
      </p:sp>
      <p:sp>
        <p:nvSpPr>
          <p:cNvPr id="219" name="Google Shape;219;g162004cb755_0_35"/>
          <p:cNvSpPr txBox="1"/>
          <p:nvPr/>
        </p:nvSpPr>
        <p:spPr>
          <a:xfrm>
            <a:off x="5120156" y="958357"/>
            <a:ext cx="1402293"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Unique Value Proposition</a:t>
            </a:r>
            <a:endParaRPr/>
          </a:p>
        </p:txBody>
      </p:sp>
      <p:sp>
        <p:nvSpPr>
          <p:cNvPr id="220" name="Google Shape;220;g162004cb755_0_35"/>
          <p:cNvSpPr txBox="1"/>
          <p:nvPr/>
        </p:nvSpPr>
        <p:spPr>
          <a:xfrm>
            <a:off x="3529648" y="2789811"/>
            <a:ext cx="1241093"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Key Metrics</a:t>
            </a:r>
            <a:endParaRPr/>
          </a:p>
        </p:txBody>
      </p:sp>
      <p:sp>
        <p:nvSpPr>
          <p:cNvPr id="221" name="Google Shape;221;g162004cb755_0_35"/>
          <p:cNvSpPr txBox="1"/>
          <p:nvPr/>
        </p:nvSpPr>
        <p:spPr>
          <a:xfrm>
            <a:off x="6755248" y="922074"/>
            <a:ext cx="1164772"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Unfair Advantage</a:t>
            </a:r>
            <a:endParaRPr/>
          </a:p>
        </p:txBody>
      </p:sp>
      <p:sp>
        <p:nvSpPr>
          <p:cNvPr id="222" name="Google Shape;222;g162004cb755_0_35"/>
          <p:cNvSpPr txBox="1"/>
          <p:nvPr/>
        </p:nvSpPr>
        <p:spPr>
          <a:xfrm>
            <a:off x="6755248" y="2789811"/>
            <a:ext cx="1029363"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Channels</a:t>
            </a:r>
            <a:endParaRPr/>
          </a:p>
        </p:txBody>
      </p:sp>
      <p:sp>
        <p:nvSpPr>
          <p:cNvPr id="223" name="Google Shape;223;g162004cb755_0_35"/>
          <p:cNvSpPr txBox="1"/>
          <p:nvPr/>
        </p:nvSpPr>
        <p:spPr>
          <a:xfrm>
            <a:off x="8266864" y="934494"/>
            <a:ext cx="1874875"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Customer Segments</a:t>
            </a:r>
            <a:endParaRPr/>
          </a:p>
        </p:txBody>
      </p:sp>
      <p:sp>
        <p:nvSpPr>
          <p:cNvPr id="224" name="Google Shape;224;g162004cb755_0_35"/>
          <p:cNvSpPr txBox="1"/>
          <p:nvPr/>
        </p:nvSpPr>
        <p:spPr>
          <a:xfrm>
            <a:off x="1899173" y="4624940"/>
            <a:ext cx="1770625"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Cost Structure</a:t>
            </a:r>
            <a:endParaRPr/>
          </a:p>
        </p:txBody>
      </p:sp>
      <p:sp>
        <p:nvSpPr>
          <p:cNvPr id="225" name="Google Shape;225;g162004cb755_0_35"/>
          <p:cNvSpPr txBox="1"/>
          <p:nvPr/>
        </p:nvSpPr>
        <p:spPr>
          <a:xfrm>
            <a:off x="6016054" y="4624940"/>
            <a:ext cx="19039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Revenue Streams</a:t>
            </a:r>
            <a:endParaRPr/>
          </a:p>
        </p:txBody>
      </p:sp>
      <p:pic>
        <p:nvPicPr>
          <p:cNvPr descr="Logotipo&#10;&#10;Descripción generada automáticamente" id="226" name="Google Shape;226;g162004cb755_0_35"/>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8"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110" name="Google Shape;110;p2"/>
          <p:cNvSpPr/>
          <p:nvPr>
            <p:ph type="title"/>
          </p:nvPr>
        </p:nvSpPr>
        <p:spPr>
          <a:xfrm>
            <a:off x="874454" y="599504"/>
            <a:ext cx="2743200" cy="2743200"/>
          </a:xfrm>
          <a:prstGeom prst="ellipse">
            <a:avLst/>
          </a:prstGeom>
          <a:solidFill>
            <a:srgbClr val="262626"/>
          </a:solidFill>
          <a:ln cap="flat" cmpd="thinThick" w="174625">
            <a:solidFill>
              <a:srgbClr val="262626"/>
            </a:solidFill>
            <a:prstDash val="solid"/>
            <a:round/>
            <a:headEnd len="sm" w="sm" type="none"/>
            <a:tailEnd len="sm" w="sm" type="none"/>
          </a:ln>
        </p:spPr>
        <p:txBody>
          <a:bodyPr anchorCtr="0" anchor="ctr" bIns="45700" lIns="91425" spcFirstLastPara="1" rIns="91425" wrap="square" tIns="45700">
            <a:normAutofit/>
          </a:bodyPr>
          <a:lstStyle/>
          <a:p>
            <a:pPr indent="0" lvl="0" marL="0" rtl="0" algn="l">
              <a:lnSpc>
                <a:spcPct val="36718"/>
              </a:lnSpc>
              <a:spcBef>
                <a:spcPts val="0"/>
              </a:spcBef>
              <a:spcAft>
                <a:spcPts val="0"/>
              </a:spcAft>
              <a:buClr>
                <a:schemeClr val="lt1"/>
              </a:buClr>
              <a:buSzPts val="3200"/>
              <a:buFont typeface="Calibri"/>
              <a:buNone/>
            </a:pPr>
            <a:br>
              <a:rPr b="1" lang="en-US" sz="3200">
                <a:solidFill>
                  <a:schemeClr val="lt1"/>
                </a:solidFill>
                <a:latin typeface="Calibri"/>
                <a:ea typeface="Calibri"/>
                <a:cs typeface="Calibri"/>
                <a:sym typeface="Calibri"/>
              </a:rPr>
            </a:br>
            <a:r>
              <a:rPr b="1" lang="en-US" sz="3200">
                <a:solidFill>
                  <a:schemeClr val="lt1"/>
                </a:solidFill>
                <a:latin typeface="Calibri"/>
                <a:ea typeface="Calibri"/>
                <a:cs typeface="Calibri"/>
                <a:sym typeface="Calibri"/>
              </a:rPr>
              <a:t> </a:t>
            </a:r>
            <a:br>
              <a:rPr b="1" lang="en-US" sz="3200">
                <a:solidFill>
                  <a:schemeClr val="lt1"/>
                </a:solidFill>
                <a:latin typeface="Calibri"/>
                <a:ea typeface="Calibri"/>
                <a:cs typeface="Calibri"/>
                <a:sym typeface="Calibri"/>
              </a:rPr>
            </a:br>
            <a:r>
              <a:rPr b="1" lang="en-US" sz="3200">
                <a:solidFill>
                  <a:schemeClr val="lt1"/>
                </a:solidFill>
                <a:latin typeface="Calibri"/>
                <a:ea typeface="Calibri"/>
                <a:cs typeface="Calibri"/>
                <a:sym typeface="Calibri"/>
              </a:rPr>
              <a:t> Su</a:t>
            </a:r>
            <a:r>
              <a:rPr b="1" lang="en-US" sz="3200">
                <a:solidFill>
                  <a:schemeClr val="lt1"/>
                </a:solidFill>
              </a:rPr>
              <a:t>mário</a:t>
            </a:r>
            <a:br>
              <a:rPr b="1" lang="en-US" sz="3200">
                <a:solidFill>
                  <a:schemeClr val="lt1"/>
                </a:solidFill>
                <a:latin typeface="Calibri"/>
                <a:ea typeface="Calibri"/>
                <a:cs typeface="Calibri"/>
                <a:sym typeface="Calibri"/>
              </a:rPr>
            </a:br>
            <a:endParaRPr b="1" sz="3200">
              <a:solidFill>
                <a:schemeClr val="lt1"/>
              </a:solidFill>
              <a:latin typeface="Calibri"/>
              <a:ea typeface="Calibri"/>
              <a:cs typeface="Calibri"/>
              <a:sym typeface="Calibri"/>
            </a:endParaRPr>
          </a:p>
        </p:txBody>
      </p:sp>
      <p:pic>
        <p:nvPicPr>
          <p:cNvPr descr="Logotipo&#10;&#10;Descripción generada automáticamente" id="111" name="Google Shape;111;p2"/>
          <p:cNvPicPr preferRelativeResize="0"/>
          <p:nvPr>
            <p:ph idx="1" type="body"/>
          </p:nvPr>
        </p:nvPicPr>
        <p:blipFill rotWithShape="1">
          <a:blip r:embed="rId3">
            <a:alphaModFix/>
          </a:blip>
          <a:srcRect b="0" l="0" r="0" t="0"/>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113" name="Google Shape;113;p2"/>
          <p:cNvPicPr preferRelativeResize="0"/>
          <p:nvPr/>
        </p:nvPicPr>
        <p:blipFill rotWithShape="1">
          <a:blip r:embed="rId4">
            <a:alphaModFix/>
          </a:blip>
          <a:srcRect b="0" l="0" r="0" t="0"/>
          <a:stretch/>
        </p:blipFill>
        <p:spPr>
          <a:xfrm>
            <a:off x="9319183" y="5919434"/>
            <a:ext cx="2532506" cy="686942"/>
          </a:xfrm>
          <a:prstGeom prst="rect">
            <a:avLst/>
          </a:prstGeom>
          <a:noFill/>
          <a:ln>
            <a:noFill/>
          </a:ln>
        </p:spPr>
      </p:pic>
      <p:sp>
        <p:nvSpPr>
          <p:cNvPr id="114" name="Google Shape;114;p2"/>
          <p:cNvSpPr txBox="1"/>
          <p:nvPr/>
        </p:nvSpPr>
        <p:spPr>
          <a:xfrm>
            <a:off x="4509856" y="736847"/>
            <a:ext cx="7188300" cy="47049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50000"/>
              </a:lnSpc>
              <a:spcBef>
                <a:spcPts val="800"/>
              </a:spcBef>
              <a:spcAft>
                <a:spcPts val="0"/>
              </a:spcAft>
              <a:buClr>
                <a:srgbClr val="222222"/>
              </a:buClr>
              <a:buSzPts val="2200"/>
              <a:buFont typeface="Calibri"/>
              <a:buAutoNum type="arabicPeriod"/>
            </a:pPr>
            <a:r>
              <a:rPr b="1" lang="en-US" sz="2200">
                <a:solidFill>
                  <a:srgbClr val="222222"/>
                </a:solidFill>
                <a:latin typeface="Calibri"/>
                <a:ea typeface="Calibri"/>
                <a:cs typeface="Calibri"/>
                <a:sym typeface="Calibri"/>
              </a:rPr>
              <a:t>Introdução</a:t>
            </a:r>
            <a:endParaRPr b="1" sz="2200">
              <a:solidFill>
                <a:srgbClr val="222222"/>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2200"/>
              <a:buFont typeface="Calibri"/>
              <a:buAutoNum type="arabicPeriod"/>
            </a:pPr>
            <a:r>
              <a:rPr b="1" lang="en-US" sz="2200">
                <a:solidFill>
                  <a:srgbClr val="222222"/>
                </a:solidFill>
                <a:latin typeface="Calibri"/>
                <a:ea typeface="Calibri"/>
                <a:cs typeface="Calibri"/>
                <a:sym typeface="Calibri"/>
              </a:rPr>
              <a:t>Características/Problema</a:t>
            </a:r>
            <a:endParaRPr b="1" sz="2200">
              <a:solidFill>
                <a:srgbClr val="222222"/>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2200"/>
              <a:buFont typeface="Calibri"/>
              <a:buAutoNum type="arabicPeriod"/>
            </a:pPr>
            <a:r>
              <a:rPr b="1" lang="en-US" sz="2200">
                <a:solidFill>
                  <a:srgbClr val="222222"/>
                </a:solidFill>
                <a:latin typeface="Calibri"/>
                <a:ea typeface="Calibri"/>
                <a:cs typeface="Calibri"/>
                <a:sym typeface="Calibri"/>
              </a:rPr>
              <a:t>Segmentos de clientes e proposta de valor única</a:t>
            </a:r>
            <a:endParaRPr b="1" sz="2200">
              <a:solidFill>
                <a:srgbClr val="222222"/>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2200"/>
              <a:buFont typeface="Calibri"/>
              <a:buAutoNum type="arabicPeriod"/>
            </a:pPr>
            <a:r>
              <a:rPr b="1" lang="en-US" sz="2200">
                <a:solidFill>
                  <a:srgbClr val="222222"/>
                </a:solidFill>
                <a:latin typeface="Calibri"/>
                <a:ea typeface="Calibri"/>
                <a:cs typeface="Calibri"/>
                <a:sym typeface="Calibri"/>
              </a:rPr>
              <a:t>Solução e Canais</a:t>
            </a:r>
            <a:endParaRPr b="1" sz="2200">
              <a:solidFill>
                <a:srgbClr val="222222"/>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2200"/>
              <a:buFont typeface="Calibri"/>
              <a:buAutoNum type="arabicPeriod"/>
            </a:pPr>
            <a:r>
              <a:rPr b="1" lang="en-US" sz="2200">
                <a:solidFill>
                  <a:srgbClr val="222222"/>
                </a:solidFill>
                <a:latin typeface="Calibri"/>
                <a:ea typeface="Calibri"/>
                <a:cs typeface="Calibri"/>
                <a:sym typeface="Calibri"/>
              </a:rPr>
              <a:t>Fluxos de receita e estrutura de custos</a:t>
            </a:r>
            <a:endParaRPr b="1" sz="2200">
              <a:solidFill>
                <a:srgbClr val="222222"/>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2200"/>
              <a:buFont typeface="Calibri"/>
              <a:buAutoNum type="arabicPeriod"/>
            </a:pPr>
            <a:r>
              <a:rPr b="1" lang="en-US" sz="2200">
                <a:solidFill>
                  <a:srgbClr val="222222"/>
                </a:solidFill>
                <a:latin typeface="Calibri"/>
                <a:ea typeface="Calibri"/>
                <a:cs typeface="Calibri"/>
                <a:sym typeface="Calibri"/>
              </a:rPr>
              <a:t>Principais métricas e vantagem injusta</a:t>
            </a:r>
            <a:endParaRPr b="1" sz="2200">
              <a:solidFill>
                <a:srgbClr val="222222"/>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2200"/>
              <a:buFont typeface="Calibri"/>
              <a:buAutoNum type="arabicPeriod"/>
            </a:pPr>
            <a:r>
              <a:rPr b="1" lang="en-US" sz="2200">
                <a:solidFill>
                  <a:srgbClr val="222222"/>
                </a:solidFill>
                <a:latin typeface="Calibri"/>
                <a:ea typeface="Calibri"/>
                <a:cs typeface="Calibri"/>
                <a:sym typeface="Calibri"/>
              </a:rPr>
              <a:t>Conclusão</a:t>
            </a:r>
            <a:endParaRPr b="1" sz="2200">
              <a:solidFill>
                <a:srgbClr val="222222"/>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2200"/>
              <a:buFont typeface="Calibri"/>
              <a:buAutoNum type="arabicPeriod"/>
            </a:pPr>
            <a:r>
              <a:rPr b="1" lang="en-US" sz="2200">
                <a:solidFill>
                  <a:srgbClr val="222222"/>
                </a:solidFill>
                <a:latin typeface="Calibri"/>
                <a:ea typeface="Calibri"/>
                <a:cs typeface="Calibri"/>
                <a:sym typeface="Calibri"/>
              </a:rPr>
              <a:t>Modelo Lean Canva</a:t>
            </a:r>
            <a:endParaRPr b="1" sz="2200">
              <a:solidFill>
                <a:srgbClr val="222222"/>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8"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0" name="Google Shape;120;p3"/>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1" name="Google Shape;121;p3"/>
          <p:cNvSpPr/>
          <p:nvPr>
            <p:ph type="title"/>
          </p:nvPr>
        </p:nvSpPr>
        <p:spPr>
          <a:xfrm>
            <a:off x="0" y="-615398"/>
            <a:ext cx="12192000" cy="5926088"/>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150000"/>
              </a:lnSpc>
              <a:spcBef>
                <a:spcPts val="0"/>
              </a:spcBef>
              <a:spcAft>
                <a:spcPts val="0"/>
              </a:spcAft>
              <a:buClr>
                <a:schemeClr val="dk1"/>
              </a:buClr>
              <a:buSzPct val="88461"/>
              <a:buFont typeface="Calibri"/>
              <a:buNone/>
            </a:pPr>
            <a:r>
              <a:rPr b="1" lang="en-US" sz="2790">
                <a:solidFill>
                  <a:srgbClr val="222222"/>
                </a:solidFill>
                <a:latin typeface="Calibri"/>
                <a:ea typeface="Calibri"/>
                <a:cs typeface="Calibri"/>
                <a:sym typeface="Calibri"/>
              </a:rPr>
              <a:t>Introdu</a:t>
            </a:r>
            <a:r>
              <a:rPr b="1" lang="en-US" sz="2790">
                <a:solidFill>
                  <a:srgbClr val="222222"/>
                </a:solidFill>
              </a:rPr>
              <a:t>ção</a:t>
            </a:r>
            <a:endParaRPr b="1" sz="2790">
              <a:solidFill>
                <a:srgbClr val="222222"/>
              </a:solidFill>
            </a:endParaRPr>
          </a:p>
          <a:p>
            <a:pPr indent="0" lvl="0" marL="0" rtl="0" algn="l">
              <a:lnSpc>
                <a:spcPct val="100000"/>
              </a:lnSpc>
              <a:spcBef>
                <a:spcPts val="0"/>
              </a:spcBef>
              <a:spcAft>
                <a:spcPts val="0"/>
              </a:spcAft>
              <a:buClr>
                <a:schemeClr val="dk1"/>
              </a:buClr>
              <a:buSzPct val="88461"/>
              <a:buFont typeface="Calibri"/>
              <a:buNone/>
            </a:pPr>
            <a:r>
              <a:rPr b="1" lang="en-US" sz="2790"/>
              <a:t>Lean Canvas</a:t>
            </a:r>
            <a:endParaRPr b="1" sz="2790"/>
          </a:p>
          <a:p>
            <a:pPr indent="0" lvl="0" marL="114300" rtl="0" algn="l">
              <a:lnSpc>
                <a:spcPct val="100000"/>
              </a:lnSpc>
              <a:spcBef>
                <a:spcPts val="0"/>
              </a:spcBef>
              <a:spcAft>
                <a:spcPts val="0"/>
              </a:spcAft>
              <a:buClr>
                <a:schemeClr val="dk1"/>
              </a:buClr>
              <a:buSzPct val="49009"/>
              <a:buFont typeface="Arial"/>
              <a:buNone/>
            </a:pPr>
            <a:r>
              <a:rPr lang="en-US" sz="2244"/>
              <a:t>- O Lean Canvas é uma ferramenta de modelagem de negócios criada para ajudar a desconstruir uma ideia de startup em suas principais e mais arriscadas suposições.</a:t>
            </a:r>
            <a:endParaRPr sz="2244"/>
          </a:p>
          <a:p>
            <a:pPr indent="0" lvl="0" marL="114300" rtl="0" algn="l">
              <a:lnSpc>
                <a:spcPct val="100000"/>
              </a:lnSpc>
              <a:spcBef>
                <a:spcPts val="0"/>
              </a:spcBef>
              <a:spcAft>
                <a:spcPts val="0"/>
              </a:spcAft>
              <a:buClr>
                <a:schemeClr val="dk1"/>
              </a:buClr>
              <a:buSzPct val="49009"/>
              <a:buFont typeface="Arial"/>
              <a:buNone/>
            </a:pPr>
            <a:r>
              <a:rPr lang="en-US" sz="2244"/>
              <a:t>- O Lean Canvas serve como um plano tático muito simples e acessível para guiar os empreendedores desde a ideia até a construção de uma startup de sucesso.</a:t>
            </a:r>
            <a:endParaRPr sz="2244"/>
          </a:p>
          <a:p>
            <a:pPr indent="0" lvl="0" marL="114300" rtl="0" algn="l">
              <a:lnSpc>
                <a:spcPct val="100000"/>
              </a:lnSpc>
              <a:spcBef>
                <a:spcPts val="0"/>
              </a:spcBef>
              <a:spcAft>
                <a:spcPts val="0"/>
              </a:spcAft>
              <a:buClr>
                <a:schemeClr val="dk1"/>
              </a:buClr>
              <a:buSzPct val="49009"/>
              <a:buFont typeface="Arial"/>
              <a:buNone/>
            </a:pPr>
            <a:r>
              <a:rPr lang="en-US" sz="2244"/>
              <a:t>- Este método é baseado em princípios práticos, com uma linguagem visual simples e amigável, que permite ao empreendedor testar suas hipóteses com mais eficiência.</a:t>
            </a:r>
            <a:endParaRPr sz="2244"/>
          </a:p>
          <a:p>
            <a:pPr indent="0" lvl="0" marL="114300" rtl="0" algn="l">
              <a:lnSpc>
                <a:spcPct val="100000"/>
              </a:lnSpc>
              <a:spcBef>
                <a:spcPts val="0"/>
              </a:spcBef>
              <a:spcAft>
                <a:spcPts val="0"/>
              </a:spcAft>
              <a:buClr>
                <a:schemeClr val="dk1"/>
              </a:buClr>
              <a:buSzPct val="49009"/>
              <a:buFont typeface="Arial"/>
              <a:buNone/>
            </a:pPr>
            <a:r>
              <a:rPr lang="en-US" sz="2244"/>
              <a:t>O Lean Canvas resolve dois problemas – (1) traduz pensamentos em alguma linguagem e também (2) economiza tempo e energia.</a:t>
            </a:r>
            <a:endParaRPr sz="2244"/>
          </a:p>
          <a:p>
            <a:pPr indent="0" lvl="0" marL="114300" rtl="0" algn="l">
              <a:lnSpc>
                <a:spcPct val="100000"/>
              </a:lnSpc>
              <a:spcBef>
                <a:spcPts val="0"/>
              </a:spcBef>
              <a:spcAft>
                <a:spcPts val="0"/>
              </a:spcAft>
              <a:buClr>
                <a:schemeClr val="dk1"/>
              </a:buClr>
              <a:buSzPct val="49009"/>
              <a:buFont typeface="Arial"/>
              <a:buNone/>
            </a:pPr>
            <a:r>
              <a:rPr lang="en-US" sz="2244"/>
              <a:t>- O Lean Canvas tem foco direto no cliente, buscando criar valor observando seus problemas que precisam de solução.</a:t>
            </a:r>
            <a:endParaRPr sz="2244"/>
          </a:p>
          <a:p>
            <a:pPr indent="0" lvl="0" marL="114300" rtl="0" algn="l">
              <a:lnSpc>
                <a:spcPct val="100000"/>
              </a:lnSpc>
              <a:spcBef>
                <a:spcPts val="0"/>
              </a:spcBef>
              <a:spcAft>
                <a:spcPts val="0"/>
              </a:spcAft>
              <a:buClr>
                <a:schemeClr val="dk1"/>
              </a:buClr>
              <a:buSzPct val="49009"/>
              <a:buNone/>
            </a:pPr>
            <a:r>
              <a:rPr lang="en-US" sz="2244"/>
              <a:t>- Pode ser utilizado também fora da área de marketing e gestão. É, na verdade, uma ferramenta que vem sendo utilizada por engenheiros, designers e até alunos do ensino médio.</a:t>
            </a:r>
            <a:endParaRPr sz="2244"/>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25" name="Google Shape;125;p3"/>
          <p:cNvSpPr txBox="1"/>
          <p:nvPr/>
        </p:nvSpPr>
        <p:spPr>
          <a:xfrm>
            <a:off x="4980936" y="91452"/>
            <a:ext cx="6609900" cy="1526700"/>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26" name="Google Shape;126;p3"/>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0" name="Shape 130"/>
        <p:cNvGrpSpPr/>
        <p:nvPr/>
      </p:nvGrpSpPr>
      <p:grpSpPr>
        <a:xfrm>
          <a:off x="0" y="0"/>
          <a:ext cx="0" cy="0"/>
          <a:chOff x="0" y="0"/>
          <a:chExt cx="0" cy="0"/>
        </a:xfrm>
      </p:grpSpPr>
      <p:sp>
        <p:nvSpPr>
          <p:cNvPr id="131" name="Google Shape;131;p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2" name="Google Shape;132;p4"/>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3" name="Google Shape;133;p4"/>
          <p:cNvSpPr/>
          <p:nvPr>
            <p:ph type="title"/>
          </p:nvPr>
        </p:nvSpPr>
        <p:spPr>
          <a:xfrm>
            <a:off x="396840" y="-701146"/>
            <a:ext cx="11353200" cy="6372900"/>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115000"/>
              </a:lnSpc>
              <a:spcBef>
                <a:spcPts val="0"/>
              </a:spcBef>
              <a:spcAft>
                <a:spcPts val="0"/>
              </a:spcAft>
              <a:buClr>
                <a:schemeClr val="dk1"/>
              </a:buClr>
              <a:buSzPct val="88461"/>
              <a:buFont typeface="Calibri"/>
              <a:buNone/>
            </a:pPr>
            <a:r>
              <a:rPr b="1" lang="en-US" sz="2790">
                <a:solidFill>
                  <a:srgbClr val="222222"/>
                </a:solidFill>
                <a:latin typeface="Calibri"/>
                <a:ea typeface="Calibri"/>
                <a:cs typeface="Calibri"/>
                <a:sym typeface="Calibri"/>
              </a:rPr>
              <a:t>Charac</a:t>
            </a:r>
            <a:r>
              <a:rPr b="1" lang="en-US" sz="2790">
                <a:solidFill>
                  <a:srgbClr val="222222"/>
                </a:solidFill>
              </a:rPr>
              <a:t>terísticas</a:t>
            </a:r>
            <a:br>
              <a:rPr b="1" lang="en-US" sz="2340">
                <a:solidFill>
                  <a:srgbClr val="222222"/>
                </a:solidFill>
                <a:latin typeface="Calibri"/>
                <a:ea typeface="Calibri"/>
                <a:cs typeface="Calibri"/>
                <a:sym typeface="Calibri"/>
              </a:rPr>
            </a:br>
            <a:endParaRPr b="1" sz="2340"/>
          </a:p>
          <a:p>
            <a:pPr indent="0" lvl="0" marL="0" rtl="0" algn="l">
              <a:lnSpc>
                <a:spcPct val="100000"/>
              </a:lnSpc>
              <a:spcBef>
                <a:spcPts val="0"/>
              </a:spcBef>
              <a:spcAft>
                <a:spcPts val="0"/>
              </a:spcAft>
              <a:buSzPct val="115000"/>
              <a:buNone/>
            </a:pPr>
            <a:r>
              <a:rPr lang="en-US" sz="2160"/>
              <a:t>O Lean Canvas coloca todas as informações que você e sua equipe precisam visualizar e analisar juntos, em um único canvas, eliminando detalhes não relacionados e irrelevantes. O foco é evitar o desperdício – de tempo, energia, processos, dinheiro. Portanto, esse sistema de modelagem é baseado em apenas nove blocos de construção, que são: problema, segmentos de clientes, proposta de valor única, solução, canais, fluxos de receita, estrutura de custos, métricas principais e vantagem injusta.</a:t>
            </a:r>
            <a:endParaRPr sz="2160"/>
          </a:p>
          <a:p>
            <a:pPr indent="0" lvl="0" marL="0" rtl="0" algn="l">
              <a:lnSpc>
                <a:spcPct val="100000"/>
              </a:lnSpc>
              <a:spcBef>
                <a:spcPts val="0"/>
              </a:spcBef>
              <a:spcAft>
                <a:spcPts val="0"/>
              </a:spcAft>
              <a:buSzPct val="115000"/>
              <a:buNone/>
            </a:pPr>
            <a:r>
              <a:t/>
            </a:r>
            <a:endParaRPr sz="2160"/>
          </a:p>
          <a:p>
            <a:pPr indent="0" lvl="0" marL="0" rtl="0" algn="l">
              <a:lnSpc>
                <a:spcPct val="90000"/>
              </a:lnSpc>
              <a:spcBef>
                <a:spcPts val="0"/>
              </a:spcBef>
              <a:spcAft>
                <a:spcPts val="0"/>
              </a:spcAft>
              <a:buSzPct val="64516"/>
              <a:buNone/>
            </a:pPr>
            <a:r>
              <a:rPr b="1" lang="en-US" sz="2790"/>
              <a:t>1. Problema </a:t>
            </a:r>
            <a:br>
              <a:rPr lang="en-US" sz="2160"/>
            </a:br>
            <a:r>
              <a:rPr lang="en-US" sz="2160"/>
              <a:t>Quando você quer vender uma solução (seja um produto ou um serviço), deve haver uma demanda, ou seja, pelo menos um problema identificável. Cada segmento de cliente que você vai definir tem seus próprios problemas, e é o propósito da sua empresa resolvê-los. Você vai construir toda a sua tela sobre este bloco de construção. Esta seção deve conter até três problemas prioritários.</a:t>
            </a:r>
            <a:endParaRPr sz="2160"/>
          </a:p>
          <a:p>
            <a:pPr indent="0" lvl="0" marL="0" rtl="0" algn="l">
              <a:lnSpc>
                <a:spcPct val="115000"/>
              </a:lnSpc>
              <a:spcBef>
                <a:spcPts val="0"/>
              </a:spcBef>
              <a:spcAft>
                <a:spcPts val="0"/>
              </a:spcAft>
              <a:buClr>
                <a:schemeClr val="dk1"/>
              </a:buClr>
              <a:buSzPct val="54999"/>
              <a:buFont typeface="Arial"/>
              <a:buNone/>
            </a:pPr>
            <a:r>
              <a:t/>
            </a:r>
            <a:endParaRPr b="1" sz="1800"/>
          </a:p>
          <a:p>
            <a:pPr indent="0" lvl="0" marL="0" rtl="0" algn="l">
              <a:lnSpc>
                <a:spcPct val="90000"/>
              </a:lnSpc>
              <a:spcBef>
                <a:spcPts val="0"/>
              </a:spcBef>
              <a:spcAft>
                <a:spcPts val="0"/>
              </a:spcAft>
              <a:buClr>
                <a:schemeClr val="dk1"/>
              </a:buClr>
              <a:buSzPct val="100000"/>
              <a:buFont typeface="Calibri"/>
              <a:buNone/>
            </a:pPr>
            <a:r>
              <a:t/>
            </a:r>
            <a:endParaRPr b="1" sz="2070"/>
          </a:p>
        </p:txBody>
      </p:sp>
      <p:grpSp>
        <p:nvGrpSpPr>
          <p:cNvPr id="134" name="Google Shape;134;p4"/>
          <p:cNvGrpSpPr/>
          <p:nvPr/>
        </p:nvGrpSpPr>
        <p:grpSpPr>
          <a:xfrm>
            <a:off x="441960" y="561256"/>
            <a:ext cx="1128382" cy="847206"/>
            <a:chOff x="7393391" y="1075612"/>
            <a:chExt cx="1128382" cy="847206"/>
          </a:xfrm>
        </p:grpSpPr>
        <p:sp>
          <p:nvSpPr>
            <p:cNvPr id="135" name="Google Shape;135;p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6" name="Google Shape;136;p4"/>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37" name="Google Shape;137;p4"/>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38" name="Google Shape;138;p4"/>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2" name="Shape 142"/>
        <p:cNvGrpSpPr/>
        <p:nvPr/>
      </p:nvGrpSpPr>
      <p:grpSpPr>
        <a:xfrm>
          <a:off x="0" y="0"/>
          <a:ext cx="0" cy="0"/>
          <a:chOff x="0" y="0"/>
          <a:chExt cx="0" cy="0"/>
        </a:xfrm>
      </p:grpSpPr>
      <p:sp>
        <p:nvSpPr>
          <p:cNvPr id="143" name="Google Shape;143;p5"/>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4" name="Google Shape;144;p5"/>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5" name="Google Shape;145;p5"/>
          <p:cNvSpPr/>
          <p:nvPr>
            <p:ph type="title"/>
          </p:nvPr>
        </p:nvSpPr>
        <p:spPr>
          <a:xfrm>
            <a:off x="792450" y="598736"/>
            <a:ext cx="10379700" cy="5073023"/>
          </a:xfrm>
          <a:prstGeom prst="ellipse">
            <a:avLst/>
          </a:prstGeom>
          <a:noFill/>
          <a:ln>
            <a:noFill/>
          </a:ln>
        </p:spPr>
        <p:txBody>
          <a:bodyPr anchorCtr="0" anchor="t" bIns="45700" lIns="91425" spcFirstLastPara="1" rIns="91425" wrap="square" tIns="45700">
            <a:normAutofit fontScale="90000"/>
          </a:bodyPr>
          <a:lstStyle/>
          <a:p>
            <a:pPr indent="0" lvl="0" marL="0" rtl="0" algn="l">
              <a:lnSpc>
                <a:spcPct val="90000"/>
              </a:lnSpc>
              <a:spcBef>
                <a:spcPts val="0"/>
              </a:spcBef>
              <a:spcAft>
                <a:spcPts val="0"/>
              </a:spcAft>
              <a:buSzPct val="64516"/>
              <a:buNone/>
            </a:pPr>
            <a:r>
              <a:rPr b="1" i="0" lang="en-US" sz="2790">
                <a:solidFill>
                  <a:srgbClr val="000000"/>
                </a:solidFill>
                <a:latin typeface="Calibri"/>
                <a:ea typeface="Calibri"/>
                <a:cs typeface="Calibri"/>
                <a:sym typeface="Calibri"/>
              </a:rPr>
              <a:t>2. </a:t>
            </a:r>
            <a:r>
              <a:rPr b="1" lang="en-US" sz="2790">
                <a:solidFill>
                  <a:srgbClr val="000000"/>
                </a:solidFill>
              </a:rPr>
              <a:t>Segmentos de Clientes</a:t>
            </a:r>
            <a:br>
              <a:rPr b="1" i="0" lang="en-US" sz="2160">
                <a:solidFill>
                  <a:srgbClr val="000000"/>
                </a:solidFill>
                <a:latin typeface="Calibri"/>
                <a:ea typeface="Calibri"/>
                <a:cs typeface="Calibri"/>
                <a:sym typeface="Calibri"/>
              </a:rPr>
            </a:br>
            <a:r>
              <a:rPr lang="en-US" sz="2160">
                <a:solidFill>
                  <a:srgbClr val="000000"/>
                </a:solidFill>
              </a:rPr>
              <a:t>Este é o primeiro bloco de construção para você estabelecer. Porque provavelmente o primeiro passo para entender o seu negócio será descobrir quem é o seu cliente. Afinal, você só consegue saber quais são os problemas que vai resolver quando conhece quem os enfrenta. Assim, se houver mais de um segmento de clientes, você deve desenvolver um canvas para cada um.</a:t>
            </a:r>
            <a:endParaRPr sz="2160">
              <a:solidFill>
                <a:srgbClr val="000000"/>
              </a:solidFill>
            </a:endParaRPr>
          </a:p>
          <a:p>
            <a:pPr indent="0" lvl="0" marL="0" rtl="0" algn="l">
              <a:lnSpc>
                <a:spcPct val="90000"/>
              </a:lnSpc>
              <a:spcBef>
                <a:spcPts val="0"/>
              </a:spcBef>
              <a:spcAft>
                <a:spcPts val="0"/>
              </a:spcAft>
              <a:buSzPct val="83333"/>
              <a:buNone/>
            </a:pPr>
            <a:br>
              <a:rPr b="0" i="0" lang="en-US" sz="2160">
                <a:solidFill>
                  <a:srgbClr val="000000"/>
                </a:solidFill>
                <a:latin typeface="Calibri"/>
                <a:ea typeface="Calibri"/>
                <a:cs typeface="Calibri"/>
                <a:sym typeface="Calibri"/>
              </a:rPr>
            </a:br>
            <a:r>
              <a:rPr b="1" i="0" lang="en-US" sz="2790">
                <a:solidFill>
                  <a:srgbClr val="000000"/>
                </a:solidFill>
                <a:latin typeface="Calibri"/>
                <a:ea typeface="Calibri"/>
                <a:cs typeface="Calibri"/>
                <a:sym typeface="Calibri"/>
              </a:rPr>
              <a:t>3. </a:t>
            </a:r>
            <a:r>
              <a:rPr b="1" lang="en-US" sz="2790">
                <a:solidFill>
                  <a:srgbClr val="000000"/>
                </a:solidFill>
              </a:rPr>
              <a:t>Proposta única de valor</a:t>
            </a:r>
            <a:br>
              <a:rPr b="1" i="0" lang="en-US" sz="2160">
                <a:solidFill>
                  <a:srgbClr val="000000"/>
                </a:solidFill>
                <a:latin typeface="Calibri"/>
                <a:ea typeface="Calibri"/>
                <a:cs typeface="Calibri"/>
                <a:sym typeface="Calibri"/>
              </a:rPr>
            </a:br>
            <a:r>
              <a:rPr lang="en-US" sz="2160">
                <a:solidFill>
                  <a:srgbClr val="000000"/>
                </a:solidFill>
              </a:rPr>
              <a:t>Esse bloco mostra como seu negócio se diferencia dos demais, qual o valor que seu cliente só terá através do seu produto ou serviço, e mais ninguém. Portanto, liste o que faz sua marca se destacar em relação à concorrência – ou seja, por que seu cliente deve comprar de você e não de seu rival.</a:t>
            </a:r>
            <a:br>
              <a:rPr b="0" i="0" lang="en-US" sz="2160">
                <a:solidFill>
                  <a:srgbClr val="000000"/>
                </a:solidFill>
                <a:latin typeface="Calibri"/>
                <a:ea typeface="Calibri"/>
                <a:cs typeface="Calibri"/>
                <a:sym typeface="Calibri"/>
              </a:rPr>
            </a:br>
            <a:endParaRPr sz="2160">
              <a:latin typeface="Calibri"/>
              <a:ea typeface="Calibri"/>
              <a:cs typeface="Calibri"/>
              <a:sym typeface="Calibri"/>
            </a:endParaRPr>
          </a:p>
          <a:p>
            <a:pPr indent="0" lvl="0" marL="0" rtl="0" algn="l">
              <a:lnSpc>
                <a:spcPct val="115000"/>
              </a:lnSpc>
              <a:spcBef>
                <a:spcPts val="0"/>
              </a:spcBef>
              <a:spcAft>
                <a:spcPts val="0"/>
              </a:spcAft>
              <a:buSzPct val="111111"/>
              <a:buNone/>
            </a:pPr>
            <a:r>
              <a:t/>
            </a:r>
            <a:endParaRPr sz="1620"/>
          </a:p>
          <a:p>
            <a:pPr indent="0" lvl="0" marL="457200" rtl="0" algn="l">
              <a:lnSpc>
                <a:spcPct val="115000"/>
              </a:lnSpc>
              <a:spcBef>
                <a:spcPts val="0"/>
              </a:spcBef>
              <a:spcAft>
                <a:spcPts val="0"/>
              </a:spcAft>
              <a:buSzPct val="111111"/>
              <a:buNone/>
            </a:pPr>
            <a:r>
              <a:t/>
            </a:r>
            <a:endParaRPr sz="1620"/>
          </a:p>
          <a:p>
            <a:pPr indent="0" lvl="0" marL="0" rtl="0" algn="l">
              <a:lnSpc>
                <a:spcPct val="115000"/>
              </a:lnSpc>
              <a:spcBef>
                <a:spcPts val="0"/>
              </a:spcBef>
              <a:spcAft>
                <a:spcPts val="0"/>
              </a:spcAft>
              <a:buSzPct val="111111"/>
              <a:buNone/>
            </a:pPr>
            <a:r>
              <a:t/>
            </a:r>
            <a:endParaRPr sz="1620"/>
          </a:p>
          <a:p>
            <a:pPr indent="0" lvl="0" marL="0" rtl="0" algn="l">
              <a:lnSpc>
                <a:spcPct val="115000"/>
              </a:lnSpc>
              <a:spcBef>
                <a:spcPts val="0"/>
              </a:spcBef>
              <a:spcAft>
                <a:spcPts val="0"/>
              </a:spcAft>
              <a:buSzPct val="111111"/>
              <a:buNone/>
            </a:pPr>
            <a:r>
              <a:t/>
            </a:r>
            <a:endParaRPr sz="1620"/>
          </a:p>
          <a:p>
            <a:pPr indent="0" lvl="0" marL="0" rtl="0" algn="l">
              <a:lnSpc>
                <a:spcPct val="115000"/>
              </a:lnSpc>
              <a:spcBef>
                <a:spcPts val="0"/>
              </a:spcBef>
              <a:spcAft>
                <a:spcPts val="0"/>
              </a:spcAft>
              <a:buClr>
                <a:schemeClr val="dk1"/>
              </a:buClr>
              <a:buSzPct val="61110"/>
              <a:buFont typeface="Arial"/>
              <a:buNone/>
            </a:pPr>
            <a:r>
              <a:t/>
            </a:r>
            <a:endParaRPr sz="1620"/>
          </a:p>
        </p:txBody>
      </p:sp>
      <p:grpSp>
        <p:nvGrpSpPr>
          <p:cNvPr id="146" name="Google Shape;146;p5"/>
          <p:cNvGrpSpPr/>
          <p:nvPr/>
        </p:nvGrpSpPr>
        <p:grpSpPr>
          <a:xfrm>
            <a:off x="441960" y="561256"/>
            <a:ext cx="1128382" cy="847206"/>
            <a:chOff x="7393391" y="1075612"/>
            <a:chExt cx="1128382" cy="847206"/>
          </a:xfrm>
        </p:grpSpPr>
        <p:sp>
          <p:nvSpPr>
            <p:cNvPr id="147" name="Google Shape;147;p5"/>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8" name="Google Shape;148;p5"/>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49" name="Google Shape;149;p5"/>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3" name="Shape 153"/>
        <p:cNvGrpSpPr/>
        <p:nvPr/>
      </p:nvGrpSpPr>
      <p:grpSpPr>
        <a:xfrm>
          <a:off x="0" y="0"/>
          <a:ext cx="0" cy="0"/>
          <a:chOff x="0" y="0"/>
          <a:chExt cx="0" cy="0"/>
        </a:xfrm>
      </p:grpSpPr>
      <p:sp>
        <p:nvSpPr>
          <p:cNvPr id="154" name="Google Shape;154;p2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5" name="Google Shape;155;p24"/>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17"/>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6" name="Google Shape;156;p24"/>
          <p:cNvSpPr/>
          <p:nvPr>
            <p:ph type="title"/>
          </p:nvPr>
        </p:nvSpPr>
        <p:spPr>
          <a:xfrm>
            <a:off x="779635" y="349409"/>
            <a:ext cx="10521756" cy="5969126"/>
          </a:xfrm>
          <a:prstGeom prst="ellipse">
            <a:avLst/>
          </a:prstGeom>
          <a:noFill/>
          <a:ln>
            <a:noFill/>
          </a:ln>
        </p:spPr>
        <p:txBody>
          <a:bodyPr anchorCtr="0" anchor="t" bIns="45700" lIns="91425" spcFirstLastPara="1" rIns="91425" wrap="square" tIns="45700">
            <a:normAutofit/>
          </a:bodyPr>
          <a:lstStyle/>
          <a:p>
            <a:pPr indent="0" lvl="0" marL="0" rtl="0" algn="l">
              <a:lnSpc>
                <a:spcPct val="115000"/>
              </a:lnSpc>
              <a:spcBef>
                <a:spcPts val="0"/>
              </a:spcBef>
              <a:spcAft>
                <a:spcPts val="0"/>
              </a:spcAft>
              <a:buClr>
                <a:schemeClr val="dk1"/>
              </a:buClr>
              <a:buSzPts val="990"/>
              <a:buFont typeface="Arial"/>
              <a:buNone/>
            </a:pPr>
            <a:r>
              <a:t/>
            </a:r>
            <a:endParaRPr sz="1620"/>
          </a:p>
          <a:p>
            <a:pPr indent="0" lvl="0" marL="0" rtl="0" algn="l">
              <a:lnSpc>
                <a:spcPct val="90000"/>
              </a:lnSpc>
              <a:spcBef>
                <a:spcPts val="0"/>
              </a:spcBef>
              <a:spcAft>
                <a:spcPts val="0"/>
              </a:spcAft>
              <a:buSzPts val="1800"/>
              <a:buNone/>
            </a:pPr>
            <a:r>
              <a:rPr b="1" lang="en-US" sz="2790">
                <a:latin typeface="Calibri"/>
                <a:ea typeface="Calibri"/>
                <a:cs typeface="Calibri"/>
                <a:sym typeface="Calibri"/>
              </a:rPr>
              <a:t>4. </a:t>
            </a:r>
            <a:r>
              <a:rPr b="1" i="0" lang="en-US" sz="2790">
                <a:solidFill>
                  <a:srgbClr val="000000"/>
                </a:solidFill>
                <a:latin typeface="Calibri"/>
                <a:ea typeface="Calibri"/>
                <a:cs typeface="Calibri"/>
                <a:sym typeface="Calibri"/>
              </a:rPr>
              <a:t>Solu</a:t>
            </a:r>
            <a:r>
              <a:rPr b="1" lang="en-US" sz="2790">
                <a:solidFill>
                  <a:srgbClr val="000000"/>
                </a:solidFill>
              </a:rPr>
              <a:t>ção</a:t>
            </a:r>
            <a:br>
              <a:rPr b="1" i="0" lang="en-US" sz="945">
                <a:solidFill>
                  <a:srgbClr val="000000"/>
                </a:solidFill>
                <a:latin typeface="Open Sans"/>
                <a:ea typeface="Open Sans"/>
                <a:cs typeface="Open Sans"/>
                <a:sym typeface="Open Sans"/>
              </a:rPr>
            </a:br>
            <a:r>
              <a:rPr lang="en-US" sz="2160">
                <a:solidFill>
                  <a:srgbClr val="000000"/>
                </a:solidFill>
              </a:rPr>
              <a:t>Agora que sabe qual é e de quem é o problema, é hora de oferecer a solução. Deve representar o conjunto mínimo de funcionalidades e recursos (Minimum Viable Product) que permite entregar a proposta de valor do bloco anterior.</a:t>
            </a:r>
            <a:br>
              <a:rPr b="0" i="0" lang="en-US" sz="2160">
                <a:solidFill>
                  <a:srgbClr val="000000"/>
                </a:solidFill>
                <a:latin typeface="Calibri"/>
                <a:ea typeface="Calibri"/>
                <a:cs typeface="Calibri"/>
                <a:sym typeface="Calibri"/>
              </a:rPr>
            </a:br>
            <a:br>
              <a:rPr b="0" i="0" lang="en-US" sz="1979">
                <a:solidFill>
                  <a:srgbClr val="000000"/>
                </a:solidFill>
                <a:latin typeface="Calibri"/>
                <a:ea typeface="Calibri"/>
                <a:cs typeface="Calibri"/>
                <a:sym typeface="Calibri"/>
              </a:rPr>
            </a:br>
            <a:r>
              <a:rPr b="1" i="0" lang="en-US" sz="2790">
                <a:solidFill>
                  <a:srgbClr val="000000"/>
                </a:solidFill>
                <a:latin typeface="Calibri"/>
                <a:ea typeface="Calibri"/>
                <a:cs typeface="Calibri"/>
                <a:sym typeface="Calibri"/>
              </a:rPr>
              <a:t>5. C</a:t>
            </a:r>
            <a:r>
              <a:rPr b="1" lang="en-US" sz="2790">
                <a:solidFill>
                  <a:srgbClr val="000000"/>
                </a:solidFill>
              </a:rPr>
              <a:t>anais</a:t>
            </a:r>
            <a:br>
              <a:rPr b="0" i="0" lang="en-US" sz="945">
                <a:solidFill>
                  <a:srgbClr val="000000"/>
                </a:solidFill>
                <a:latin typeface="Open Sans"/>
                <a:ea typeface="Open Sans"/>
                <a:cs typeface="Open Sans"/>
                <a:sym typeface="Open Sans"/>
              </a:rPr>
            </a:br>
            <a:r>
              <a:rPr lang="en-US" sz="2160">
                <a:solidFill>
                  <a:srgbClr val="000000"/>
                </a:solidFill>
              </a:rPr>
              <a:t>Aqui, deve informar os meios que vai usar para atingir o seu público. Isso inclui todos os canais de marketing, comunicação e distribuição que pretende adotar, tanto nas mídias tradicionais quanto nas digitais.</a:t>
            </a:r>
            <a:endParaRPr sz="2160">
              <a:solidFill>
                <a:srgbClr val="000000"/>
              </a:solidFill>
              <a:latin typeface="Calibri"/>
              <a:ea typeface="Calibri"/>
              <a:cs typeface="Calibri"/>
              <a:sym typeface="Calibri"/>
            </a:endParaRPr>
          </a:p>
        </p:txBody>
      </p:sp>
      <p:grpSp>
        <p:nvGrpSpPr>
          <p:cNvPr id="157" name="Google Shape;157;p24"/>
          <p:cNvGrpSpPr/>
          <p:nvPr/>
        </p:nvGrpSpPr>
        <p:grpSpPr>
          <a:xfrm>
            <a:off x="441960" y="561256"/>
            <a:ext cx="1128382" cy="847206"/>
            <a:chOff x="7393391" y="1075612"/>
            <a:chExt cx="1128382" cy="847206"/>
          </a:xfrm>
        </p:grpSpPr>
        <p:sp>
          <p:nvSpPr>
            <p:cNvPr id="158" name="Google Shape;158;p2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59" name="Google Shape;159;p24"/>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60" name="Google Shape;160;p24"/>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61" name="Google Shape;161;p24"/>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62" name="Google Shape;162;p24"/>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g162004cb755_0_24"/>
          <p:cNvSpPr txBox="1"/>
          <p:nvPr>
            <p:ph idx="1" type="body"/>
          </p:nvPr>
        </p:nvSpPr>
        <p:spPr>
          <a:xfrm>
            <a:off x="1901811" y="1376744"/>
            <a:ext cx="8990979" cy="4351200"/>
          </a:xfrm>
          <a:prstGeom prst="rect">
            <a:avLst/>
          </a:prstGeom>
          <a:noFill/>
          <a:ln>
            <a:noFill/>
          </a:ln>
        </p:spPr>
        <p:txBody>
          <a:bodyPr anchorCtr="0" anchor="t" bIns="45700" lIns="91425" spcFirstLastPara="1" rIns="91425" wrap="square" tIns="45700">
            <a:noAutofit/>
          </a:bodyPr>
          <a:lstStyle/>
          <a:p>
            <a:pPr indent="0" lvl="0" marL="114300" rtl="0" algn="l">
              <a:lnSpc>
                <a:spcPct val="90000"/>
              </a:lnSpc>
              <a:spcBef>
                <a:spcPts val="1000"/>
              </a:spcBef>
              <a:spcAft>
                <a:spcPts val="0"/>
              </a:spcAft>
              <a:buSzPts val="1800"/>
              <a:buNone/>
            </a:pPr>
            <a:r>
              <a:rPr b="1" i="0" lang="en-US">
                <a:solidFill>
                  <a:srgbClr val="000000"/>
                </a:solidFill>
                <a:latin typeface="Calibri"/>
                <a:ea typeface="Calibri"/>
                <a:cs typeface="Calibri"/>
                <a:sym typeface="Calibri"/>
              </a:rPr>
              <a:t>6. </a:t>
            </a:r>
            <a:r>
              <a:rPr b="1" lang="en-US">
                <a:solidFill>
                  <a:srgbClr val="000000"/>
                </a:solidFill>
              </a:rPr>
              <a:t>Fontes de Receita</a:t>
            </a:r>
            <a:endParaRPr>
              <a:solidFill>
                <a:srgbClr val="000000"/>
              </a:solidFill>
              <a:latin typeface="Calibri"/>
              <a:ea typeface="Calibri"/>
              <a:cs typeface="Calibri"/>
              <a:sym typeface="Calibri"/>
            </a:endParaRPr>
          </a:p>
          <a:p>
            <a:pPr indent="0" lvl="0" marL="114300" rtl="0" algn="l">
              <a:lnSpc>
                <a:spcPct val="90000"/>
              </a:lnSpc>
              <a:spcBef>
                <a:spcPts val="1000"/>
              </a:spcBef>
              <a:spcAft>
                <a:spcPts val="0"/>
              </a:spcAft>
              <a:buSzPts val="1800"/>
              <a:buNone/>
            </a:pPr>
            <a:r>
              <a:rPr lang="en-US" sz="2200">
                <a:solidFill>
                  <a:srgbClr val="000000"/>
                </a:solidFill>
              </a:rPr>
              <a:t>Pergunte a si mesmo “quanto meu cliente pagará pelo meu produto/serviço?”. O preço e o sistema de pagamento escolhido são uma parte muito importante da sua oferta. Isso pode significar o sucesso ou o fracasso do seu projeto.</a:t>
            </a:r>
            <a:endParaRPr/>
          </a:p>
          <a:p>
            <a:pPr indent="0" lvl="0" marL="114300" rtl="0" algn="l">
              <a:lnSpc>
                <a:spcPct val="90000"/>
              </a:lnSpc>
              <a:spcBef>
                <a:spcPts val="1000"/>
              </a:spcBef>
              <a:spcAft>
                <a:spcPts val="0"/>
              </a:spcAft>
              <a:buSzPts val="1800"/>
              <a:buNone/>
            </a:pPr>
            <a:r>
              <a:t/>
            </a:r>
            <a:endParaRPr b="0" i="0" sz="2200">
              <a:solidFill>
                <a:srgbClr val="000000"/>
              </a:solidFill>
              <a:latin typeface="Calibri"/>
              <a:ea typeface="Calibri"/>
              <a:cs typeface="Calibri"/>
              <a:sym typeface="Calibri"/>
            </a:endParaRPr>
          </a:p>
          <a:p>
            <a:pPr indent="0" lvl="0" marL="114300" rtl="0" algn="l">
              <a:lnSpc>
                <a:spcPct val="90000"/>
              </a:lnSpc>
              <a:spcBef>
                <a:spcPts val="1000"/>
              </a:spcBef>
              <a:spcAft>
                <a:spcPts val="0"/>
              </a:spcAft>
              <a:buSzPts val="1800"/>
              <a:buNone/>
            </a:pPr>
            <a:r>
              <a:rPr b="1" i="0" lang="en-US">
                <a:solidFill>
                  <a:srgbClr val="000000"/>
                </a:solidFill>
                <a:latin typeface="Calibri"/>
                <a:ea typeface="Calibri"/>
                <a:cs typeface="Calibri"/>
                <a:sym typeface="Calibri"/>
              </a:rPr>
              <a:t>7. </a:t>
            </a:r>
            <a:r>
              <a:rPr b="1" lang="en-US">
                <a:solidFill>
                  <a:srgbClr val="000000"/>
                </a:solidFill>
              </a:rPr>
              <a:t>Estrutura de Custos</a:t>
            </a:r>
            <a:endParaRPr b="0" i="0">
              <a:solidFill>
                <a:srgbClr val="000000"/>
              </a:solidFill>
              <a:latin typeface="Calibri"/>
              <a:ea typeface="Calibri"/>
              <a:cs typeface="Calibri"/>
              <a:sym typeface="Calibri"/>
            </a:endParaRPr>
          </a:p>
          <a:p>
            <a:pPr indent="0" lvl="0" marL="114300" rtl="0" algn="l">
              <a:lnSpc>
                <a:spcPct val="90000"/>
              </a:lnSpc>
              <a:spcBef>
                <a:spcPts val="1000"/>
              </a:spcBef>
              <a:spcAft>
                <a:spcPts val="0"/>
              </a:spcAft>
              <a:buSzPts val="1800"/>
              <a:buNone/>
            </a:pPr>
            <a:r>
              <a:rPr lang="en-US" sz="2200">
                <a:solidFill>
                  <a:srgbClr val="000000"/>
                </a:solidFill>
              </a:rPr>
              <a:t>Reúna aqui todos os custos necessários para conseguir vender o seu produto. Deve listar todas as despesas, desde pesquisa e desenvolvimento até mensalidades e salários.</a:t>
            </a:r>
            <a:endParaRPr/>
          </a:p>
          <a:p>
            <a:pPr indent="0" lvl="0" marL="0" rtl="0" algn="l">
              <a:lnSpc>
                <a:spcPct val="95000"/>
              </a:lnSpc>
              <a:spcBef>
                <a:spcPts val="0"/>
              </a:spcBef>
              <a:spcAft>
                <a:spcPts val="0"/>
              </a:spcAft>
              <a:buSzPts val="688"/>
              <a:buNone/>
            </a:pPr>
            <a:r>
              <a:t/>
            </a:r>
            <a:endParaRPr sz="2200">
              <a:latin typeface="Calibri"/>
              <a:ea typeface="Calibri"/>
              <a:cs typeface="Calibri"/>
              <a:sym typeface="Calibri"/>
            </a:endParaRPr>
          </a:p>
          <a:p>
            <a:pPr indent="0" lvl="0" marL="0" rtl="0" algn="l">
              <a:lnSpc>
                <a:spcPct val="95000"/>
              </a:lnSpc>
              <a:spcBef>
                <a:spcPts val="0"/>
              </a:spcBef>
              <a:spcAft>
                <a:spcPts val="0"/>
              </a:spcAft>
              <a:buClr>
                <a:schemeClr val="dk1"/>
              </a:buClr>
              <a:buSzPts val="688"/>
              <a:buFont typeface="Arial"/>
              <a:buNone/>
            </a:pPr>
            <a:r>
              <a:t/>
            </a:r>
            <a:endParaRPr sz="1800"/>
          </a:p>
        </p:txBody>
      </p:sp>
      <p:sp>
        <p:nvSpPr>
          <p:cNvPr id="168" name="Google Shape;168;g162004cb755_0_24"/>
          <p:cNvSpPr/>
          <p:nvPr/>
        </p:nvSpPr>
        <p:spPr>
          <a:xfrm>
            <a:off x="4715123"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169" name="Google Shape;169;g162004cb755_0_24"/>
          <p:cNvGrpSpPr/>
          <p:nvPr/>
        </p:nvGrpSpPr>
        <p:grpSpPr>
          <a:xfrm>
            <a:off x="441960" y="561256"/>
            <a:ext cx="1128381" cy="847206"/>
            <a:chOff x="7393391" y="1075612"/>
            <a:chExt cx="1128381" cy="847206"/>
          </a:xfrm>
        </p:grpSpPr>
        <p:sp>
          <p:nvSpPr>
            <p:cNvPr id="170" name="Google Shape;170;g162004cb755_0_2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1" name="Google Shape;171;g162004cb755_0_24"/>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72" name="Google Shape;172;g162004cb755_0_24"/>
          <p:cNvPicPr preferRelativeResize="0"/>
          <p:nvPr/>
        </p:nvPicPr>
        <p:blipFill rotWithShape="1">
          <a:blip r:embed="rId3">
            <a:alphaModFix/>
          </a:blip>
          <a:srcRect b="0" l="0" r="0" t="0"/>
          <a:stretch/>
        </p:blipFill>
        <p:spPr>
          <a:xfrm>
            <a:off x="10469310" y="6024685"/>
            <a:ext cx="1362791" cy="48038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g162004cb755_0_40"/>
          <p:cNvSpPr txBox="1"/>
          <p:nvPr>
            <p:ph idx="1" type="body"/>
          </p:nvPr>
        </p:nvSpPr>
        <p:spPr>
          <a:xfrm>
            <a:off x="1826712" y="561255"/>
            <a:ext cx="8538575" cy="5948401"/>
          </a:xfrm>
          <a:prstGeom prst="rect">
            <a:avLst/>
          </a:prstGeom>
          <a:noFill/>
          <a:ln>
            <a:noFill/>
          </a:ln>
        </p:spPr>
        <p:txBody>
          <a:bodyPr anchorCtr="0" anchor="t" bIns="45700" lIns="91425" spcFirstLastPara="1" rIns="91425" wrap="square" tIns="45700">
            <a:noAutofit/>
          </a:bodyPr>
          <a:lstStyle/>
          <a:p>
            <a:pPr indent="0" lvl="0" marL="114300" rtl="0" algn="l">
              <a:lnSpc>
                <a:spcPct val="90000"/>
              </a:lnSpc>
              <a:spcBef>
                <a:spcPts val="1000"/>
              </a:spcBef>
              <a:spcAft>
                <a:spcPts val="0"/>
              </a:spcAft>
              <a:buSzPts val="1800"/>
              <a:buNone/>
            </a:pPr>
            <a:r>
              <a:rPr b="1" i="0" lang="en-US">
                <a:solidFill>
                  <a:srgbClr val="000000"/>
                </a:solidFill>
                <a:latin typeface="Calibri"/>
                <a:ea typeface="Calibri"/>
                <a:cs typeface="Calibri"/>
                <a:sym typeface="Calibri"/>
              </a:rPr>
              <a:t>8. </a:t>
            </a:r>
            <a:r>
              <a:rPr b="1" lang="en-US">
                <a:solidFill>
                  <a:srgbClr val="000000"/>
                </a:solidFill>
              </a:rPr>
              <a:t>Métricas</a:t>
            </a:r>
            <a:endParaRPr>
              <a:solidFill>
                <a:srgbClr val="000000"/>
              </a:solidFill>
              <a:latin typeface="Calibri"/>
              <a:ea typeface="Calibri"/>
              <a:cs typeface="Calibri"/>
              <a:sym typeface="Calibri"/>
            </a:endParaRPr>
          </a:p>
          <a:p>
            <a:pPr indent="0" lvl="0" marL="114300" rtl="0" algn="l">
              <a:lnSpc>
                <a:spcPct val="90000"/>
              </a:lnSpc>
              <a:spcBef>
                <a:spcPts val="1000"/>
              </a:spcBef>
              <a:spcAft>
                <a:spcPts val="0"/>
              </a:spcAft>
              <a:buSzPts val="1800"/>
              <a:buNone/>
            </a:pPr>
            <a:r>
              <a:rPr lang="en-US" sz="2200">
                <a:solidFill>
                  <a:srgbClr val="000000"/>
                </a:solidFill>
              </a:rPr>
              <a:t>É imprescindível que saiba quais métricas vai aplicar na hora de medir o desempenho do seu negócio. Só assim poderá acompanhar a equipa rumo aos resultados.</a:t>
            </a:r>
            <a:endParaRPr/>
          </a:p>
          <a:p>
            <a:pPr indent="0" lvl="0" marL="114300" rtl="0" algn="l">
              <a:lnSpc>
                <a:spcPct val="90000"/>
              </a:lnSpc>
              <a:spcBef>
                <a:spcPts val="1000"/>
              </a:spcBef>
              <a:spcAft>
                <a:spcPts val="0"/>
              </a:spcAft>
              <a:buSzPts val="1800"/>
              <a:buNone/>
            </a:pPr>
            <a:r>
              <a:t/>
            </a:r>
            <a:endParaRPr b="0" i="0" sz="2200">
              <a:solidFill>
                <a:srgbClr val="000000"/>
              </a:solidFill>
              <a:latin typeface="Calibri"/>
              <a:ea typeface="Calibri"/>
              <a:cs typeface="Calibri"/>
              <a:sym typeface="Calibri"/>
            </a:endParaRPr>
          </a:p>
          <a:p>
            <a:pPr indent="0" lvl="0" marL="114300" rtl="0" algn="l">
              <a:lnSpc>
                <a:spcPct val="90000"/>
              </a:lnSpc>
              <a:spcBef>
                <a:spcPts val="1000"/>
              </a:spcBef>
              <a:spcAft>
                <a:spcPts val="0"/>
              </a:spcAft>
              <a:buSzPts val="1800"/>
              <a:buNone/>
            </a:pPr>
            <a:r>
              <a:rPr b="1" i="0" lang="en-US">
                <a:solidFill>
                  <a:srgbClr val="000000"/>
                </a:solidFill>
                <a:latin typeface="Calibri"/>
                <a:ea typeface="Calibri"/>
                <a:cs typeface="Calibri"/>
                <a:sym typeface="Calibri"/>
              </a:rPr>
              <a:t>9. Unfair Advantage</a:t>
            </a:r>
            <a:endParaRPr>
              <a:solidFill>
                <a:srgbClr val="000000"/>
              </a:solidFill>
              <a:latin typeface="Calibri"/>
              <a:ea typeface="Calibri"/>
              <a:cs typeface="Calibri"/>
              <a:sym typeface="Calibri"/>
            </a:endParaRPr>
          </a:p>
          <a:p>
            <a:pPr indent="0" lvl="0" marL="114300" rtl="0" algn="l">
              <a:lnSpc>
                <a:spcPct val="90000"/>
              </a:lnSpc>
              <a:spcBef>
                <a:spcPts val="1000"/>
              </a:spcBef>
              <a:spcAft>
                <a:spcPts val="0"/>
              </a:spcAft>
              <a:buSzPts val="1800"/>
              <a:buNone/>
            </a:pPr>
            <a:r>
              <a:rPr b="0" i="0" lang="en-US" sz="2200">
                <a:solidFill>
                  <a:srgbClr val="000000"/>
                </a:solidFill>
                <a:latin typeface="Calibri"/>
                <a:ea typeface="Calibri"/>
                <a:cs typeface="Calibri"/>
                <a:sym typeface="Calibri"/>
              </a:rPr>
              <a:t> </a:t>
            </a:r>
            <a:r>
              <a:rPr lang="en-US" sz="2200">
                <a:solidFill>
                  <a:srgbClr val="000000"/>
                </a:solidFill>
              </a:rPr>
              <a:t>Pergunte à sua equipa “o que o negócio/produto/serviço tem, que ninguém mais tem?”. Esta é possivelmente a questão mais difícil em todo o processo. A resposta tem que ser algo que não pode ser copiado, imitado ou adquirido – algo único no mercado. É desafiador, mas é uma questão essencial, principalmente se você pretende usar o canvas para atrair parceiros e investidores. Vantagem injusta pode ser informação privilegiada, uma equipe dos sonhos, obter endosso de especialistas, clientes existentes etc. Portanto, em vez de pensar em adicionar algo como "comprometimento e paixão" como uma vantagem injusta (porque não é), pense no que você tem que não outra pessoa pode comprar.</a:t>
            </a:r>
            <a:endParaRPr/>
          </a:p>
          <a:p>
            <a:pPr indent="0" lvl="0" marL="0" rtl="0" algn="l">
              <a:lnSpc>
                <a:spcPct val="115000"/>
              </a:lnSpc>
              <a:spcBef>
                <a:spcPts val="0"/>
              </a:spcBef>
              <a:spcAft>
                <a:spcPts val="0"/>
              </a:spcAft>
              <a:buClr>
                <a:schemeClr val="dk1"/>
              </a:buClr>
              <a:buSzPts val="1100"/>
              <a:buFont typeface="Arial"/>
              <a:buNone/>
            </a:pPr>
            <a:r>
              <a:t/>
            </a:r>
            <a:endParaRPr sz="2200">
              <a:latin typeface="Calibri"/>
              <a:ea typeface="Calibri"/>
              <a:cs typeface="Calibri"/>
              <a:sym typeface="Calibri"/>
            </a:endParaRPr>
          </a:p>
          <a:p>
            <a:pPr indent="0" lvl="0" marL="0" rtl="0" algn="l">
              <a:lnSpc>
                <a:spcPct val="90000"/>
              </a:lnSpc>
              <a:spcBef>
                <a:spcPts val="1000"/>
              </a:spcBef>
              <a:spcAft>
                <a:spcPts val="0"/>
              </a:spcAft>
              <a:buSzPts val="1800"/>
              <a:buNone/>
            </a:pPr>
            <a:r>
              <a:t/>
            </a:r>
            <a:endParaRPr sz="2200"/>
          </a:p>
        </p:txBody>
      </p:sp>
      <p:sp>
        <p:nvSpPr>
          <p:cNvPr id="178" name="Google Shape;178;g162004cb755_0_40"/>
          <p:cNvSpPr/>
          <p:nvPr/>
        </p:nvSpPr>
        <p:spPr>
          <a:xfrm>
            <a:off x="4715123"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179" name="Google Shape;179;g162004cb755_0_40"/>
          <p:cNvGrpSpPr/>
          <p:nvPr/>
        </p:nvGrpSpPr>
        <p:grpSpPr>
          <a:xfrm>
            <a:off x="441960" y="561256"/>
            <a:ext cx="1128381" cy="847206"/>
            <a:chOff x="7393391" y="1075612"/>
            <a:chExt cx="1128381" cy="847206"/>
          </a:xfrm>
        </p:grpSpPr>
        <p:sp>
          <p:nvSpPr>
            <p:cNvPr id="180" name="Google Shape;180;g162004cb755_0_40"/>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81" name="Google Shape;181;g162004cb755_0_40"/>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82" name="Google Shape;182;g162004cb755_0_40"/>
          <p:cNvPicPr preferRelativeResize="0"/>
          <p:nvPr/>
        </p:nvPicPr>
        <p:blipFill rotWithShape="1">
          <a:blip r:embed="rId3">
            <a:alphaModFix/>
          </a:blip>
          <a:srcRect b="0" l="0" r="0" t="0"/>
          <a:stretch/>
        </p:blipFill>
        <p:spPr>
          <a:xfrm>
            <a:off x="10469310" y="6024685"/>
            <a:ext cx="1362791" cy="48038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g162004cb755_0_67"/>
          <p:cNvSpPr txBox="1"/>
          <p:nvPr>
            <p:ph type="title"/>
          </p:nvPr>
        </p:nvSpPr>
        <p:spPr>
          <a:xfrm>
            <a:off x="1570340" y="1029550"/>
            <a:ext cx="10293659"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b="1" lang="en-US" sz="2800"/>
              <a:t>Conclusão</a:t>
            </a:r>
            <a:endParaRPr sz="2800"/>
          </a:p>
        </p:txBody>
      </p:sp>
      <p:sp>
        <p:nvSpPr>
          <p:cNvPr id="188" name="Google Shape;188;g162004cb755_0_67"/>
          <p:cNvSpPr txBox="1"/>
          <p:nvPr>
            <p:ph idx="1" type="body"/>
          </p:nvPr>
        </p:nvSpPr>
        <p:spPr>
          <a:xfrm>
            <a:off x="1348400" y="2469550"/>
            <a:ext cx="8732860" cy="2282370"/>
          </a:xfrm>
          <a:prstGeom prst="rect">
            <a:avLst/>
          </a:prstGeom>
          <a:noFill/>
          <a:ln>
            <a:noFill/>
          </a:ln>
        </p:spPr>
        <p:txBody>
          <a:bodyPr anchorCtr="0" anchor="t" bIns="45700" lIns="91425" spcFirstLastPara="1" rIns="91425" wrap="square" tIns="45700">
            <a:noAutofit/>
          </a:bodyPr>
          <a:lstStyle/>
          <a:p>
            <a:pPr indent="0" lvl="0" marL="114300" rtl="0" algn="l">
              <a:lnSpc>
                <a:spcPct val="90000"/>
              </a:lnSpc>
              <a:spcBef>
                <a:spcPts val="1000"/>
              </a:spcBef>
              <a:spcAft>
                <a:spcPts val="0"/>
              </a:spcAft>
              <a:buSzPts val="1800"/>
              <a:buNone/>
            </a:pPr>
            <a:r>
              <a:rPr lang="en-US" sz="2200">
                <a:solidFill>
                  <a:srgbClr val="000000"/>
                </a:solidFill>
              </a:rPr>
              <a:t>É importante ter em mente que o Lean Canvas não é um projeto para toda a vida da empresa. Pelo contrário, trata-se de um método que permite a experimentação. A sua equipa pode testar diferentes combinações até descobrir qual é o modelo de negócio ideal para o seu empreendimento. Nunca se esqueça: é sempre melhor investir algum tempo planejando e experimentando, do que construir um produto que ninguém quer.</a:t>
            </a:r>
            <a:endParaRPr b="0" i="0" sz="2200">
              <a:solidFill>
                <a:srgbClr val="000000"/>
              </a:solidFill>
              <a:latin typeface="Calibri"/>
              <a:ea typeface="Calibri"/>
              <a:cs typeface="Calibri"/>
              <a:sym typeface="Calibri"/>
            </a:endParaRPr>
          </a:p>
        </p:txBody>
      </p:sp>
      <p:sp>
        <p:nvSpPr>
          <p:cNvPr id="189" name="Google Shape;189;g162004cb755_0_67"/>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190" name="Google Shape;190;g162004cb755_0_67"/>
          <p:cNvGrpSpPr/>
          <p:nvPr/>
        </p:nvGrpSpPr>
        <p:grpSpPr>
          <a:xfrm>
            <a:off x="441960" y="561256"/>
            <a:ext cx="1128381" cy="847206"/>
            <a:chOff x="7393391" y="1075612"/>
            <a:chExt cx="1128381" cy="847206"/>
          </a:xfrm>
        </p:grpSpPr>
        <p:sp>
          <p:nvSpPr>
            <p:cNvPr id="191" name="Google Shape;191;g162004cb755_0_67"/>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92" name="Google Shape;192;g162004cb755_0_67"/>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pic>
        <p:nvPicPr>
          <p:cNvPr descr="Logotipo&#10;&#10;Descripción generada automáticamente" id="193" name="Google Shape;193;g162004cb755_0_67"/>
          <p:cNvPicPr preferRelativeResize="0"/>
          <p:nvPr/>
        </p:nvPicPr>
        <p:blipFill rotWithShape="1">
          <a:blip r:embed="rId3">
            <a:alphaModFix/>
          </a:blip>
          <a:srcRect b="0" l="0" r="0" t="0"/>
          <a:stretch/>
        </p:blipFill>
        <p:spPr>
          <a:xfrm>
            <a:off x="10469310" y="6024685"/>
            <a:ext cx="1362791" cy="48038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2022-09-21T07:19:16Z</dcterms:created>
  <dc:creator>Dideas Group</dc:creator>
</cp:coreProperties>
</file>