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c5f465723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8" name="Google Shape;58;g1c5f4657238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c5f4657238_0_10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g1c5f4657238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c5f4657238_0_10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g1c5f4657238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c5f4657238_0_1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g1c5f4657238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c5f4657238_0_1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5" name="Google Shape;195;g1c5f4657238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c5f4657238_0_1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4" name="Google Shape;204;g1c5f4657238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c5f4657238_0_14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4" name="Google Shape;214;g1c5f4657238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c5f4657238_0_15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3" name="Google Shape;223;g1c5f4657238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c5f4657238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3" name="Google Shape;233;g1c5f4657238_0_15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c5f465723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1" name="Google Shape;71;g1c5f4657238_0_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c5f465723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1" name="Google Shape;81;g1c5f4657238_0_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c5f4657238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g1c5f4657238_0_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c5f4657238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7" name="Google Shape;107;g1c5f4657238_0_4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c5f4657238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0" name="Google Shape;120;g1c5f4657238_0_5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c5f4657238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3" name="Google Shape;133;g1c5f4657238_0_6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c5f4657238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4" name="Google Shape;144;g1c5f4657238_0_7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c5f4657238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5" name="Google Shape;155;g1c5f4657238_0_8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0" y="0"/>
            <a:ext cx="7061374" cy="5143500"/>
          </a:xfrm>
          <a:custGeom>
            <a:rect b="b" l="l" r="r" t="t"/>
            <a:pathLst>
              <a:path extrusionOk="0" h="6858000" w="9415165">
                <a:moveTo>
                  <a:pt x="0" y="5940102"/>
                </a:moveTo>
                <a:lnTo>
                  <a:pt x="201903" y="5940608"/>
                </a:lnTo>
                <a:cubicBezTo>
                  <a:pt x="552894" y="5941488"/>
                  <a:pt x="968883" y="5942531"/>
                  <a:pt x="1461907" y="5943766"/>
                </a:cubicBezTo>
                <a:cubicBezTo>
                  <a:pt x="1662934" y="5938113"/>
                  <a:pt x="1852841" y="6049291"/>
                  <a:pt x="1951874" y="6220822"/>
                </a:cubicBezTo>
                <a:cubicBezTo>
                  <a:pt x="1951874" y="6220822"/>
                  <a:pt x="1951874" y="6220822"/>
                  <a:pt x="2282833" y="6794059"/>
                </a:cubicBezTo>
                <a:lnTo>
                  <a:pt x="2319750" y="6858000"/>
                </a:lnTo>
                <a:lnTo>
                  <a:pt x="0" y="6858000"/>
                </a:lnTo>
                <a:close/>
                <a:moveTo>
                  <a:pt x="751947" y="3830686"/>
                </a:moveTo>
                <a:cubicBezTo>
                  <a:pt x="751947" y="3830686"/>
                  <a:pt x="751947" y="3830686"/>
                  <a:pt x="1719258" y="3833112"/>
                </a:cubicBezTo>
                <a:cubicBezTo>
                  <a:pt x="1780885" y="3831380"/>
                  <a:pt x="1839102" y="3865462"/>
                  <a:pt x="1869462" y="3918046"/>
                </a:cubicBezTo>
                <a:cubicBezTo>
                  <a:pt x="1869462" y="3918046"/>
                  <a:pt x="1869462" y="3918046"/>
                  <a:pt x="2354170" y="4757586"/>
                </a:cubicBezTo>
                <a:cubicBezTo>
                  <a:pt x="2385577" y="4811983"/>
                  <a:pt x="2384937" y="4877630"/>
                  <a:pt x="2353672" y="4931947"/>
                </a:cubicBezTo>
                <a:cubicBezTo>
                  <a:pt x="2353672" y="4931947"/>
                  <a:pt x="2353672" y="4931947"/>
                  <a:pt x="1871068" y="5769061"/>
                </a:cubicBezTo>
                <a:cubicBezTo>
                  <a:pt x="1841608" y="5822336"/>
                  <a:pt x="1783799" y="5855711"/>
                  <a:pt x="1722931" y="5854589"/>
                </a:cubicBezTo>
                <a:cubicBezTo>
                  <a:pt x="1722931" y="5854589"/>
                  <a:pt x="1722931" y="5854589"/>
                  <a:pt x="756668" y="5853977"/>
                </a:cubicBezTo>
                <a:cubicBezTo>
                  <a:pt x="693994" y="5853896"/>
                  <a:pt x="636823" y="5821628"/>
                  <a:pt x="605416" y="5767228"/>
                </a:cubicBezTo>
                <a:cubicBezTo>
                  <a:pt x="605416" y="5767228"/>
                  <a:pt x="605416" y="5767228"/>
                  <a:pt x="120708" y="4927690"/>
                </a:cubicBezTo>
                <a:cubicBezTo>
                  <a:pt x="90348" y="4875106"/>
                  <a:pt x="89942" y="4807646"/>
                  <a:pt x="122255" y="4755141"/>
                </a:cubicBezTo>
                <a:cubicBezTo>
                  <a:pt x="122255" y="4755141"/>
                  <a:pt x="122255" y="4755141"/>
                  <a:pt x="603810" y="3916214"/>
                </a:cubicBezTo>
                <a:cubicBezTo>
                  <a:pt x="633271" y="3862939"/>
                  <a:pt x="691080" y="3829563"/>
                  <a:pt x="751947" y="3830686"/>
                </a:cubicBezTo>
                <a:close/>
                <a:moveTo>
                  <a:pt x="2140871" y="3416093"/>
                </a:moveTo>
                <a:cubicBezTo>
                  <a:pt x="2140871" y="3416093"/>
                  <a:pt x="2140871" y="3416093"/>
                  <a:pt x="2485012" y="3416957"/>
                </a:cubicBezTo>
                <a:cubicBezTo>
                  <a:pt x="2506938" y="3416340"/>
                  <a:pt x="2527650" y="3428466"/>
                  <a:pt x="2538451" y="3447174"/>
                </a:cubicBezTo>
                <a:cubicBezTo>
                  <a:pt x="2538451" y="3447174"/>
                  <a:pt x="2538451" y="3447174"/>
                  <a:pt x="2710898" y="3745860"/>
                </a:cubicBezTo>
                <a:cubicBezTo>
                  <a:pt x="2722072" y="3765213"/>
                  <a:pt x="2721844" y="3788568"/>
                  <a:pt x="2710720" y="3807893"/>
                </a:cubicBezTo>
                <a:cubicBezTo>
                  <a:pt x="2710720" y="3807893"/>
                  <a:pt x="2710720" y="3807893"/>
                  <a:pt x="2539024" y="4105714"/>
                </a:cubicBezTo>
                <a:cubicBezTo>
                  <a:pt x="2528542" y="4124669"/>
                  <a:pt x="2507974" y="4136543"/>
                  <a:pt x="2486319" y="4136144"/>
                </a:cubicBezTo>
                <a:cubicBezTo>
                  <a:pt x="2486319" y="4136144"/>
                  <a:pt x="2486319" y="4136144"/>
                  <a:pt x="2142549" y="4135926"/>
                </a:cubicBezTo>
                <a:cubicBezTo>
                  <a:pt x="2120252" y="4135898"/>
                  <a:pt x="2099911" y="4124417"/>
                  <a:pt x="2088738" y="4105063"/>
                </a:cubicBezTo>
                <a:cubicBezTo>
                  <a:pt x="2088738" y="4105063"/>
                  <a:pt x="2088738" y="4105063"/>
                  <a:pt x="1916292" y="3806378"/>
                </a:cubicBezTo>
                <a:cubicBezTo>
                  <a:pt x="1905490" y="3787669"/>
                  <a:pt x="1905346" y="3763670"/>
                  <a:pt x="1916843" y="3744990"/>
                </a:cubicBezTo>
                <a:cubicBezTo>
                  <a:pt x="1916843" y="3744990"/>
                  <a:pt x="1916843" y="3744990"/>
                  <a:pt x="2088166" y="3446523"/>
                </a:cubicBezTo>
                <a:cubicBezTo>
                  <a:pt x="2098648" y="3427568"/>
                  <a:pt x="2119216" y="3415695"/>
                  <a:pt x="2140871" y="3416093"/>
                </a:cubicBezTo>
                <a:close/>
                <a:moveTo>
                  <a:pt x="2309207" y="2943824"/>
                </a:moveTo>
                <a:cubicBezTo>
                  <a:pt x="2309207" y="2943824"/>
                  <a:pt x="2309207" y="2943824"/>
                  <a:pt x="2490927" y="2944279"/>
                </a:cubicBezTo>
                <a:cubicBezTo>
                  <a:pt x="2502505" y="2943955"/>
                  <a:pt x="2513441" y="2950357"/>
                  <a:pt x="2519144" y="2960236"/>
                </a:cubicBezTo>
                <a:cubicBezTo>
                  <a:pt x="2519144" y="2960236"/>
                  <a:pt x="2519144" y="2960236"/>
                  <a:pt x="2610202" y="3117952"/>
                </a:cubicBezTo>
                <a:cubicBezTo>
                  <a:pt x="2616102" y="3128172"/>
                  <a:pt x="2615982" y="3140504"/>
                  <a:pt x="2610107" y="3150708"/>
                </a:cubicBezTo>
                <a:cubicBezTo>
                  <a:pt x="2610107" y="3150708"/>
                  <a:pt x="2610107" y="3150708"/>
                  <a:pt x="2519446" y="3307968"/>
                </a:cubicBezTo>
                <a:cubicBezTo>
                  <a:pt x="2513912" y="3317976"/>
                  <a:pt x="2503051" y="3324246"/>
                  <a:pt x="2491617" y="3324035"/>
                </a:cubicBezTo>
                <a:cubicBezTo>
                  <a:pt x="2491617" y="3324035"/>
                  <a:pt x="2491617" y="3324035"/>
                  <a:pt x="2310094" y="3323920"/>
                </a:cubicBezTo>
                <a:cubicBezTo>
                  <a:pt x="2298321" y="3323905"/>
                  <a:pt x="2287579" y="3317843"/>
                  <a:pt x="2281679" y="3307623"/>
                </a:cubicBezTo>
                <a:cubicBezTo>
                  <a:pt x="2281679" y="3307623"/>
                  <a:pt x="2281679" y="3307623"/>
                  <a:pt x="2190623" y="3149908"/>
                </a:cubicBezTo>
                <a:cubicBezTo>
                  <a:pt x="2184919" y="3140029"/>
                  <a:pt x="2184843" y="3127357"/>
                  <a:pt x="2190913" y="3117492"/>
                </a:cubicBezTo>
                <a:cubicBezTo>
                  <a:pt x="2190913" y="3117492"/>
                  <a:pt x="2190913" y="3117492"/>
                  <a:pt x="2281378" y="2959891"/>
                </a:cubicBezTo>
                <a:cubicBezTo>
                  <a:pt x="2286913" y="2949884"/>
                  <a:pt x="2297773" y="2943613"/>
                  <a:pt x="2309207" y="2943824"/>
                </a:cubicBezTo>
                <a:close/>
                <a:moveTo>
                  <a:pt x="4112874" y="2635904"/>
                </a:moveTo>
                <a:cubicBezTo>
                  <a:pt x="4112874" y="2635904"/>
                  <a:pt x="4112874" y="2635904"/>
                  <a:pt x="7268230" y="2643815"/>
                </a:cubicBezTo>
                <a:cubicBezTo>
                  <a:pt x="7469258" y="2638162"/>
                  <a:pt x="7659163" y="2749340"/>
                  <a:pt x="7758196" y="2920870"/>
                </a:cubicBezTo>
                <a:cubicBezTo>
                  <a:pt x="7758196" y="2920870"/>
                  <a:pt x="7758196" y="2920870"/>
                  <a:pt x="9339309" y="5659439"/>
                </a:cubicBezTo>
                <a:cubicBezTo>
                  <a:pt x="9441758" y="5836884"/>
                  <a:pt x="9439672" y="6051021"/>
                  <a:pt x="9337678" y="6228205"/>
                </a:cubicBezTo>
                <a:cubicBezTo>
                  <a:pt x="9337678" y="6228205"/>
                  <a:pt x="9337678" y="6228205"/>
                  <a:pt x="9008157" y="6799787"/>
                </a:cubicBezTo>
                <a:lnTo>
                  <a:pt x="8974598" y="6858000"/>
                </a:lnTo>
                <a:lnTo>
                  <a:pt x="2425403" y="6858000"/>
                </a:lnTo>
                <a:lnTo>
                  <a:pt x="2332089" y="6696379"/>
                </a:lnTo>
                <a:cubicBezTo>
                  <a:pt x="2245236" y="6545945"/>
                  <a:pt x="2152593" y="6385482"/>
                  <a:pt x="2053773" y="6214321"/>
                </a:cubicBezTo>
                <a:cubicBezTo>
                  <a:pt x="1954740" y="6042790"/>
                  <a:pt x="1953410" y="5822737"/>
                  <a:pt x="2058819" y="5651469"/>
                </a:cubicBezTo>
                <a:cubicBezTo>
                  <a:pt x="2058819" y="5651469"/>
                  <a:pt x="2058819" y="5651469"/>
                  <a:pt x="3629647" y="2914896"/>
                </a:cubicBezTo>
                <a:cubicBezTo>
                  <a:pt x="3725749" y="2741114"/>
                  <a:pt x="3914325" y="2632240"/>
                  <a:pt x="4112874" y="2635904"/>
                </a:cubicBezTo>
                <a:close/>
                <a:moveTo>
                  <a:pt x="688133" y="2474638"/>
                </a:moveTo>
                <a:cubicBezTo>
                  <a:pt x="688133" y="2474638"/>
                  <a:pt x="688133" y="2474638"/>
                  <a:pt x="1287544" y="2476142"/>
                </a:cubicBezTo>
                <a:cubicBezTo>
                  <a:pt x="1325733" y="2475067"/>
                  <a:pt x="1361809" y="2496187"/>
                  <a:pt x="1380621" y="2528772"/>
                </a:cubicBezTo>
                <a:cubicBezTo>
                  <a:pt x="1380621" y="2528772"/>
                  <a:pt x="1380621" y="2528772"/>
                  <a:pt x="1680979" y="3049008"/>
                </a:cubicBezTo>
                <a:cubicBezTo>
                  <a:pt x="1700441" y="3082716"/>
                  <a:pt x="1700045" y="3123395"/>
                  <a:pt x="1680670" y="3157054"/>
                </a:cubicBezTo>
                <a:cubicBezTo>
                  <a:pt x="1680670" y="3157054"/>
                  <a:pt x="1680670" y="3157054"/>
                  <a:pt x="1381617" y="3675787"/>
                </a:cubicBezTo>
                <a:cubicBezTo>
                  <a:pt x="1363361" y="3708799"/>
                  <a:pt x="1327537" y="3729482"/>
                  <a:pt x="1289821" y="3728785"/>
                </a:cubicBezTo>
                <a:cubicBezTo>
                  <a:pt x="1289821" y="3728785"/>
                  <a:pt x="1289821" y="3728785"/>
                  <a:pt x="691058" y="3728407"/>
                </a:cubicBezTo>
                <a:cubicBezTo>
                  <a:pt x="652221" y="3728357"/>
                  <a:pt x="616793" y="3708360"/>
                  <a:pt x="597332" y="3674651"/>
                </a:cubicBezTo>
                <a:cubicBezTo>
                  <a:pt x="597332" y="3674651"/>
                  <a:pt x="597332" y="3674651"/>
                  <a:pt x="296974" y="3154416"/>
                </a:cubicBezTo>
                <a:cubicBezTo>
                  <a:pt x="278161" y="3121831"/>
                  <a:pt x="277908" y="3080029"/>
                  <a:pt x="297933" y="3047494"/>
                </a:cubicBezTo>
                <a:cubicBezTo>
                  <a:pt x="297933" y="3047494"/>
                  <a:pt x="297933" y="3047494"/>
                  <a:pt x="596337" y="2527637"/>
                </a:cubicBezTo>
                <a:cubicBezTo>
                  <a:pt x="614593" y="2494625"/>
                  <a:pt x="650416" y="2473943"/>
                  <a:pt x="688133" y="2474638"/>
                </a:cubicBezTo>
                <a:close/>
                <a:moveTo>
                  <a:pt x="2732571" y="2020011"/>
                </a:moveTo>
                <a:cubicBezTo>
                  <a:pt x="2732571" y="2020011"/>
                  <a:pt x="2732571" y="2020011"/>
                  <a:pt x="3236024" y="2021272"/>
                </a:cubicBezTo>
                <a:cubicBezTo>
                  <a:pt x="3268098" y="2020370"/>
                  <a:pt x="3298399" y="2038110"/>
                  <a:pt x="3314200" y="2065479"/>
                </a:cubicBezTo>
                <a:cubicBezTo>
                  <a:pt x="3314200" y="2065479"/>
                  <a:pt x="3314200" y="2065479"/>
                  <a:pt x="3566473" y="2502430"/>
                </a:cubicBezTo>
                <a:cubicBezTo>
                  <a:pt x="3582820" y="2530741"/>
                  <a:pt x="3582487" y="2564907"/>
                  <a:pt x="3566214" y="2593179"/>
                </a:cubicBezTo>
                <a:cubicBezTo>
                  <a:pt x="3566214" y="2593179"/>
                  <a:pt x="3566214" y="2593179"/>
                  <a:pt x="3315036" y="3028868"/>
                </a:cubicBezTo>
                <a:cubicBezTo>
                  <a:pt x="3299702" y="3056596"/>
                  <a:pt x="3269615" y="3073966"/>
                  <a:pt x="3237935" y="3073382"/>
                </a:cubicBezTo>
                <a:cubicBezTo>
                  <a:pt x="3237935" y="3073382"/>
                  <a:pt x="3237935" y="3073382"/>
                  <a:pt x="2735028" y="3073064"/>
                </a:cubicBezTo>
                <a:cubicBezTo>
                  <a:pt x="2702409" y="3073021"/>
                  <a:pt x="2672652" y="3056226"/>
                  <a:pt x="2656307" y="3027915"/>
                </a:cubicBezTo>
                <a:cubicBezTo>
                  <a:pt x="2656307" y="3027915"/>
                  <a:pt x="2656307" y="3027915"/>
                  <a:pt x="2404033" y="2590963"/>
                </a:cubicBezTo>
                <a:cubicBezTo>
                  <a:pt x="2388231" y="2563595"/>
                  <a:pt x="2388020" y="2528484"/>
                  <a:pt x="2404839" y="2501157"/>
                </a:cubicBezTo>
                <a:cubicBezTo>
                  <a:pt x="2404839" y="2501157"/>
                  <a:pt x="2404839" y="2501157"/>
                  <a:pt x="2655471" y="2064525"/>
                </a:cubicBezTo>
                <a:cubicBezTo>
                  <a:pt x="2670804" y="2036797"/>
                  <a:pt x="2700892" y="2019426"/>
                  <a:pt x="2732571" y="2020011"/>
                </a:cubicBezTo>
                <a:close/>
                <a:moveTo>
                  <a:pt x="3662925" y="0"/>
                </a:moveTo>
                <a:lnTo>
                  <a:pt x="5336547" y="0"/>
                </a:lnTo>
                <a:lnTo>
                  <a:pt x="5342959" y="11106"/>
                </a:lnTo>
                <a:cubicBezTo>
                  <a:pt x="5372852" y="62881"/>
                  <a:pt x="5492421" y="269982"/>
                  <a:pt x="5970700" y="1098387"/>
                </a:cubicBezTo>
                <a:cubicBezTo>
                  <a:pt x="6012021" y="1169956"/>
                  <a:pt x="6011183" y="1256322"/>
                  <a:pt x="5970044" y="1327785"/>
                </a:cubicBezTo>
                <a:cubicBezTo>
                  <a:pt x="5970044" y="1327785"/>
                  <a:pt x="5970044" y="1327785"/>
                  <a:pt x="5335110" y="2429135"/>
                </a:cubicBezTo>
                <a:cubicBezTo>
                  <a:pt x="5296350" y="2499226"/>
                  <a:pt x="5220291" y="2543137"/>
                  <a:pt x="5140211" y="2541659"/>
                </a:cubicBezTo>
                <a:cubicBezTo>
                  <a:pt x="5140211" y="2541659"/>
                  <a:pt x="5140211" y="2541659"/>
                  <a:pt x="3868947" y="2540855"/>
                </a:cubicBezTo>
                <a:cubicBezTo>
                  <a:pt x="3786490" y="2540750"/>
                  <a:pt x="3711273" y="2498294"/>
                  <a:pt x="3669952" y="2426726"/>
                </a:cubicBezTo>
                <a:cubicBezTo>
                  <a:pt x="3669952" y="2426726"/>
                  <a:pt x="3669952" y="2426726"/>
                  <a:pt x="3032246" y="1322186"/>
                </a:cubicBezTo>
                <a:cubicBezTo>
                  <a:pt x="2992303" y="1253003"/>
                  <a:pt x="2991768" y="1164250"/>
                  <a:pt x="3034282" y="1095172"/>
                </a:cubicBezTo>
                <a:cubicBezTo>
                  <a:pt x="3034282" y="1095172"/>
                  <a:pt x="3034282" y="1095172"/>
                  <a:pt x="3556318" y="185723"/>
                </a:cubicBez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2" name="Google Shape;62;p14"/>
          <p:cNvGrpSpPr/>
          <p:nvPr/>
        </p:nvGrpSpPr>
        <p:grpSpPr>
          <a:xfrm>
            <a:off x="4641319" y="897946"/>
            <a:ext cx="4185751" cy="3209066"/>
            <a:chOff x="6169039" y="142050"/>
            <a:chExt cx="5581001" cy="4278755"/>
          </a:xfrm>
        </p:grpSpPr>
        <p:sp>
          <p:nvSpPr>
            <p:cNvPr id="63" name="Google Shape;63;p14"/>
            <p:cNvSpPr/>
            <p:nvPr/>
          </p:nvSpPr>
          <p:spPr>
            <a:xfrm rot="-5400000">
              <a:off x="6820162" y="-509073"/>
              <a:ext cx="4278755" cy="5581001"/>
            </a:xfrm>
            <a:custGeom>
              <a:rect b="b" l="l" r="r" t="t"/>
              <a:pathLst>
                <a:path extrusionOk="0" h="5581001" w="4278755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14"/>
            <p:cNvSpPr/>
            <p:nvPr/>
          </p:nvSpPr>
          <p:spPr>
            <a:xfrm rot="-5400000">
              <a:off x="6900550" y="-427109"/>
              <a:ext cx="4118302" cy="5413571"/>
            </a:xfrm>
            <a:custGeom>
              <a:rect b="b" l="l" r="r" t="t"/>
              <a:pathLst>
                <a:path extrusionOk="0" h="5581001" w="4278755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5" name="Google Shape;65;p14"/>
          <p:cNvSpPr txBox="1"/>
          <p:nvPr>
            <p:ph type="title"/>
          </p:nvPr>
        </p:nvSpPr>
        <p:spPr>
          <a:xfrm>
            <a:off x="4998470" y="1706233"/>
            <a:ext cx="3584700" cy="211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b="1" lang="it" sz="3200">
                <a:solidFill>
                  <a:schemeClr val="lt1"/>
                </a:solidFill>
              </a:rPr>
              <a:t>Analisi</a:t>
            </a:r>
            <a:endParaRPr b="1" sz="32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b="1" lang="it" sz="3200">
                <a:solidFill>
                  <a:schemeClr val="lt1"/>
                </a:solidFill>
              </a:rPr>
              <a:t>S.M.A.R.T</a:t>
            </a:r>
            <a:br>
              <a:rPr lang="it" sz="3000">
                <a:solidFill>
                  <a:schemeClr val="lt1"/>
                </a:solidFill>
              </a:rPr>
            </a:br>
            <a:br>
              <a:rPr lang="it" sz="3000">
                <a:solidFill>
                  <a:schemeClr val="lt1"/>
                </a:solidFill>
              </a:rPr>
            </a:br>
            <a:endParaRPr b="1" sz="3000">
              <a:solidFill>
                <a:srgbClr val="FF0000"/>
              </a:solidFill>
            </a:endParaRPr>
          </a:p>
        </p:txBody>
      </p:sp>
      <p:pic>
        <p:nvPicPr>
          <p:cNvPr descr="Logotipo&#10;&#10;Descripción generada automáticamente" id="66" name="Google Shape;66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79379"/>
            <a:ext cx="2215200" cy="78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terfaz de usuario gráfica, Texto&#10;&#10;Descripción generada automáticamente" id="67" name="Google Shape;6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28841" y="176488"/>
            <a:ext cx="1398234" cy="37927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1756060" y="4449201"/>
            <a:ext cx="4894200" cy="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just">
              <a:lnSpc>
                <a:spcPct val="9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it" sz="9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Questo progetto è stato finanziato con il sostegno della Commissione europea. L'autore è il solo responsabile di questa comunicazione e la Commissione declina ogni responsabilità sull'uso che potrà essere fatto delle informazioni in essa contenute. Numero di presentazione: 2021-1-ES02-KA220-YOU-000028609</a:t>
            </a:r>
            <a:endParaRPr b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/>
          <p:nvPr>
            <p:ph idx="1" type="body"/>
          </p:nvPr>
        </p:nvSpPr>
        <p:spPr>
          <a:xfrm>
            <a:off x="971321" y="1056347"/>
            <a:ext cx="7978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rPr b="1" lang="it" sz="1400"/>
              <a:t>Una nota di cautela sulla definizione di obiettivi per cambiamenti a lungo termine, a livello di popolazione: </a:t>
            </a:r>
            <a:endParaRPr b="1" sz="1400"/>
          </a:p>
          <a:p>
            <a:pPr indent="-2540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it" sz="1400"/>
              <a:t>Problemi complessi e a lungo termine richiedono decenni di lavoro per il cambiamento; le azioni della vostra organizzazione sono una piccola parte.</a:t>
            </a:r>
            <a:endParaRPr sz="1400"/>
          </a:p>
          <a:p>
            <a:pPr indent="-2540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it" sz="1400"/>
              <a:t>Chi è il responsabile se non si raggiunge l'obiettivo?</a:t>
            </a:r>
            <a:endParaRPr sz="1400"/>
          </a:p>
          <a:p>
            <a:pPr indent="-2540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it" sz="1400"/>
              <a:t>È più appropriato misurare la direzione del movimento senza impostare un obiettivo concreto (ad esempio, aumentare, diminuire o mantenere).</a:t>
            </a:r>
            <a:endParaRPr sz="1400"/>
          </a:p>
          <a:p>
            <a:pPr indent="-2540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it" sz="1400"/>
              <a:t>Considerare gli obiettivi intermedi quando è opportuno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sz="1400"/>
          </a:p>
        </p:txBody>
      </p:sp>
      <p:sp>
        <p:nvSpPr>
          <p:cNvPr id="170" name="Google Shape;170;p23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2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1" name="Google Shape;171;p23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72" name="Google Shape;172;p23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23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4"/>
          <p:cNvSpPr txBox="1"/>
          <p:nvPr>
            <p:ph idx="1" type="body"/>
          </p:nvPr>
        </p:nvSpPr>
        <p:spPr>
          <a:xfrm>
            <a:off x="971321" y="1056347"/>
            <a:ext cx="8893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rPr b="1" lang="it" sz="1400"/>
              <a:t>Esempio di </a:t>
            </a:r>
            <a:r>
              <a:rPr lang="it" sz="1400"/>
              <a:t>obiettivo intermedio con direzione e numero del target: Entro il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rPr lang="it" sz="1400"/>
              <a:t>31 dicembre 2022, aumentare la percentuale di stabilimenti che passano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rPr lang="it" sz="1400"/>
              <a:t>controlli di conformità del tabacco dal 75% all'80% (fonte dei dati: 2020 Tubman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rPr lang="it" sz="1400"/>
              <a:t>Dipartimento dello sceriffo della contea).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rPr b="1" lang="it" sz="1400"/>
              <a:t>Esempio di </a:t>
            </a:r>
            <a:r>
              <a:rPr lang="it" sz="1400"/>
              <a:t>obiettivo a lungo termine con direzione di destinazione GIUSTA: Entro il 31 dicembre,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rPr lang="it" sz="1400"/>
              <a:t>2025, diminuire la percentuale di studenti della Contea di Tubman nei gradi 6-12 che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rPr lang="it" sz="1400"/>
              <a:t>fumato sigarette negli ultimi 30 giorni (basale: 82%, fonte dei dati: 2019).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rPr lang="it" sz="1400"/>
              <a:t>Indagine sugli studenti del Minnesota)</a:t>
            </a:r>
            <a:endParaRPr sz="1400"/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sz="1400"/>
          </a:p>
        </p:txBody>
      </p:sp>
      <p:sp>
        <p:nvSpPr>
          <p:cNvPr id="179" name="Google Shape;179;p24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2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0" name="Google Shape;180;p24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81" name="Google Shape;181;p24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24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 txBox="1"/>
          <p:nvPr>
            <p:ph type="title"/>
          </p:nvPr>
        </p:nvSpPr>
        <p:spPr>
          <a:xfrm>
            <a:off x="1011281" y="526219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it" sz="2700">
                <a:solidFill>
                  <a:srgbClr val="2F5496"/>
                </a:solidFill>
              </a:rPr>
              <a:t>Rilevante</a:t>
            </a:r>
            <a:endParaRPr b="1" sz="2700">
              <a:solidFill>
                <a:srgbClr val="2F5496"/>
              </a:solidFill>
            </a:endParaRPr>
          </a:p>
        </p:txBody>
      </p:sp>
      <p:sp>
        <p:nvSpPr>
          <p:cNvPr id="188" name="Google Shape;188;p25"/>
          <p:cNvSpPr txBox="1"/>
          <p:nvPr>
            <p:ph idx="1" type="body"/>
          </p:nvPr>
        </p:nvSpPr>
        <p:spPr>
          <a:xfrm>
            <a:off x="1011281" y="1459158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it" sz="1400"/>
              <a:t>Gli obiettivi rilevanti si allineano con un obiettivo corrispondente e con la missione, la visione e i valori di un'organizzazione o di un gruppo. Sono importanti per i partner, i membri della comunità e i responsabili delle decisioni e contribuiscono a realizzare un cambiamento significativo per le popolazioni interessate</a:t>
            </a:r>
            <a:endParaRPr sz="1400"/>
          </a:p>
          <a:p>
            <a:pPr indent="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/>
              <a:t>Tra gli spunti da prendere in considerazione per la stesura di obiettivi rilevanti vi sono:</a:t>
            </a:r>
            <a:endParaRPr sz="1400"/>
          </a:p>
          <a:p>
            <a:pPr indent="-254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it" sz="1400"/>
              <a:t>L'obiettivo contribuirà al raggiungimento della meta?</a:t>
            </a:r>
            <a:endParaRPr sz="1400"/>
          </a:p>
          <a:p>
            <a:pPr indent="-254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it" sz="1400"/>
              <a:t>È utile e significativo misurare questo obiettivo?</a:t>
            </a:r>
            <a:endParaRPr/>
          </a:p>
          <a:p>
            <a:pPr indent="0" lvl="0" marL="88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9" name="Google Shape;189;p25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2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0" name="Google Shape;190;p25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91" name="Google Shape;191;p25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25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6"/>
          <p:cNvSpPr txBox="1"/>
          <p:nvPr>
            <p:ph idx="1" type="body"/>
          </p:nvPr>
        </p:nvSpPr>
        <p:spPr>
          <a:xfrm>
            <a:off x="1011281" y="1224825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" sz="1400"/>
              <a:t>Diversi modi per scrivere obiettivi SMART: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" sz="1400"/>
              <a:t>Esistono diversi approcci e modi per spiegare come scrivere SMART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" sz="1400"/>
              <a:t>obiettivi. Ecco altre strutture di frase per gli obiettivi: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it" sz="1400"/>
              <a:t>[Chi] </a:t>
            </a:r>
            <a:r>
              <a:rPr lang="it" sz="1400"/>
              <a:t>farà </a:t>
            </a:r>
            <a:r>
              <a:rPr b="1" lang="it" sz="1400"/>
              <a:t>[cosa] </a:t>
            </a:r>
            <a:r>
              <a:rPr lang="it" sz="1400"/>
              <a:t>risultando in [</a:t>
            </a:r>
            <a:r>
              <a:rPr b="1" lang="it" sz="1400"/>
              <a:t>misura</a:t>
            </a:r>
            <a:r>
              <a:rPr lang="it" sz="1400"/>
              <a:t>] entro </a:t>
            </a:r>
            <a:r>
              <a:rPr b="1" lang="it" sz="1400"/>
              <a:t>[quando].</a:t>
            </a:r>
            <a:endParaRPr b="1"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" sz="1400"/>
              <a:t>Entro </a:t>
            </a:r>
            <a:r>
              <a:rPr b="1" lang="it" sz="1400"/>
              <a:t>[quando], [chi] </a:t>
            </a:r>
            <a:r>
              <a:rPr lang="it" sz="1400"/>
              <a:t>farà </a:t>
            </a:r>
            <a:r>
              <a:rPr b="1" lang="it" sz="1400"/>
              <a:t>[cosa] </a:t>
            </a:r>
            <a:r>
              <a:rPr lang="it" sz="1400"/>
              <a:t>risultando in </a:t>
            </a:r>
            <a:r>
              <a:rPr b="1" lang="it" sz="1400"/>
              <a:t>[misura].</a:t>
            </a:r>
            <a:endParaRPr b="1"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" sz="1400"/>
              <a:t>Entro </a:t>
            </a:r>
            <a:r>
              <a:rPr b="1" lang="it" sz="1400"/>
              <a:t>[quando], [misura - include chi e cosa].</a:t>
            </a:r>
            <a:endParaRPr b="1"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" sz="1400"/>
              <a:t>[</a:t>
            </a:r>
            <a:r>
              <a:rPr b="1" lang="it" sz="1400"/>
              <a:t>Misura </a:t>
            </a:r>
            <a:r>
              <a:rPr lang="it" sz="1400"/>
              <a:t>- include chi e cosa] entro [</a:t>
            </a:r>
            <a:r>
              <a:rPr b="1" lang="it" sz="1400"/>
              <a:t>quando</a:t>
            </a:r>
            <a:r>
              <a:rPr lang="it" sz="1400"/>
              <a:t>].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8" name="Google Shape;198;p26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2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9" name="Google Shape;199;p26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200" name="Google Shape;200;p26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26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 txBox="1"/>
          <p:nvPr>
            <p:ph type="title"/>
          </p:nvPr>
        </p:nvSpPr>
        <p:spPr>
          <a:xfrm>
            <a:off x="1257300" y="753188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it" sz="2700">
                <a:solidFill>
                  <a:srgbClr val="2F5496"/>
                </a:solidFill>
              </a:rPr>
              <a:t>Legato al tempo</a:t>
            </a:r>
            <a:endParaRPr b="1" sz="2700">
              <a:solidFill>
                <a:srgbClr val="2F5496"/>
              </a:solidFill>
            </a:endParaRPr>
          </a:p>
        </p:txBody>
      </p:sp>
      <p:sp>
        <p:nvSpPr>
          <p:cNvPr id="207" name="Google Shape;207;p27"/>
          <p:cNvSpPr txBox="1"/>
          <p:nvPr>
            <p:ph idx="1" type="body"/>
          </p:nvPr>
        </p:nvSpPr>
        <p:spPr>
          <a:xfrm>
            <a:off x="1040018" y="1747463"/>
            <a:ext cx="75756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/>
              <a:t>Gli obiettivi vincolati nel tempo indicano una data ragionevole entro la quale e</a:t>
            </a:r>
            <a:endParaRPr sz="1400"/>
          </a:p>
          <a:p>
            <a:pPr indent="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/>
              <a:t>obiettivo si realizzerà.</a:t>
            </a:r>
            <a:endParaRPr sz="1400"/>
          </a:p>
          <a:p>
            <a:pPr indent="-2540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it" sz="1400"/>
              <a:t>Non troppo presto: Dare tempo sufficiente per dimostrare il successo e/o il collegamento tra azione e risultato.</a:t>
            </a:r>
            <a:endParaRPr sz="1400"/>
          </a:p>
          <a:p>
            <a:pPr indent="-2540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it" sz="1400"/>
              <a:t>Non troppo tardi: Non incoraggiare la procrastinazione o eliminare la capacità di collegare i punti tra azione e risultato.</a:t>
            </a:r>
            <a:endParaRPr sz="140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400"/>
          </a:p>
        </p:txBody>
      </p:sp>
      <p:sp>
        <p:nvSpPr>
          <p:cNvPr id="208" name="Google Shape;208;p27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2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9" name="Google Shape;209;p27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210" name="Google Shape;210;p27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27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8"/>
          <p:cNvSpPr txBox="1"/>
          <p:nvPr>
            <p:ph idx="1" type="body"/>
          </p:nvPr>
        </p:nvSpPr>
        <p:spPr>
          <a:xfrm>
            <a:off x="940144" y="1126913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1" lang="it" sz="1400"/>
              <a:t>Tra gli spunti da prendere in considerazione per la stesura degli obiettivi temporali vi sono:</a:t>
            </a:r>
            <a:endParaRPr/>
          </a:p>
          <a:p>
            <a:pPr indent="-2540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it" sz="1400"/>
              <a:t>Questo lasso di tempo è realistico?</a:t>
            </a:r>
            <a:endParaRPr/>
          </a:p>
          <a:p>
            <a:pPr indent="-2540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it" sz="1400"/>
              <a:t>Dovrebbe essere più vicino? Dovrebbe essere più lontano?</a:t>
            </a:r>
            <a:endParaRPr/>
          </a:p>
          <a:p>
            <a:pPr indent="-2540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it" sz="1400"/>
              <a:t>Quando saranno disponibili i dati?</a:t>
            </a:r>
            <a:endParaRPr/>
          </a:p>
          <a:p>
            <a:pPr indent="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it" sz="1400"/>
              <a:t>Esempio: </a:t>
            </a:r>
            <a:r>
              <a:rPr lang="it" sz="1400"/>
              <a:t>Entro il 31 dicembre 2022, diminuire di 5 punti percentuali la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" sz="1400"/>
              <a:t>numero di studenti della Contea di Tubman nei gradi da 6 a 12 che hanno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" sz="1400"/>
              <a:t>fumato sigarette negli ultimi 30 giorni (basale: 18%; fonte dei dati: 2019).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" sz="1400"/>
              <a:t>Indagine sugli studenti del Minnesota).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400"/>
          </a:p>
        </p:txBody>
      </p:sp>
      <p:sp>
        <p:nvSpPr>
          <p:cNvPr id="217" name="Google Shape;217;p28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2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8" name="Google Shape;218;p28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219" name="Google Shape;219;p28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28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9"/>
          <p:cNvSpPr txBox="1"/>
          <p:nvPr>
            <p:ph type="title"/>
          </p:nvPr>
        </p:nvSpPr>
        <p:spPr>
          <a:xfrm>
            <a:off x="1011300" y="77216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it" sz="1800"/>
              <a:t>Conclusione </a:t>
            </a:r>
            <a:endParaRPr sz="1800"/>
          </a:p>
        </p:txBody>
      </p:sp>
      <p:sp>
        <p:nvSpPr>
          <p:cNvPr id="226" name="Google Shape;226;p29"/>
          <p:cNvSpPr txBox="1"/>
          <p:nvPr>
            <p:ph idx="1" type="body"/>
          </p:nvPr>
        </p:nvSpPr>
        <p:spPr>
          <a:xfrm>
            <a:off x="690938" y="1880100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2540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Arial"/>
              <a:buChar char="•"/>
            </a:pPr>
            <a:r>
              <a:rPr lang="it" sz="14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Gli obiettivi </a:t>
            </a:r>
            <a:r>
              <a:rPr b="1" lang="it" sz="14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SMART </a:t>
            </a:r>
            <a:r>
              <a:rPr lang="it" sz="14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vi predispongono al successo rendendo gli obiettivi specifici, misurabili, raggiungibili, realistici e tempestivi. </a:t>
            </a:r>
            <a:endParaRPr sz="1400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540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Arial"/>
              <a:buChar char="•"/>
            </a:pPr>
            <a:r>
              <a:rPr lang="it" sz="14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Il metodo SMART </a:t>
            </a:r>
            <a:r>
              <a:rPr b="1" lang="it" sz="14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aiuta a spingersi oltre, a dare un senso di direzione e a organizzare e raggiungere i propri obiettivi.</a:t>
            </a:r>
            <a:endParaRPr sz="1400"/>
          </a:p>
        </p:txBody>
      </p:sp>
      <p:sp>
        <p:nvSpPr>
          <p:cNvPr id="227" name="Google Shape;227;p29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2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8" name="Google Shape;228;p29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229" name="Google Shape;229;p29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29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0"/>
          <p:cNvSpPr/>
          <p:nvPr/>
        </p:nvSpPr>
        <p:spPr>
          <a:xfrm>
            <a:off x="2286" y="0"/>
            <a:ext cx="91419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0"/>
          <p:cNvSpPr/>
          <p:nvPr/>
        </p:nvSpPr>
        <p:spPr>
          <a:xfrm flipH="1" rot="10800000">
            <a:off x="1" y="0"/>
            <a:ext cx="5654921" cy="5143500"/>
          </a:xfrm>
          <a:custGeom>
            <a:rect b="b" l="l" r="r" t="t"/>
            <a:pathLst>
              <a:path extrusionOk="0" h="6858000" w="7539895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rgbClr val="262626">
              <a:alpha val="6863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0"/>
          <p:cNvSpPr/>
          <p:nvPr/>
        </p:nvSpPr>
        <p:spPr>
          <a:xfrm flipH="1" rot="10800000">
            <a:off x="0" y="0"/>
            <a:ext cx="5319739" cy="5143500"/>
          </a:xfrm>
          <a:custGeom>
            <a:rect b="b" l="l" r="r" t="t"/>
            <a:pathLst>
              <a:path extrusionOk="0" h="6858000" w="7092985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30"/>
          <p:cNvSpPr/>
          <p:nvPr>
            <p:ph type="title"/>
          </p:nvPr>
        </p:nvSpPr>
        <p:spPr>
          <a:xfrm>
            <a:off x="628649" y="273844"/>
            <a:ext cx="4147500" cy="9942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</a:pPr>
            <a:br>
              <a:rPr b="1" lang="it" sz="1100"/>
            </a:br>
            <a:r>
              <a:rPr b="1" lang="it" sz="1100"/>
              <a:t> </a:t>
            </a:r>
            <a:br>
              <a:rPr b="1" lang="it" sz="1100"/>
            </a:br>
            <a:r>
              <a:rPr b="1" lang="it" sz="1100"/>
              <a:t> </a:t>
            </a:r>
            <a:br>
              <a:rPr b="1" lang="it" sz="1100"/>
            </a:br>
            <a:endParaRPr b="1" sz="1100"/>
          </a:p>
        </p:txBody>
      </p:sp>
      <p:sp>
        <p:nvSpPr>
          <p:cNvPr id="239" name="Google Shape;239;p30"/>
          <p:cNvSpPr txBox="1"/>
          <p:nvPr/>
        </p:nvSpPr>
        <p:spPr>
          <a:xfrm>
            <a:off x="4906108" y="2268192"/>
            <a:ext cx="4046700" cy="3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88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Grazie!!!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terfaz de usuario gráfica, Texto&#10;&#10;Descripción generada automáticamente" id="240" name="Google Shape;240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62762" y="4377072"/>
            <a:ext cx="2096960" cy="57142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tipo&#10;&#10;Descripción generada automáticamente" id="241" name="Google Shape;241;p30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72380" y="4416959"/>
            <a:ext cx="1247400" cy="491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30"/>
          <p:cNvSpPr txBox="1"/>
          <p:nvPr/>
        </p:nvSpPr>
        <p:spPr>
          <a:xfrm>
            <a:off x="3028950" y="3663655"/>
            <a:ext cx="5391300" cy="9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76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0"/>
          <p:cNvSpPr/>
          <p:nvPr/>
        </p:nvSpPr>
        <p:spPr>
          <a:xfrm rot="2164544">
            <a:off x="7173124" y="-174279"/>
            <a:ext cx="2796449" cy="1952348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/>
          <p:nvPr/>
        </p:nvSpPr>
        <p:spPr>
          <a:xfrm>
            <a:off x="0" y="0"/>
            <a:ext cx="1510200" cy="51435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5"/>
          <p:cNvSpPr/>
          <p:nvPr>
            <p:ph type="title"/>
          </p:nvPr>
        </p:nvSpPr>
        <p:spPr>
          <a:xfrm>
            <a:off x="655840" y="449628"/>
            <a:ext cx="2057400" cy="2057400"/>
          </a:xfrm>
          <a:prstGeom prst="ellipse">
            <a:avLst/>
          </a:prstGeom>
          <a:solidFill>
            <a:srgbClr val="262626"/>
          </a:solidFill>
          <a:ln cap="flat" cmpd="thinThick" w="174625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36718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br>
              <a:rPr b="1" lang="it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it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1" lang="it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it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it" sz="2400">
                <a:solidFill>
                  <a:schemeClr val="lt1"/>
                </a:solidFill>
              </a:rPr>
              <a:t>Indice</a:t>
            </a:r>
            <a:br>
              <a:rPr b="1" lang="it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75" name="Google Shape;75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38190" y="4494035"/>
            <a:ext cx="1190700" cy="3996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 txBox="1"/>
          <p:nvPr/>
        </p:nvSpPr>
        <p:spPr>
          <a:xfrm>
            <a:off x="3028950" y="3663655"/>
            <a:ext cx="5391300" cy="9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76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terfaz de usuario gráfica, Texto&#10;&#10;Descripción generada automáticamente" id="77" name="Google Shape;77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89387" y="4439576"/>
            <a:ext cx="1899380" cy="515207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5"/>
          <p:cNvSpPr txBox="1"/>
          <p:nvPr/>
        </p:nvSpPr>
        <p:spPr>
          <a:xfrm>
            <a:off x="3382392" y="552635"/>
            <a:ext cx="5391300" cy="36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-260350" lvl="0" marL="254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Introduzione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Caratteristiche/S.M.A.R.T. </a:t>
            </a:r>
            <a:endParaRPr b="1" i="0" sz="1700" u="none" cap="none" strike="noStrike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Specifico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Misurabile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Raggiungibile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Rilevante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Legato al tempo</a:t>
            </a:r>
            <a:endParaRPr b="1" i="0" sz="1700" u="none" cap="none" strike="noStrike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5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Conclusione</a:t>
            </a:r>
            <a:endParaRPr b="1" i="0" sz="1700" u="none" cap="none" strike="noStrike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6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3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6"/>
          <p:cNvSpPr/>
          <p:nvPr>
            <p:ph type="title"/>
          </p:nvPr>
        </p:nvSpPr>
        <p:spPr>
          <a:xfrm>
            <a:off x="-1" y="188156"/>
            <a:ext cx="9144000" cy="43305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Calibri"/>
              <a:buNone/>
            </a:pPr>
            <a:r>
              <a:rPr b="1" lang="it" sz="30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Introduzione</a:t>
            </a:r>
            <a:endParaRPr b="1" sz="3000">
              <a:solidFill>
                <a:srgbClr val="2F5496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714"/>
              <a:buFont typeface="Calibri"/>
              <a:buNone/>
            </a:pPr>
            <a:r>
              <a:rPr b="1" lang="it" sz="1400"/>
              <a:t>Analisi SMART</a:t>
            </a:r>
            <a:br>
              <a:rPr b="1" lang="it" sz="1400"/>
            </a:br>
            <a:br>
              <a:rPr b="1" lang="it" sz="1400"/>
            </a:br>
            <a:r>
              <a:rPr lang="it" sz="1400">
                <a:solidFill>
                  <a:schemeClr val="dk1"/>
                </a:solidFill>
              </a:rPr>
              <a:t>Gli obiettivi aziendali sono necessari per qualsiasi strategia aziendale. Pensare e definire obiettivi realistici è un compito essenziale per un'azienda. L'analisi SMART consente di fissare gli obiettivi e di stabilire le linee guida e gli elementi indispensabili per realizzare obiettivi efficaci. Viene utilizzata per guidare la definizione degli obiettivi. SMART è un acronimo che sta per Specifico, Misurabile, Raggiungibile, Realistico e Tempestivo. Pertanto, un obiettivo SMART incorpora tutti questi criteri per aumentare le possibilità di raggiungere l'obiettivo aziendale.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sz="1700"/>
          </a:p>
        </p:txBody>
      </p:sp>
      <p:grpSp>
        <p:nvGrpSpPr>
          <p:cNvPr id="86" name="Google Shape;86;p16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87" name="Google Shape;87;p16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16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9" name="Google Shape;89;p16"/>
          <p:cNvSpPr txBox="1"/>
          <p:nvPr/>
        </p:nvSpPr>
        <p:spPr>
          <a:xfrm>
            <a:off x="3735702" y="68589"/>
            <a:ext cx="4957500" cy="11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-114300" lvl="0" marL="2540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90" name="Google Shape;90;p1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983" y="4518514"/>
            <a:ext cx="1022100" cy="3603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 txBox="1"/>
          <p:nvPr/>
        </p:nvSpPr>
        <p:spPr>
          <a:xfrm>
            <a:off x="3022092" y="3684229"/>
            <a:ext cx="5391300" cy="9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76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/>
          <p:nvPr/>
        </p:nvSpPr>
        <p:spPr>
          <a:xfrm>
            <a:off x="0" y="5026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7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3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7"/>
          <p:cNvSpPr/>
          <p:nvPr>
            <p:ph type="title"/>
          </p:nvPr>
        </p:nvSpPr>
        <p:spPr>
          <a:xfrm>
            <a:off x="426128" y="609811"/>
            <a:ext cx="8388600" cy="44169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</a:pPr>
            <a:r>
              <a:rPr b="1" lang="it" sz="30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Caratteristiche/S.M.A.R.T.</a:t>
            </a:r>
            <a:br>
              <a:rPr b="1" lang="it" sz="21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lang="it" sz="21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" sz="1400">
                <a:latin typeface="Calibri"/>
                <a:ea typeface="Calibri"/>
                <a:cs typeface="Calibri"/>
                <a:sym typeface="Calibri"/>
              </a:rPr>
              <a:t>Il quadro di riferimento S.M.A.R.T. aiuta a creare obiettivi che siano pianificati, chiari e</a:t>
            </a:r>
            <a:r>
              <a:rPr lang="it" sz="1400"/>
              <a:t> </a:t>
            </a:r>
            <a:r>
              <a:rPr lang="it" sz="1400">
                <a:latin typeface="Calibri"/>
                <a:ea typeface="Calibri"/>
                <a:cs typeface="Calibri"/>
                <a:sym typeface="Calibri"/>
              </a:rPr>
              <a:t>tracciabil</a:t>
            </a:r>
            <a:r>
              <a:rPr lang="it" sz="1400"/>
              <a:t>i</a:t>
            </a:r>
            <a:r>
              <a:rPr lang="it" sz="1400">
                <a:latin typeface="Calibri"/>
                <a:ea typeface="Calibri"/>
                <a:cs typeface="Calibri"/>
                <a:sym typeface="Calibri"/>
              </a:rPr>
              <a:t>. È l'acronimo di </a:t>
            </a:r>
            <a:r>
              <a:rPr b="1" lang="it" sz="1400"/>
              <a:t>Specific, Measurable, Achievable, Realistic, Timebound</a:t>
            </a:r>
            <a:r>
              <a:rPr lang="it" sz="1400"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br>
              <a:rPr b="1" lang="it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1" sz="1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</a:pPr>
            <a:r>
              <a:t/>
            </a:r>
            <a:endParaRPr b="1" sz="1700"/>
          </a:p>
        </p:txBody>
      </p:sp>
      <p:grpSp>
        <p:nvGrpSpPr>
          <p:cNvPr id="99" name="Google Shape;99;p17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00" name="Google Shape;100;p17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7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2" name="Google Shape;102;p17"/>
          <p:cNvSpPr txBox="1"/>
          <p:nvPr/>
        </p:nvSpPr>
        <p:spPr>
          <a:xfrm>
            <a:off x="3709002" y="380045"/>
            <a:ext cx="4957500" cy="11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-114300" lvl="0" marL="2540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103" name="Google Shape;103;p1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983" y="4518514"/>
            <a:ext cx="1022100" cy="36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7"/>
          <p:cNvSpPr txBox="1"/>
          <p:nvPr/>
        </p:nvSpPr>
        <p:spPr>
          <a:xfrm>
            <a:off x="3028950" y="3663655"/>
            <a:ext cx="5391300" cy="9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76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3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8"/>
          <p:cNvSpPr/>
          <p:nvPr>
            <p:ph type="title"/>
          </p:nvPr>
        </p:nvSpPr>
        <p:spPr>
          <a:xfrm>
            <a:off x="297630" y="99127"/>
            <a:ext cx="8514900" cy="47796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</a:pPr>
            <a:br>
              <a:rPr b="1" lang="it" sz="1500"/>
            </a:br>
            <a:r>
              <a:rPr b="1" lang="it" sz="3000">
                <a:solidFill>
                  <a:srgbClr val="2F5496"/>
                </a:solidFill>
              </a:rPr>
              <a:t>Obiettivi specifici:</a:t>
            </a:r>
            <a:br>
              <a:rPr b="1" lang="it" sz="1500">
                <a:solidFill>
                  <a:schemeClr val="dk1"/>
                </a:solidFill>
              </a:rPr>
            </a:br>
            <a:br>
              <a:rPr b="1" lang="it" sz="1500">
                <a:solidFill>
                  <a:schemeClr val="dk1"/>
                </a:solidFill>
              </a:rPr>
            </a:br>
            <a:r>
              <a:rPr lang="it" sz="1500"/>
              <a:t>Sono precisi</a:t>
            </a:r>
            <a:br>
              <a:rPr lang="it" sz="1500"/>
            </a:br>
            <a:r>
              <a:rPr lang="it" sz="1500"/>
              <a:t>Sono chiari per il team, i partner e gli altri gruppi.</a:t>
            </a:r>
            <a:br>
              <a:rPr lang="it" sz="1500"/>
            </a:br>
            <a:r>
              <a:rPr lang="it" sz="1500"/>
              <a:t>Usano un linguaggio semplice ed evitano il gergo</a:t>
            </a:r>
            <a:br>
              <a:rPr lang="it" sz="1500"/>
            </a:br>
            <a:r>
              <a:rPr lang="it" sz="1500"/>
              <a:t>Usare verbi che documentino l'azione</a:t>
            </a:r>
            <a:br>
              <a:rPr lang="it" sz="1500"/>
            </a:br>
            <a:br>
              <a:rPr b="1" lang="it" sz="1500"/>
            </a:br>
            <a:endParaRPr sz="1500"/>
          </a:p>
          <a:p>
            <a:pPr indent="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1" sz="1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</a:pPr>
            <a:r>
              <a:t/>
            </a:r>
            <a:endParaRPr b="1" sz="1700"/>
          </a:p>
        </p:txBody>
      </p:sp>
      <p:grpSp>
        <p:nvGrpSpPr>
          <p:cNvPr id="112" name="Google Shape;112;p18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13" name="Google Shape;113;p18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8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5" name="Google Shape;115;p18"/>
          <p:cNvSpPr txBox="1"/>
          <p:nvPr/>
        </p:nvSpPr>
        <p:spPr>
          <a:xfrm>
            <a:off x="3709002" y="380045"/>
            <a:ext cx="4957500" cy="11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-114300" lvl="0" marL="2540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116" name="Google Shape;116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983" y="4518514"/>
            <a:ext cx="1022100" cy="36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8"/>
          <p:cNvSpPr txBox="1"/>
          <p:nvPr/>
        </p:nvSpPr>
        <p:spPr>
          <a:xfrm>
            <a:off x="3028950" y="3663655"/>
            <a:ext cx="5391300" cy="9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76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9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3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9"/>
          <p:cNvSpPr/>
          <p:nvPr>
            <p:ph type="title"/>
          </p:nvPr>
        </p:nvSpPr>
        <p:spPr>
          <a:xfrm>
            <a:off x="297630" y="99127"/>
            <a:ext cx="8514900" cy="47796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3333"/>
              <a:buFont typeface="Calibri"/>
              <a:buNone/>
            </a:pPr>
            <a:br>
              <a:rPr b="1" lang="it" sz="1500"/>
            </a:br>
            <a:r>
              <a:rPr b="1" lang="it" sz="1500"/>
              <a:t>Tra gli spunti da prendere in considerazione per la stesura di obiettivi specifici vi sono:</a:t>
            </a:r>
            <a:endParaRPr b="1" sz="1500"/>
          </a:p>
          <a:p>
            <a:pPr indent="-250825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it" sz="1500"/>
              <a:t>Chi: chi sarà coinvolto?</a:t>
            </a:r>
            <a:endParaRPr sz="1500"/>
          </a:p>
          <a:p>
            <a:pPr indent="-250825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it" sz="1500"/>
              <a:t>Qual è la vostra popolazione di riferimento?</a:t>
            </a:r>
            <a:endParaRPr sz="1500"/>
          </a:p>
          <a:p>
            <a:pPr indent="-250825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it" sz="1500"/>
              <a:t>Che cosa: che cosa intendete impattare?</a:t>
            </a:r>
            <a:endParaRPr sz="1500"/>
          </a:p>
          <a:p>
            <a:pPr indent="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3333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it" sz="1400"/>
              <a:t>Si noti che non tutte le domande si applicano a tutti gli obiettivi. </a:t>
            </a:r>
            <a:br>
              <a:rPr lang="it" sz="1400"/>
            </a:br>
            <a:br>
              <a:rPr lang="it" sz="1400"/>
            </a:br>
            <a:r>
              <a:rPr b="1" lang="it" sz="1400"/>
              <a:t>Esempio: </a:t>
            </a:r>
            <a:r>
              <a:rPr lang="it" sz="1400"/>
              <a:t>Ridurre la percentuale di studenti della contea di Tubman tra i 6 e i 12 anni che hanno fumato sigarette negli ultimi 30 giorni.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3333"/>
              <a:buNone/>
            </a:pPr>
            <a:r>
              <a:t/>
            </a:r>
            <a:endParaRPr sz="1500"/>
          </a:p>
          <a:p>
            <a:pPr indent="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3333"/>
              <a:buFont typeface="Arial"/>
              <a:buNone/>
            </a:pPr>
            <a:r>
              <a:t/>
            </a:r>
            <a:endParaRPr b="1" sz="1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sz="1700"/>
          </a:p>
        </p:txBody>
      </p:sp>
      <p:grpSp>
        <p:nvGrpSpPr>
          <p:cNvPr id="125" name="Google Shape;125;p19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26" name="Google Shape;126;p19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19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8" name="Google Shape;128;p19"/>
          <p:cNvSpPr txBox="1"/>
          <p:nvPr/>
        </p:nvSpPr>
        <p:spPr>
          <a:xfrm>
            <a:off x="3709002" y="380045"/>
            <a:ext cx="4957500" cy="11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-114300" lvl="0" marL="2540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129" name="Google Shape;129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983" y="4518514"/>
            <a:ext cx="1022100" cy="36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9"/>
          <p:cNvSpPr txBox="1"/>
          <p:nvPr/>
        </p:nvSpPr>
        <p:spPr>
          <a:xfrm>
            <a:off x="3028950" y="3663655"/>
            <a:ext cx="5391300" cy="9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76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20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3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0"/>
          <p:cNvSpPr/>
          <p:nvPr>
            <p:ph type="title"/>
          </p:nvPr>
        </p:nvSpPr>
        <p:spPr>
          <a:xfrm>
            <a:off x="61722" y="366733"/>
            <a:ext cx="8922300" cy="43320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1666"/>
              <a:buFont typeface="Arial"/>
              <a:buNone/>
            </a:pPr>
            <a:r>
              <a:rPr b="1" lang="it" sz="2400">
                <a:solidFill>
                  <a:srgbClr val="2F5496"/>
                </a:solidFill>
              </a:rPr>
              <a:t>Misurabile</a:t>
            </a:r>
            <a:endParaRPr b="1" sz="2400">
              <a:solidFill>
                <a:srgbClr val="2F5496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Arial"/>
              <a:buNone/>
            </a:pPr>
            <a:br>
              <a:rPr lang="it" sz="1200"/>
            </a:br>
            <a:r>
              <a:rPr lang="it" sz="1200"/>
              <a:t>Utilizzare una </a:t>
            </a:r>
            <a:r>
              <a:rPr b="1" lang="it" sz="1200"/>
              <a:t>misura </a:t>
            </a:r>
            <a:r>
              <a:rPr lang="it" sz="1200"/>
              <a:t>per mostrare i progressi verso un </a:t>
            </a:r>
            <a:r>
              <a:rPr b="1" lang="it" sz="1200"/>
              <a:t>obiettivo</a:t>
            </a:r>
            <a:r>
              <a:rPr lang="it" sz="1200"/>
              <a:t>:</a:t>
            </a:r>
            <a:endParaRPr sz="1200"/>
          </a:p>
          <a:p>
            <a:pPr indent="-24638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b="1" lang="it" sz="1200"/>
              <a:t>Misura</a:t>
            </a:r>
            <a:r>
              <a:rPr lang="it" sz="1200"/>
              <a:t>: Una misura è un numero, una percentuale o un'unità standard utilizzata come punto di riferimento per monitorare i cambiamenti.</a:t>
            </a:r>
            <a:endParaRPr sz="1200"/>
          </a:p>
          <a:p>
            <a:pPr indent="-24638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b="1" lang="it" sz="1200"/>
              <a:t>Obiettivo</a:t>
            </a:r>
            <a:r>
              <a:rPr lang="it" sz="1200"/>
              <a:t>: Un obiettivo è la direzione in cui vogliamo muovere la misura o il livello che vogliamo raggiungere.</a:t>
            </a:r>
            <a:endParaRPr sz="1200"/>
          </a:p>
          <a:p>
            <a:pPr indent="-24638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b="1" lang="it" sz="1200"/>
              <a:t>Fonte dei dati</a:t>
            </a:r>
            <a:r>
              <a:rPr lang="it" sz="1200"/>
              <a:t>: Assicuratevi di collegare la misura e l'obiettivo a una fonte di dati specifica, come un sondaggio o una pubblicazione regolare, oppure un'agenzia statale o locale.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200"/>
          </a:p>
          <a:p>
            <a:pPr indent="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Arial"/>
              <a:buNone/>
            </a:pPr>
            <a:r>
              <a:t/>
            </a:r>
            <a:endParaRPr sz="1200"/>
          </a:p>
        </p:txBody>
      </p:sp>
      <p:grpSp>
        <p:nvGrpSpPr>
          <p:cNvPr id="138" name="Google Shape;138;p20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39" name="Google Shape;139;p20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20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Logotipo&#10;&#10;Descripción generada automáticamente" id="141" name="Google Shape;141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983" y="4518514"/>
            <a:ext cx="1022100" cy="36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1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3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1"/>
          <p:cNvSpPr/>
          <p:nvPr>
            <p:ph type="title"/>
          </p:nvPr>
        </p:nvSpPr>
        <p:spPr>
          <a:xfrm>
            <a:off x="110871" y="186589"/>
            <a:ext cx="8922300" cy="43320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5714"/>
              <a:buNone/>
            </a:pPr>
            <a:br>
              <a:rPr lang="it" sz="1400"/>
            </a:br>
            <a:r>
              <a:rPr b="1" lang="it" sz="1200"/>
              <a:t>Gli spunti da considerare quando si scrivono obiettivi misurabili includono:</a:t>
            </a:r>
            <a:br>
              <a:rPr b="1" lang="it" sz="1200"/>
            </a:br>
            <a:r>
              <a:rPr lang="it" sz="1200"/>
              <a:t>Quanto e in che direzione avverrà il cambiamento?</a:t>
            </a:r>
            <a:br>
              <a:rPr lang="it" sz="1200"/>
            </a:br>
            <a:r>
              <a:rPr lang="it" sz="1200"/>
              <a:t>Quali dati utilizzerete per misurare?</a:t>
            </a:r>
            <a:br>
              <a:rPr lang="it" sz="1200"/>
            </a:br>
            <a:r>
              <a:rPr lang="it" sz="1200"/>
              <a:t>Da dove proverranno questi dati?</a:t>
            </a:r>
            <a:br>
              <a:rPr lang="it" sz="1200"/>
            </a:br>
            <a:r>
              <a:rPr lang="it" sz="1200"/>
              <a:t>Esiste una misura sostitutiva o proxy da utilizzare se non è possibile misurare direttamente l'obiettivo? In caso contrario, sarebbe più appropriata un'altra misura?</a:t>
            </a:r>
            <a:br>
              <a:rPr lang="it" sz="1200"/>
            </a:b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Arial"/>
              <a:buNone/>
            </a:pPr>
            <a:r>
              <a:rPr b="1" lang="it" sz="1200"/>
              <a:t>Esempio</a:t>
            </a:r>
            <a:r>
              <a:rPr lang="it" sz="1200"/>
              <a:t>: Diminuire di 5 punti percentuali il numero di Tubman</a:t>
            </a:r>
            <a:endParaRPr sz="3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Arial"/>
              <a:buNone/>
            </a:pPr>
            <a:r>
              <a:rPr lang="it" sz="1200"/>
              <a:t>Gli studenti della contea tra i 6 e i 12 anni che hanno fumato sigarette nella</a:t>
            </a:r>
            <a:endParaRPr sz="3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Arial"/>
              <a:buNone/>
            </a:pPr>
            <a:r>
              <a:rPr lang="it" sz="1200"/>
              <a:t>negli ultimi 30 giorni (base: 18%; fonte dei dati: 2019 Minnesota Student</a:t>
            </a:r>
            <a:endParaRPr sz="3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Arial"/>
              <a:buNone/>
            </a:pPr>
            <a:r>
              <a:rPr lang="it" sz="1200"/>
              <a:t>Sondaggio)</a:t>
            </a:r>
            <a:endParaRPr sz="3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200"/>
          </a:p>
          <a:p>
            <a:pPr indent="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Arial"/>
              <a:buNone/>
            </a:pPr>
            <a:r>
              <a:t/>
            </a:r>
            <a:endParaRPr sz="1200"/>
          </a:p>
        </p:txBody>
      </p:sp>
      <p:grpSp>
        <p:nvGrpSpPr>
          <p:cNvPr id="149" name="Google Shape;149;p21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50" name="Google Shape;150;p21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21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Logotipo&#10;&#10;Descripción generada automáticamente" id="152" name="Google Shape;152;p2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983" y="4518514"/>
            <a:ext cx="1022100" cy="36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2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3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2"/>
          <p:cNvSpPr/>
          <p:nvPr>
            <p:ph type="title"/>
          </p:nvPr>
        </p:nvSpPr>
        <p:spPr>
          <a:xfrm>
            <a:off x="221918" y="401957"/>
            <a:ext cx="7891500" cy="44769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1666"/>
              <a:buFont typeface="Arial"/>
              <a:buNone/>
            </a:pPr>
            <a:r>
              <a:rPr b="1" lang="it" sz="2400">
                <a:solidFill>
                  <a:srgbClr val="2F5496"/>
                </a:solidFill>
              </a:rPr>
              <a:t>Raggiungibile</a:t>
            </a:r>
            <a:endParaRPr b="1" sz="2400">
              <a:solidFill>
                <a:srgbClr val="2F5496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Arial"/>
              <a:buNone/>
            </a:pPr>
            <a:br>
              <a:rPr lang="it" sz="1200"/>
            </a:br>
            <a:r>
              <a:rPr lang="it" sz="1200"/>
              <a:t>Gli obiettivi aziendali devono essere raggiungibili per i partner, la comunità o il team. Si devono considerare le risorse, le conoscenze e il tempo disponibili.</a:t>
            </a:r>
            <a:br>
              <a:rPr lang="it" sz="1200"/>
            </a:br>
            <a:r>
              <a:rPr lang="it" sz="1200"/>
              <a:t> 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Arial"/>
              <a:buNone/>
            </a:pPr>
            <a:r>
              <a:rPr b="1" lang="it" sz="1200"/>
              <a:t>Tra gli spunti da prendere in considerazione per la stesura di obiettivi raggiungibili vi sono:</a:t>
            </a:r>
            <a:endParaRPr b="1" sz="1200"/>
          </a:p>
          <a:p>
            <a:pPr indent="-24638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it" sz="1200"/>
              <a:t>Come il gruppo raggiungerà questo obiettivo?</a:t>
            </a:r>
            <a:endParaRPr sz="1200"/>
          </a:p>
          <a:p>
            <a:pPr indent="-24638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it" sz="1200"/>
              <a:t>Il quadro temporale o l'ambiente attuale aiutano o ostacolano questo obiettivo?</a:t>
            </a:r>
            <a:endParaRPr sz="1200"/>
          </a:p>
          <a:p>
            <a:pPr indent="-24638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it" sz="1200"/>
              <a:t>Dobbiamo aumentare o diminuire l'obiettivo o l'orizzonte temporale?</a:t>
            </a:r>
            <a:endParaRPr sz="1200"/>
          </a:p>
          <a:p>
            <a:pPr indent="-24638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it" sz="1200"/>
              <a:t>Quali risorse ci aiuteranno a raggiungere questo obiettivo? Quali limitazioni o vincoli ci ostacolano?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sz="1400"/>
          </a:p>
        </p:txBody>
      </p:sp>
      <p:grpSp>
        <p:nvGrpSpPr>
          <p:cNvPr id="160" name="Google Shape;160;p22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61" name="Google Shape;161;p22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22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Logotipo&#10;&#10;Descripción generada automáticamente" id="163" name="Google Shape;163;p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983" y="4518514"/>
            <a:ext cx="1022100" cy="36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2"/>
          <p:cNvSpPr txBox="1"/>
          <p:nvPr/>
        </p:nvSpPr>
        <p:spPr>
          <a:xfrm>
            <a:off x="3028950" y="3663655"/>
            <a:ext cx="5391300" cy="9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76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