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5f46572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g1c5f465723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c5f4657238_0_10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1c5f4657238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c5f4657238_0_10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1c5f4657238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c5f4657238_0_1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1c5f4657238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c5f4657238_0_1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g1c5f465723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c5f4657238_0_1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g1c5f4657238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c5f4657238_0_1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g1c5f4657238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c5f4657238_0_1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g1c5f4657238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c5f4657238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g1c5f4657238_0_15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c5f465723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1" name="Google Shape;71;g1c5f4657238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c5f465723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g1c5f4657238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5f465723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g1c5f4657238_0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c5f465723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g1c5f4657238_0_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c5f465723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1c5f4657238_0_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c5f4657238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3" name="Google Shape;133;g1c5f4657238_0_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c5f4657238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g1c5f4657238_0_7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c5f4657238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g1c5f4657238_0_8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0" y="0"/>
            <a:ext cx="7061374" cy="51435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" name="Google Shape;62;p14"/>
          <p:cNvGrpSpPr/>
          <p:nvPr/>
        </p:nvGrpSpPr>
        <p:grpSpPr>
          <a:xfrm>
            <a:off x="4641319" y="897946"/>
            <a:ext cx="4185751" cy="3209066"/>
            <a:chOff x="6169039" y="142050"/>
            <a:chExt cx="5581001" cy="4278755"/>
          </a:xfrm>
        </p:grpSpPr>
        <p:sp>
          <p:nvSpPr>
            <p:cNvPr id="63" name="Google Shape;63;p14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 rot="-5400000">
              <a:off x="6900550" y="-427109"/>
              <a:ext cx="4118302" cy="541357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" name="Google Shape;65;p14"/>
          <p:cNvSpPr txBox="1"/>
          <p:nvPr>
            <p:ph type="title"/>
          </p:nvPr>
        </p:nvSpPr>
        <p:spPr>
          <a:xfrm>
            <a:off x="4998470" y="1706233"/>
            <a:ext cx="3584700" cy="21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it" sz="3200">
                <a:solidFill>
                  <a:schemeClr val="lt1"/>
                </a:solidFill>
              </a:rPr>
              <a:t>Analisi</a:t>
            </a:r>
            <a:endParaRPr b="1"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b="1" lang="it" sz="3200">
                <a:solidFill>
                  <a:schemeClr val="lt1"/>
                </a:solidFill>
              </a:rPr>
              <a:t>S.M.A.R.T</a:t>
            </a:r>
            <a:br>
              <a:rPr lang="it" sz="3000">
                <a:solidFill>
                  <a:schemeClr val="lt1"/>
                </a:solidFill>
              </a:rPr>
            </a:br>
            <a:br>
              <a:rPr lang="it" sz="3000">
                <a:solidFill>
                  <a:schemeClr val="lt1"/>
                </a:solidFill>
              </a:rPr>
            </a:br>
            <a:endParaRPr b="1" sz="3000">
              <a:solidFill>
                <a:srgbClr val="FF0000"/>
              </a:solidFill>
            </a:endParaRPr>
          </a:p>
        </p:txBody>
      </p:sp>
      <p:pic>
        <p:nvPicPr>
          <p:cNvPr descr="Logotipo&#10;&#10;Descripción generada automáticamente" id="66" name="Google Shape;6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9379"/>
            <a:ext cx="2215200" cy="78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67" name="Google Shape;6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8841" y="176488"/>
            <a:ext cx="1398234" cy="37927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756060" y="4449201"/>
            <a:ext cx="4894200" cy="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it" sz="9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Questo progetto è stato finanziato con il sostegno della Commissione europea. L'autore è il solo responsabile di questa comunicazione e la Commissione declina ogni responsabilità sull'uso che potrà essere fatto delle informazioni in essa contenute. Numero di presentazione: 2021-1-ES02-KA220-YOU-000028609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idx="1" type="body"/>
          </p:nvPr>
        </p:nvSpPr>
        <p:spPr>
          <a:xfrm>
            <a:off x="971321" y="1056347"/>
            <a:ext cx="7978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b="1" lang="it" sz="1400"/>
              <a:t>Una nota di cautela sulla definizione di obiettivi per cambiamenti a lungo termine, a livello di popolazione: </a:t>
            </a:r>
            <a:endParaRPr b="1"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Problemi complessi e a lungo termine richiedono decenni di lavoro per il cambiamento; le azioni della vostra organizzazione sono una piccola parte.</a:t>
            </a:r>
            <a:endParaRPr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Chi è il responsabile se non si raggiunge l'obiettivo?</a:t>
            </a:r>
            <a:endParaRPr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È più appropriato misurare la direzione del movimento senza impostare un obiettivo concreto (ad esempio, aumentare, diminuire o mantenere).</a:t>
            </a:r>
            <a:endParaRPr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Considerare gli obiettivi intermedi quando è opportuno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70" name="Google Shape;170;p23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1" name="Google Shape;171;p23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72" name="Google Shape;172;p2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3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idx="1" type="body"/>
          </p:nvPr>
        </p:nvSpPr>
        <p:spPr>
          <a:xfrm>
            <a:off x="971321" y="1056347"/>
            <a:ext cx="8893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b="1" lang="it" sz="1400"/>
              <a:t>Esempio di </a:t>
            </a:r>
            <a:r>
              <a:rPr lang="it" sz="1400"/>
              <a:t>obiettivo intermedio con direzione e numero del target: Entro il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31 dicembre 2022, aumentare la percentuale di stabilimenti che passano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controlli di conformità del tabacco dal 75% all'80% (fonte dei dati: 2020 Tubman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Dipartimento dello sceriffo della contea).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b="1" lang="it" sz="1400"/>
              <a:t>Esempio di </a:t>
            </a:r>
            <a:r>
              <a:rPr lang="it" sz="1400"/>
              <a:t>obiettivo a lungo termine con direzione di destinazione GIUSTA: Entro il 31 dicembre,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2025, diminuire la percentuale di studenti della Contea di Tubman nei gradi 6-12 che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fumato sigarette negli ultimi 30 giorni (basale: 82%, fonte dei dati: 2019).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rPr lang="it" sz="1400"/>
              <a:t>Indagine sugli studenti del Minnesota)</a:t>
            </a:r>
            <a:endParaRPr sz="14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79" name="Google Shape;179;p24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0" name="Google Shape;180;p24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81" name="Google Shape;181;p2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4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5"/>
          <p:cNvSpPr txBox="1"/>
          <p:nvPr>
            <p:ph type="title"/>
          </p:nvPr>
        </p:nvSpPr>
        <p:spPr>
          <a:xfrm>
            <a:off x="1011281" y="526219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700">
                <a:solidFill>
                  <a:srgbClr val="2F5496"/>
                </a:solidFill>
              </a:rPr>
              <a:t>Rilevante</a:t>
            </a:r>
            <a:endParaRPr b="1" sz="2700">
              <a:solidFill>
                <a:srgbClr val="2F5496"/>
              </a:solidFill>
            </a:endParaRPr>
          </a:p>
        </p:txBody>
      </p:sp>
      <p:sp>
        <p:nvSpPr>
          <p:cNvPr id="188" name="Google Shape;188;p25"/>
          <p:cNvSpPr txBox="1"/>
          <p:nvPr>
            <p:ph idx="1" type="body"/>
          </p:nvPr>
        </p:nvSpPr>
        <p:spPr>
          <a:xfrm>
            <a:off x="1011281" y="1459158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it" sz="1400"/>
              <a:t>Gli obiettivi rilevanti si allineano con un obiettivo corrispondente e con la missione, la visione e i valori di un'organizzazione o di un gruppo. Sono importanti per i partner, i membri della comunità e i responsabili delle decisioni e contribuiscono a realizzare un cambiamento significativo per le popolazioni interessate</a:t>
            </a:r>
            <a:endParaRPr sz="14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/>
              <a:t>Tra gli spunti da prendere in considerazione per la stesura di obiettivi rilevanti vi sono:</a:t>
            </a:r>
            <a:endParaRPr sz="1400"/>
          </a:p>
          <a:p>
            <a:pPr indent="-254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L'obiettivo contribuirà al raggiungimento della meta?</a:t>
            </a:r>
            <a:endParaRPr sz="1400"/>
          </a:p>
          <a:p>
            <a:pPr indent="-254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È utile e significativo misurare questo obiettivo?</a:t>
            </a:r>
            <a:endParaRPr/>
          </a:p>
          <a:p>
            <a:pPr indent="0" lvl="0" marL="88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p25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0" name="Google Shape;190;p25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91" name="Google Shape;191;p25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5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"/>
          <p:cNvSpPr txBox="1"/>
          <p:nvPr>
            <p:ph idx="1" type="body"/>
          </p:nvPr>
        </p:nvSpPr>
        <p:spPr>
          <a:xfrm>
            <a:off x="1011281" y="1224825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Diversi modi per scrivere obiettivi SMART: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Esistono diversi approcci e modi per spiegare come scrivere SMART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obiettivi. Ecco altre strutture di frase per gli obiettivi: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1400"/>
              <a:t>[Chi] </a:t>
            </a:r>
            <a:r>
              <a:rPr lang="it" sz="1400"/>
              <a:t>farà </a:t>
            </a:r>
            <a:r>
              <a:rPr b="1" lang="it" sz="1400"/>
              <a:t>[cosa] </a:t>
            </a:r>
            <a:r>
              <a:rPr lang="it" sz="1400"/>
              <a:t>risultando in [</a:t>
            </a:r>
            <a:r>
              <a:rPr b="1" lang="it" sz="1400"/>
              <a:t>misura</a:t>
            </a:r>
            <a:r>
              <a:rPr lang="it" sz="1400"/>
              <a:t>] entro </a:t>
            </a:r>
            <a:r>
              <a:rPr b="1" lang="it" sz="1400"/>
              <a:t>[quando].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Entro </a:t>
            </a:r>
            <a:r>
              <a:rPr b="1" lang="it" sz="1400"/>
              <a:t>[quando], [chi] </a:t>
            </a:r>
            <a:r>
              <a:rPr lang="it" sz="1400"/>
              <a:t>farà </a:t>
            </a:r>
            <a:r>
              <a:rPr b="1" lang="it" sz="1400"/>
              <a:t>[cosa] </a:t>
            </a:r>
            <a:r>
              <a:rPr lang="it" sz="1400"/>
              <a:t>risultando in </a:t>
            </a:r>
            <a:r>
              <a:rPr b="1" lang="it" sz="1400"/>
              <a:t>[misura].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Entro </a:t>
            </a:r>
            <a:r>
              <a:rPr b="1" lang="it" sz="1400"/>
              <a:t>[quando], [misura - include chi e cosa].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[</a:t>
            </a:r>
            <a:r>
              <a:rPr b="1" lang="it" sz="1400"/>
              <a:t>Misura </a:t>
            </a:r>
            <a:r>
              <a:rPr lang="it" sz="1400"/>
              <a:t>- include chi e cosa] entro [</a:t>
            </a:r>
            <a:r>
              <a:rPr b="1" lang="it" sz="1400"/>
              <a:t>quando</a:t>
            </a:r>
            <a:r>
              <a:rPr lang="it" sz="1400"/>
              <a:t>].</a:t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26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9" name="Google Shape;199;p26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200" name="Google Shape;200;p2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26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type="title"/>
          </p:nvPr>
        </p:nvSpPr>
        <p:spPr>
          <a:xfrm>
            <a:off x="1257300" y="753188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700">
                <a:solidFill>
                  <a:srgbClr val="2F5496"/>
                </a:solidFill>
              </a:rPr>
              <a:t>Legato al tempo</a:t>
            </a:r>
            <a:endParaRPr b="1" sz="2700">
              <a:solidFill>
                <a:srgbClr val="2F5496"/>
              </a:solidFill>
            </a:endParaRPr>
          </a:p>
        </p:txBody>
      </p:sp>
      <p:sp>
        <p:nvSpPr>
          <p:cNvPr id="207" name="Google Shape;207;p27"/>
          <p:cNvSpPr txBox="1"/>
          <p:nvPr>
            <p:ph idx="1" type="body"/>
          </p:nvPr>
        </p:nvSpPr>
        <p:spPr>
          <a:xfrm>
            <a:off x="1040018" y="1747463"/>
            <a:ext cx="75756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/>
              <a:t>Gli obiettivi vincolati nel tempo indicano una data ragionevole entro la quale e</a:t>
            </a:r>
            <a:endParaRPr sz="1400"/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/>
              <a:t>obiettivo si realizzerà.</a:t>
            </a:r>
            <a:endParaRPr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Non troppo presto: Dare tempo sufficiente per dimostrare il successo e/o il collegamento tra azione e risultato.</a:t>
            </a:r>
            <a:endParaRPr sz="1400"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Non troppo tardi: Non incoraggiare la procrastinazione o eliminare la capacità di collegare i punti tra azione e risultato.</a:t>
            </a:r>
            <a:endParaRPr sz="1400"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400"/>
          </a:p>
        </p:txBody>
      </p:sp>
      <p:sp>
        <p:nvSpPr>
          <p:cNvPr id="208" name="Google Shape;208;p27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9" name="Google Shape;209;p27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210" name="Google Shape;210;p27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7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8"/>
          <p:cNvSpPr txBox="1"/>
          <p:nvPr>
            <p:ph idx="1" type="body"/>
          </p:nvPr>
        </p:nvSpPr>
        <p:spPr>
          <a:xfrm>
            <a:off x="940144" y="1126913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lang="it" sz="1400"/>
              <a:t>Tra gli spunti da prendere in considerazione per la stesura degli obiettivi temporali vi sono:</a:t>
            </a:r>
            <a:endParaRPr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Questo lasso di tempo è realistico?</a:t>
            </a:r>
            <a:endParaRPr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Dovrebbe essere più vicino? Dovrebbe essere più lontano?</a:t>
            </a:r>
            <a:endParaRPr/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it" sz="1400"/>
              <a:t>Quando saranno disponibili i dati?</a:t>
            </a:r>
            <a:endParaRPr/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1400"/>
              <a:t>Esempio: </a:t>
            </a:r>
            <a:r>
              <a:rPr lang="it" sz="1400"/>
              <a:t>Entro il 31 dicembre 2022, diminuire di 5 punti percentuali la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numero di studenti della Contea di Tubman nei gradi da 6 a 12 che hanno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fumato sigarette negli ultimi 30 giorni (basale: 18%; fonte dei dati: 2019).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" sz="1400"/>
              <a:t>Indagine sugli studenti del Minnesota).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400"/>
          </a:p>
        </p:txBody>
      </p:sp>
      <p:sp>
        <p:nvSpPr>
          <p:cNvPr id="217" name="Google Shape;217;p28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8" name="Google Shape;218;p28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219" name="Google Shape;219;p28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 txBox="1"/>
          <p:nvPr>
            <p:ph type="title"/>
          </p:nvPr>
        </p:nvSpPr>
        <p:spPr>
          <a:xfrm>
            <a:off x="1011300" y="772163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1800"/>
              <a:t>Conclusione </a:t>
            </a:r>
            <a:endParaRPr sz="1800"/>
          </a:p>
        </p:txBody>
      </p:sp>
      <p:sp>
        <p:nvSpPr>
          <p:cNvPr id="226" name="Google Shape;226;p29"/>
          <p:cNvSpPr txBox="1"/>
          <p:nvPr>
            <p:ph idx="1" type="body"/>
          </p:nvPr>
        </p:nvSpPr>
        <p:spPr>
          <a:xfrm>
            <a:off x="690938" y="1880100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540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02124"/>
              </a:buClr>
              <a:buSzPts val="1400"/>
              <a:buFont typeface="Arial"/>
              <a:buChar char="•"/>
            </a:pPr>
            <a:r>
              <a:rPr lang="it" sz="14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Gli obiettivi </a:t>
            </a:r>
            <a:r>
              <a:rPr b="1" lang="it" sz="14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SMART </a:t>
            </a:r>
            <a:r>
              <a:rPr lang="it" sz="14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vi predispongono al successo rendendo gli obiettivi specifici, misurabili, raggiungibili, realistici e tempestivi. </a:t>
            </a:r>
            <a:endParaRPr sz="14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400"/>
              <a:buFont typeface="Arial"/>
              <a:buChar char="•"/>
            </a:pPr>
            <a:r>
              <a:rPr lang="it" sz="14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Il metodo SMART </a:t>
            </a:r>
            <a:r>
              <a:rPr b="1" lang="it" sz="14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aiuta a spingersi oltre, a dare un senso di direzione e a organizzare e raggiungere i propri obiettivi.</a:t>
            </a:r>
            <a:endParaRPr sz="1400"/>
          </a:p>
        </p:txBody>
      </p:sp>
      <p:sp>
        <p:nvSpPr>
          <p:cNvPr id="227" name="Google Shape;227;p29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8" name="Google Shape;228;p29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229" name="Google Shape;229;p29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9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0"/>
          <p:cNvSpPr/>
          <p:nvPr/>
        </p:nvSpPr>
        <p:spPr>
          <a:xfrm>
            <a:off x="2286" y="0"/>
            <a:ext cx="9141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0"/>
          <p:cNvSpPr/>
          <p:nvPr/>
        </p:nvSpPr>
        <p:spPr>
          <a:xfrm flipH="1" rot="10800000">
            <a:off x="1" y="0"/>
            <a:ext cx="5654921" cy="51435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86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0"/>
          <p:cNvSpPr/>
          <p:nvPr/>
        </p:nvSpPr>
        <p:spPr>
          <a:xfrm flipH="1" rot="10800000">
            <a:off x="0" y="0"/>
            <a:ext cx="5319739" cy="51435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0"/>
          <p:cNvSpPr/>
          <p:nvPr>
            <p:ph type="title"/>
          </p:nvPr>
        </p:nvSpPr>
        <p:spPr>
          <a:xfrm>
            <a:off x="628649" y="273844"/>
            <a:ext cx="4147500" cy="9942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</a:pP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endParaRPr b="1" sz="1100"/>
          </a:p>
        </p:txBody>
      </p:sp>
      <p:sp>
        <p:nvSpPr>
          <p:cNvPr id="239" name="Google Shape;239;p30"/>
          <p:cNvSpPr txBox="1"/>
          <p:nvPr/>
        </p:nvSpPr>
        <p:spPr>
          <a:xfrm>
            <a:off x="4906108" y="2268192"/>
            <a:ext cx="4046700" cy="3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Grazie!!!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240" name="Google Shape;24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2762" y="4377072"/>
            <a:ext cx="2096960" cy="5714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241" name="Google Shape;241;p30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2380" y="4416959"/>
            <a:ext cx="1247400" cy="491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30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0"/>
          <p:cNvSpPr/>
          <p:nvPr/>
        </p:nvSpPr>
        <p:spPr>
          <a:xfrm rot="2164544">
            <a:off x="7173124" y="-174279"/>
            <a:ext cx="2796449" cy="1952348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0" y="0"/>
            <a:ext cx="1510200" cy="51435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/>
          <p:nvPr>
            <p:ph type="title"/>
          </p:nvPr>
        </p:nvSpPr>
        <p:spPr>
          <a:xfrm>
            <a:off x="655840" y="449628"/>
            <a:ext cx="2057400" cy="2057400"/>
          </a:xfrm>
          <a:prstGeom prst="ellipse">
            <a:avLst/>
          </a:prstGeom>
          <a:solidFill>
            <a:srgbClr val="262626"/>
          </a:solidFill>
          <a:ln cap="flat" cmpd="thinThick" w="1746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it" sz="2400">
                <a:solidFill>
                  <a:schemeClr val="lt1"/>
                </a:solidFill>
              </a:rPr>
              <a:t>Indice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75" name="Google Shape;75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8190" y="4494035"/>
            <a:ext cx="1190700" cy="39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77" name="Google Shape;7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9387" y="4439576"/>
            <a:ext cx="1899380" cy="51520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3382392" y="552635"/>
            <a:ext cx="5391300" cy="3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60350" lvl="0" marL="254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Caratteristiche/S.M.A.R.T. 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Specifico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Misurabile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Raggiungibile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Rilevante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Legato al tempo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5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Conclusione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6"/>
          <p:cNvSpPr/>
          <p:nvPr>
            <p:ph type="title"/>
          </p:nvPr>
        </p:nvSpPr>
        <p:spPr>
          <a:xfrm>
            <a:off x="-1" y="188156"/>
            <a:ext cx="9144000" cy="43305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Font typeface="Calibri"/>
              <a:buNone/>
            </a:pPr>
            <a:r>
              <a:rPr b="1" lang="it" sz="30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sz="3000">
              <a:solidFill>
                <a:srgbClr val="2F549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Font typeface="Calibri"/>
              <a:buNone/>
            </a:pPr>
            <a:r>
              <a:rPr b="1" lang="it" sz="1400"/>
              <a:t>Analisi SMART</a:t>
            </a:r>
            <a:br>
              <a:rPr b="1" lang="it" sz="1400"/>
            </a:br>
            <a:br>
              <a:rPr b="1" lang="it" sz="1400"/>
            </a:br>
            <a:r>
              <a:rPr lang="it" sz="1400">
                <a:solidFill>
                  <a:schemeClr val="dk1"/>
                </a:solidFill>
              </a:rPr>
              <a:t>Gli obiettivi aziendali sono necessari per qualsiasi strategia aziendale. Pensare e definire obiettivi realistici è un compito essenziale per un'azienda. L'analisi SMART consente di fissare gli obiettivi e di stabilire le linee guida e gli elementi indispensabili per realizzare obiettivi efficaci. Viene utilizzata per guidare la definizione degli obiettivi. SMART è un acronimo che sta per Specifico, Misurabile, Raggiungibile, Realistico e Tempestivo. Pertanto, un obiettivo SMART incorpora tutti questi criteri per aumentare le possibilità di raggiungere l'obiettivo aziendale.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sz="1700"/>
          </a:p>
        </p:txBody>
      </p:sp>
      <p:grpSp>
        <p:nvGrpSpPr>
          <p:cNvPr id="86" name="Google Shape;86;p16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87" name="Google Shape;87;p1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6"/>
          <p:cNvSpPr txBox="1"/>
          <p:nvPr/>
        </p:nvSpPr>
        <p:spPr>
          <a:xfrm>
            <a:off x="3735702" y="68589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90" name="Google Shape;90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/>
        </p:nvSpPr>
        <p:spPr>
          <a:xfrm>
            <a:off x="3022092" y="3684229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0" y="5026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7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7"/>
          <p:cNvSpPr/>
          <p:nvPr>
            <p:ph type="title"/>
          </p:nvPr>
        </p:nvSpPr>
        <p:spPr>
          <a:xfrm>
            <a:off x="426128" y="609811"/>
            <a:ext cx="8388600" cy="44169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rPr b="1" lang="it" sz="30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Caratteristiche/S.M.A.R.T.</a:t>
            </a:r>
            <a:br>
              <a:rPr b="1" lang="it" sz="21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it" sz="21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400">
                <a:latin typeface="Calibri"/>
                <a:ea typeface="Calibri"/>
                <a:cs typeface="Calibri"/>
                <a:sym typeface="Calibri"/>
              </a:rPr>
              <a:t>Il quadro di riferimento S.M.A.R.T. aiuta a creare obiettivi che siano pianificati, chiari e</a:t>
            </a:r>
            <a:r>
              <a:rPr lang="it" sz="1400"/>
              <a:t> </a:t>
            </a:r>
            <a:r>
              <a:rPr lang="it" sz="1400">
                <a:latin typeface="Calibri"/>
                <a:ea typeface="Calibri"/>
                <a:cs typeface="Calibri"/>
                <a:sym typeface="Calibri"/>
              </a:rPr>
              <a:t>tracciabil</a:t>
            </a:r>
            <a:r>
              <a:rPr lang="it" sz="1400"/>
              <a:t>i</a:t>
            </a:r>
            <a:r>
              <a:rPr lang="it" sz="1400">
                <a:latin typeface="Calibri"/>
                <a:ea typeface="Calibri"/>
                <a:cs typeface="Calibri"/>
                <a:sym typeface="Calibri"/>
              </a:rPr>
              <a:t>. È l'acronimo di </a:t>
            </a:r>
            <a:r>
              <a:rPr b="1" lang="it" sz="1400"/>
              <a:t>Specific, Measurable, Achievable, Realistic, Timebound</a:t>
            </a:r>
            <a:r>
              <a:rPr lang="it" sz="140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br>
              <a:rPr b="1" lang="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b="1" sz="1700"/>
          </a:p>
        </p:txBody>
      </p:sp>
      <p:grpSp>
        <p:nvGrpSpPr>
          <p:cNvPr id="99" name="Google Shape;99;p17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00" name="Google Shape;100;p17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7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17"/>
          <p:cNvSpPr txBox="1"/>
          <p:nvPr/>
        </p:nvSpPr>
        <p:spPr>
          <a:xfrm>
            <a:off x="3709002" y="380045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03" name="Google Shape;103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8"/>
          <p:cNvSpPr/>
          <p:nvPr>
            <p:ph type="title"/>
          </p:nvPr>
        </p:nvSpPr>
        <p:spPr>
          <a:xfrm>
            <a:off x="297630" y="99127"/>
            <a:ext cx="8514900" cy="47796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br>
              <a:rPr b="1" lang="it" sz="1500"/>
            </a:br>
            <a:r>
              <a:rPr b="1" lang="it" sz="3000">
                <a:solidFill>
                  <a:srgbClr val="2F5496"/>
                </a:solidFill>
              </a:rPr>
              <a:t>Obiettivi specifici:</a:t>
            </a:r>
            <a:br>
              <a:rPr b="1" lang="it" sz="1500">
                <a:solidFill>
                  <a:schemeClr val="dk1"/>
                </a:solidFill>
              </a:rPr>
            </a:br>
            <a:br>
              <a:rPr b="1" lang="it" sz="1500">
                <a:solidFill>
                  <a:schemeClr val="dk1"/>
                </a:solidFill>
              </a:rPr>
            </a:br>
            <a:r>
              <a:rPr lang="it" sz="1500"/>
              <a:t>Sono precisi</a:t>
            </a:r>
            <a:br>
              <a:rPr lang="it" sz="1500"/>
            </a:br>
            <a:r>
              <a:rPr lang="it" sz="1500"/>
              <a:t>Sono chiari per il team, i partner e gli altri gruppi.</a:t>
            </a:r>
            <a:br>
              <a:rPr lang="it" sz="1500"/>
            </a:br>
            <a:r>
              <a:rPr lang="it" sz="1500"/>
              <a:t>Usano un linguaggio semplice ed evitano il gergo</a:t>
            </a:r>
            <a:br>
              <a:rPr lang="it" sz="1500"/>
            </a:br>
            <a:r>
              <a:rPr lang="it" sz="1500"/>
              <a:t>Usare verbi che documentino l'azione</a:t>
            </a:r>
            <a:br>
              <a:rPr lang="it" sz="1500"/>
            </a:br>
            <a:br>
              <a:rPr b="1" lang="it" sz="1500"/>
            </a:br>
            <a:endParaRPr sz="15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b="1" sz="1700"/>
          </a:p>
        </p:txBody>
      </p:sp>
      <p:grpSp>
        <p:nvGrpSpPr>
          <p:cNvPr id="112" name="Google Shape;112;p18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13" name="Google Shape;113;p18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18"/>
          <p:cNvSpPr txBox="1"/>
          <p:nvPr/>
        </p:nvSpPr>
        <p:spPr>
          <a:xfrm>
            <a:off x="3709002" y="380045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16" name="Google Shape;116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8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9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9"/>
          <p:cNvSpPr/>
          <p:nvPr>
            <p:ph type="title"/>
          </p:nvPr>
        </p:nvSpPr>
        <p:spPr>
          <a:xfrm>
            <a:off x="297630" y="99127"/>
            <a:ext cx="8514900" cy="47796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3333"/>
              <a:buFont typeface="Calibri"/>
              <a:buNone/>
            </a:pPr>
            <a:br>
              <a:rPr b="1" lang="it" sz="1500"/>
            </a:br>
            <a:r>
              <a:rPr b="1" lang="it" sz="1500"/>
              <a:t>Tra gli spunti da prendere in considerazione per la stesura di obiettivi specifici vi sono:</a:t>
            </a:r>
            <a:endParaRPr b="1" sz="1500"/>
          </a:p>
          <a:p>
            <a:pPr indent="-25082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500"/>
              <a:t>Chi: chi sarà coinvolto?</a:t>
            </a:r>
            <a:endParaRPr sz="1500"/>
          </a:p>
          <a:p>
            <a:pPr indent="-25082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500"/>
              <a:t>Qual è la vostra popolazione di riferimento?</a:t>
            </a:r>
            <a:endParaRPr sz="1500"/>
          </a:p>
          <a:p>
            <a:pPr indent="-25082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500"/>
              <a:t>Che cosa: che cosa intendete impattare?</a:t>
            </a:r>
            <a:endParaRPr sz="1500"/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3333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" sz="1400"/>
              <a:t>Si noti che non tutte le domande si applicano a tutti gli obiettivi. </a:t>
            </a:r>
            <a:br>
              <a:rPr lang="it" sz="1400"/>
            </a:br>
            <a:br>
              <a:rPr lang="it" sz="1400"/>
            </a:br>
            <a:r>
              <a:rPr b="1" lang="it" sz="1400"/>
              <a:t>Esempio: </a:t>
            </a:r>
            <a:r>
              <a:rPr lang="it" sz="1400"/>
              <a:t>Ridurre la percentuale di studenti della contea di Tubman tra i 6 e i 12 anni che hanno fumato sigarette negli ultimi 30 giorni.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3333"/>
              <a:buNone/>
            </a:pPr>
            <a:r>
              <a:t/>
            </a:r>
            <a:endParaRPr sz="15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3333"/>
              <a:buFont typeface="Arial"/>
              <a:buNone/>
            </a:pPr>
            <a:r>
              <a:t/>
            </a:r>
            <a:endParaRPr b="1"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sz="1700"/>
          </a:p>
        </p:txBody>
      </p:sp>
      <p:grpSp>
        <p:nvGrpSpPr>
          <p:cNvPr id="125" name="Google Shape;125;p19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26" name="Google Shape;126;p19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9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19"/>
          <p:cNvSpPr txBox="1"/>
          <p:nvPr/>
        </p:nvSpPr>
        <p:spPr>
          <a:xfrm>
            <a:off x="3709002" y="380045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29" name="Google Shape;129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0"/>
          <p:cNvSpPr/>
          <p:nvPr>
            <p:ph type="title"/>
          </p:nvPr>
        </p:nvSpPr>
        <p:spPr>
          <a:xfrm>
            <a:off x="61722" y="366733"/>
            <a:ext cx="8922300" cy="4332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666"/>
              <a:buFont typeface="Arial"/>
              <a:buNone/>
            </a:pPr>
            <a:r>
              <a:rPr b="1" lang="it" sz="2400">
                <a:solidFill>
                  <a:srgbClr val="2F5496"/>
                </a:solidFill>
              </a:rPr>
              <a:t>Misurabile</a:t>
            </a:r>
            <a:endParaRPr b="1" sz="2400">
              <a:solidFill>
                <a:srgbClr val="2F549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br>
              <a:rPr lang="it" sz="1200"/>
            </a:br>
            <a:r>
              <a:rPr lang="it" sz="1200"/>
              <a:t>Utilizzare una </a:t>
            </a:r>
            <a:r>
              <a:rPr b="1" lang="it" sz="1200"/>
              <a:t>misura </a:t>
            </a:r>
            <a:r>
              <a:rPr lang="it" sz="1200"/>
              <a:t>per mostrare i progressi verso un </a:t>
            </a:r>
            <a:r>
              <a:rPr b="1" lang="it" sz="1200"/>
              <a:t>obiettivo</a:t>
            </a:r>
            <a:r>
              <a:rPr lang="it" sz="1200"/>
              <a:t>: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1" lang="it" sz="1200"/>
              <a:t>Misura</a:t>
            </a:r>
            <a:r>
              <a:rPr lang="it" sz="1200"/>
              <a:t>: Una misura è un numero, una percentuale o un'unità standard utilizzata come punto di riferimento per monitorare i cambiamenti.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1" lang="it" sz="1200"/>
              <a:t>Obiettivo</a:t>
            </a:r>
            <a:r>
              <a:rPr lang="it" sz="1200"/>
              <a:t>: Un obiettivo è la direzione in cui vogliamo muovere la misura o il livello che vogliamo raggiungere.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b="1" lang="it" sz="1200"/>
              <a:t>Fonte dei dati</a:t>
            </a:r>
            <a:r>
              <a:rPr lang="it" sz="1200"/>
              <a:t>: Assicuratevi di collegare la misura e l'obiettivo a una fonte di dati specifica, come un sondaggio o una pubblicazione regolare, oppure un'agenzia statale o locale.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sz="1200"/>
          </a:p>
        </p:txBody>
      </p:sp>
      <p:grpSp>
        <p:nvGrpSpPr>
          <p:cNvPr id="138" name="Google Shape;138;p20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39" name="Google Shape;139;p20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0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41" name="Google Shape;141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1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1"/>
          <p:cNvSpPr/>
          <p:nvPr>
            <p:ph type="title"/>
          </p:nvPr>
        </p:nvSpPr>
        <p:spPr>
          <a:xfrm>
            <a:off x="110871" y="186589"/>
            <a:ext cx="8922300" cy="4332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5714"/>
              <a:buNone/>
            </a:pPr>
            <a:br>
              <a:rPr lang="it" sz="1400"/>
            </a:br>
            <a:r>
              <a:rPr b="1" lang="it" sz="1200"/>
              <a:t>Gli spunti da considerare quando si scrivono obiettivi misurabili includono:</a:t>
            </a:r>
            <a:br>
              <a:rPr b="1" lang="it" sz="1200"/>
            </a:br>
            <a:r>
              <a:rPr lang="it" sz="1200"/>
              <a:t>Quanto e in che direzione avverrà il cambiamento?</a:t>
            </a:r>
            <a:br>
              <a:rPr lang="it" sz="1200"/>
            </a:br>
            <a:r>
              <a:rPr lang="it" sz="1200"/>
              <a:t>Quali dati utilizzerete per misurare?</a:t>
            </a:r>
            <a:br>
              <a:rPr lang="it" sz="1200"/>
            </a:br>
            <a:r>
              <a:rPr lang="it" sz="1200"/>
              <a:t>Da dove proverranno questi dati?</a:t>
            </a:r>
            <a:br>
              <a:rPr lang="it" sz="1200"/>
            </a:br>
            <a:r>
              <a:rPr lang="it" sz="1200"/>
              <a:t>Esiste una misura sostitutiva o proxy da utilizzare se non è possibile misurare direttamente l'obiettivo? In caso contrario, sarebbe più appropriata un'altra misura?</a:t>
            </a:r>
            <a:br>
              <a:rPr lang="it" sz="1200"/>
            </a:b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rPr b="1" lang="it" sz="1200"/>
              <a:t>Esempio</a:t>
            </a:r>
            <a:r>
              <a:rPr lang="it" sz="1200"/>
              <a:t>: Diminuire di 5 punti percentuali il numero di Tubman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rPr lang="it" sz="1200"/>
              <a:t>Gli studenti della contea tra i 6 e i 12 anni che hanno fumato sigarette nella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rPr lang="it" sz="1200"/>
              <a:t>negli ultimi 30 giorni (base: 18%; fonte dei dati: 2019 Minnesota Student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rPr lang="it" sz="1200"/>
              <a:t>Sondaggio)</a:t>
            </a:r>
            <a:endParaRPr sz="3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sz="1200"/>
          </a:p>
        </p:txBody>
      </p:sp>
      <p:grpSp>
        <p:nvGrpSpPr>
          <p:cNvPr id="149" name="Google Shape;149;p21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50" name="Google Shape;150;p21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21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52" name="Google Shape;152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2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3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2"/>
          <p:cNvSpPr/>
          <p:nvPr>
            <p:ph type="title"/>
          </p:nvPr>
        </p:nvSpPr>
        <p:spPr>
          <a:xfrm>
            <a:off x="221918" y="401957"/>
            <a:ext cx="7891500" cy="44769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666"/>
              <a:buFont typeface="Arial"/>
              <a:buNone/>
            </a:pPr>
            <a:r>
              <a:rPr b="1" lang="it" sz="2400">
                <a:solidFill>
                  <a:srgbClr val="2F5496"/>
                </a:solidFill>
              </a:rPr>
              <a:t>Raggiungibile</a:t>
            </a:r>
            <a:endParaRPr b="1" sz="2400">
              <a:solidFill>
                <a:srgbClr val="2F549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br>
              <a:rPr lang="it" sz="1200"/>
            </a:br>
            <a:r>
              <a:rPr lang="it" sz="1200"/>
              <a:t>Gli obiettivi aziendali devono essere raggiungibili per i partner, la comunità o il team. Si devono considerare le risorse, le conoscenze e il tempo disponibili.</a:t>
            </a:r>
            <a:br>
              <a:rPr lang="it" sz="1200"/>
            </a:br>
            <a:r>
              <a:rPr lang="it" sz="1200"/>
              <a:t> </a:t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rPr b="1" lang="it" sz="1200"/>
              <a:t>Tra gli spunti da prendere in considerazione per la stesura di obiettivi raggiungibili vi sono:</a:t>
            </a:r>
            <a:endParaRPr b="1"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200"/>
              <a:t>Come il gruppo raggiungerà questo obiettivo?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200"/>
              <a:t>Il quadro temporale o l'ambiente attuale aiutano o ostacolano questo obiettivo?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200"/>
              <a:t>Dobbiamo aumentare o diminuire l'obiettivo o l'orizzonte temporale?</a:t>
            </a:r>
            <a:endParaRPr sz="1200"/>
          </a:p>
          <a:p>
            <a:pPr indent="-24638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sz="1200"/>
              <a:t>Quali risorse ci aiuteranno a raggiungere questo obiettivo? Quali limitazioni o vincoli ci ostacolano?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sz="1400"/>
          </a:p>
        </p:txBody>
      </p:sp>
      <p:grpSp>
        <p:nvGrpSpPr>
          <p:cNvPr id="160" name="Google Shape;160;p22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61" name="Google Shape;161;p22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22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63" name="Google Shape;163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