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 id="2147483660" r:id="rId2"/>
  </p:sldMasterIdLst>
  <p:notesMasterIdLst>
    <p:notesMasterId r:id="rId14"/>
  </p:notesMasterIdLst>
  <p:sldIdLst>
    <p:sldId id="256" r:id="rId3"/>
    <p:sldId id="257" r:id="rId4"/>
    <p:sldId id="258" r:id="rId5"/>
    <p:sldId id="259" r:id="rId6"/>
    <p:sldId id="260" r:id="rId7"/>
    <p:sldId id="261" r:id="rId8"/>
    <p:sldId id="262" r:id="rId9"/>
    <p:sldId id="267" r:id="rId10"/>
    <p:sldId id="263" r:id="rId11"/>
    <p:sldId id="265" r:id="rId12"/>
    <p:sldId id="266" r:id="rId13"/>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17" roundtripDataSignature="AMtx7mh6KOP0cylbHRLUrXXxcBlbNoCgDA=="/>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E1E1"/>
    <a:srgbClr val="FFB3B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59" d="100"/>
          <a:sy n="59" d="100"/>
        </p:scale>
        <p:origin x="940" y="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customschemas.google.com/relationships/presentationmetadata" Target="metadata"/><Relationship Id="rId2" Type="http://schemas.openxmlformats.org/officeDocument/2006/relationships/slideMaster" Target="slideMasters/slideMaster2.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0" Type="http://schemas.openxmlformats.org/officeDocument/2006/relationships/slide" Target="slides/slide8.xml"/><Relationship Id="rId19"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marR="0" lvl="0"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1pPr>
            <a:lvl2pPr marL="914400" marR="0" lvl="1"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2pPr>
            <a:lvl3pPr marL="1371600" marR="0" lvl="2"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3pPr>
            <a:lvl4pPr marL="1828800" marR="0" lvl="3"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4pPr>
            <a:lvl5pPr marL="2286000" marR="0" lvl="4"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5pPr>
            <a:lvl6pPr marL="2743200" marR="0" lvl="5"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6pPr>
            <a:lvl7pPr marL="3200400" marR="0" lvl="6"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7pPr>
            <a:lvl8pPr marL="3657600" marR="0" lvl="7"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8pPr>
            <a:lvl9pPr marL="4114800" marR="0" lvl="8"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Google Shape;93;p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94" name="Google Shape;94;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4"/>
        <p:cNvGrpSpPr/>
        <p:nvPr/>
      </p:nvGrpSpPr>
      <p:grpSpPr>
        <a:xfrm>
          <a:off x="0" y="0"/>
          <a:ext cx="0" cy="0"/>
          <a:chOff x="0" y="0"/>
          <a:chExt cx="0" cy="0"/>
        </a:xfrm>
      </p:grpSpPr>
      <p:sp>
        <p:nvSpPr>
          <p:cNvPr id="195" name="Google Shape;195;g162004cb755_0_6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6" name="Google Shape;196;g162004cb755_0_6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4"/>
        <p:cNvGrpSpPr/>
        <p:nvPr/>
      </p:nvGrpSpPr>
      <p:grpSpPr>
        <a:xfrm>
          <a:off x="0" y="0"/>
          <a:ext cx="0" cy="0"/>
          <a:chOff x="0" y="0"/>
          <a:chExt cx="0" cy="0"/>
        </a:xfrm>
      </p:grpSpPr>
      <p:sp>
        <p:nvSpPr>
          <p:cNvPr id="205" name="Google Shape;205;p7: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206" name="Google Shape;206;p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5"/>
        <p:cNvGrpSpPr/>
        <p:nvPr/>
      </p:nvGrpSpPr>
      <p:grpSpPr>
        <a:xfrm>
          <a:off x="0" y="0"/>
          <a:ext cx="0" cy="0"/>
          <a:chOff x="0" y="0"/>
          <a:chExt cx="0" cy="0"/>
        </a:xfrm>
      </p:grpSpPr>
      <p:sp>
        <p:nvSpPr>
          <p:cNvPr id="106" name="Google Shape;106;p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07" name="Google Shape;107;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5"/>
        <p:cNvGrpSpPr/>
        <p:nvPr/>
      </p:nvGrpSpPr>
      <p:grpSpPr>
        <a:xfrm>
          <a:off x="0" y="0"/>
          <a:ext cx="0" cy="0"/>
          <a:chOff x="0" y="0"/>
          <a:chExt cx="0" cy="0"/>
        </a:xfrm>
      </p:grpSpPr>
      <p:sp>
        <p:nvSpPr>
          <p:cNvPr id="116" name="Google Shape;116;p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17" name="Google Shape;117;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8"/>
        <p:cNvGrpSpPr/>
        <p:nvPr/>
      </p:nvGrpSpPr>
      <p:grpSpPr>
        <a:xfrm>
          <a:off x="0" y="0"/>
          <a:ext cx="0" cy="0"/>
          <a:chOff x="0" y="0"/>
          <a:chExt cx="0" cy="0"/>
        </a:xfrm>
      </p:grpSpPr>
      <p:sp>
        <p:nvSpPr>
          <p:cNvPr id="129" name="Google Shape;129;p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30" name="Google Shape;130;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1"/>
        <p:cNvGrpSpPr/>
        <p:nvPr/>
      </p:nvGrpSpPr>
      <p:grpSpPr>
        <a:xfrm>
          <a:off x="0" y="0"/>
          <a:ext cx="0" cy="0"/>
          <a:chOff x="0" y="0"/>
          <a:chExt cx="0" cy="0"/>
        </a:xfrm>
      </p:grpSpPr>
      <p:sp>
        <p:nvSpPr>
          <p:cNvPr id="142" name="Google Shape;142;p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
        <p:nvSpPr>
          <p:cNvPr id="143" name="Google Shape;143;p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2"/>
        <p:cNvGrpSpPr/>
        <p:nvPr/>
      </p:nvGrpSpPr>
      <p:grpSpPr>
        <a:xfrm>
          <a:off x="0" y="0"/>
          <a:ext cx="0" cy="0"/>
          <a:chOff x="0" y="0"/>
          <a:chExt cx="0" cy="0"/>
        </a:xfrm>
      </p:grpSpPr>
      <p:sp>
        <p:nvSpPr>
          <p:cNvPr id="153" name="Google Shape;153;p2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54" name="Google Shape;154;p2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5"/>
        <p:cNvGrpSpPr/>
        <p:nvPr/>
      </p:nvGrpSpPr>
      <p:grpSpPr>
        <a:xfrm>
          <a:off x="0" y="0"/>
          <a:ext cx="0" cy="0"/>
          <a:chOff x="0" y="0"/>
          <a:chExt cx="0" cy="0"/>
        </a:xfrm>
      </p:grpSpPr>
      <p:sp>
        <p:nvSpPr>
          <p:cNvPr id="166" name="Google Shape;166;g162004cb755_0_2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7" name="Google Shape;167;g162004cb755_0_2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4"/>
        <p:cNvGrpSpPr/>
        <p:nvPr/>
      </p:nvGrpSpPr>
      <p:grpSpPr>
        <a:xfrm>
          <a:off x="0" y="0"/>
          <a:ext cx="0" cy="0"/>
          <a:chOff x="0" y="0"/>
          <a:chExt cx="0" cy="0"/>
        </a:xfrm>
      </p:grpSpPr>
      <p:sp>
        <p:nvSpPr>
          <p:cNvPr id="175" name="Google Shape;175;g162004cb755_0_4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6" name="Google Shape;176;g162004cb755_0_4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19488818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4"/>
        <p:cNvGrpSpPr/>
        <p:nvPr/>
      </p:nvGrpSpPr>
      <p:grpSpPr>
        <a:xfrm>
          <a:off x="0" y="0"/>
          <a:ext cx="0" cy="0"/>
          <a:chOff x="0" y="0"/>
          <a:chExt cx="0" cy="0"/>
        </a:xfrm>
      </p:grpSpPr>
      <p:sp>
        <p:nvSpPr>
          <p:cNvPr id="175" name="Google Shape;175;g162004cb755_0_4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6" name="Google Shape;176;g162004cb755_0_4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ítulo y objetos" type="obj">
  <p:cSld name="OBJECT">
    <p:spTree>
      <p:nvGrpSpPr>
        <p:cNvPr id="1" name="Shape 11"/>
        <p:cNvGrpSpPr/>
        <p:nvPr/>
      </p:nvGrpSpPr>
      <p:grpSpPr>
        <a:xfrm>
          <a:off x="0" y="0"/>
          <a:ext cx="0" cy="0"/>
          <a:chOff x="0" y="0"/>
          <a:chExt cx="0" cy="0"/>
        </a:xfrm>
      </p:grpSpPr>
      <p:sp>
        <p:nvSpPr>
          <p:cNvPr id="12" name="Google Shape;12;p10"/>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3" name="Google Shape;13;p10"/>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4" name="Google Shape;14;p1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5" name="Google Shape;15;p1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6" name="Google Shape;16;p1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ítulo y texto vertical" type="vertTx">
  <p:cSld name="VERTICAL_TEXT">
    <p:spTree>
      <p:nvGrpSpPr>
        <p:cNvPr id="1" name="Shape 68"/>
        <p:cNvGrpSpPr/>
        <p:nvPr/>
      </p:nvGrpSpPr>
      <p:grpSpPr>
        <a:xfrm>
          <a:off x="0" y="0"/>
          <a:ext cx="0" cy="0"/>
          <a:chOff x="0" y="0"/>
          <a:chExt cx="0" cy="0"/>
        </a:xfrm>
      </p:grpSpPr>
      <p:sp>
        <p:nvSpPr>
          <p:cNvPr id="69" name="Google Shape;69;p2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0" name="Google Shape;70;p21"/>
          <p:cNvSpPr txBox="1">
            <a:spLocks noGrp="1"/>
          </p:cNvSpPr>
          <p:nvPr>
            <p:ph type="body" idx="1"/>
          </p:nvPr>
        </p:nvSpPr>
        <p:spPr>
          <a:xfrm rot="5400000">
            <a:off x="3920331" y="-1256506"/>
            <a:ext cx="4351338" cy="105156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1" name="Google Shape;71;p2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2" name="Google Shape;72;p2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3" name="Google Shape;73;p2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Título vertical y texto" type="vertTitleAndTx">
  <p:cSld name="VERTICAL_TITLE_AND_VERTICAL_TEXT">
    <p:spTree>
      <p:nvGrpSpPr>
        <p:cNvPr id="1" name="Shape 74"/>
        <p:cNvGrpSpPr/>
        <p:nvPr/>
      </p:nvGrpSpPr>
      <p:grpSpPr>
        <a:xfrm>
          <a:off x="0" y="0"/>
          <a:ext cx="0" cy="0"/>
          <a:chOff x="0" y="0"/>
          <a:chExt cx="0" cy="0"/>
        </a:xfrm>
      </p:grpSpPr>
      <p:sp>
        <p:nvSpPr>
          <p:cNvPr id="75" name="Google Shape;75;p22"/>
          <p:cNvSpPr txBox="1">
            <a:spLocks noGrp="1"/>
          </p:cNvSpPr>
          <p:nvPr>
            <p:ph type="title"/>
          </p:nvPr>
        </p:nvSpPr>
        <p:spPr>
          <a:xfrm rot="5400000">
            <a:off x="7133431" y="1956594"/>
            <a:ext cx="5811838" cy="26289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6" name="Google Shape;76;p22"/>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7" name="Google Shape;77;p2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8" name="Google Shape;78;p2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9" name="Google Shape;79;p2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ítulo y objetos" type="obj">
  <p:cSld name="OBJECT">
    <p:spTree>
      <p:nvGrpSpPr>
        <p:cNvPr id="1" name="Shape 86"/>
        <p:cNvGrpSpPr/>
        <p:nvPr/>
      </p:nvGrpSpPr>
      <p:grpSpPr>
        <a:xfrm>
          <a:off x="0" y="0"/>
          <a:ext cx="0" cy="0"/>
          <a:chOff x="0" y="0"/>
          <a:chExt cx="0" cy="0"/>
        </a:xfrm>
      </p:grpSpPr>
      <p:sp>
        <p:nvSpPr>
          <p:cNvPr id="87" name="Google Shape;87;p12"/>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lt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8" name="Google Shape;88;p12"/>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lt1"/>
              </a:buClr>
              <a:buSzPts val="1800"/>
              <a:buChar char="•"/>
              <a:defRPr/>
            </a:lvl1pPr>
            <a:lvl2pPr marL="914400" lvl="1" indent="-342900" algn="l">
              <a:lnSpc>
                <a:spcPct val="90000"/>
              </a:lnSpc>
              <a:spcBef>
                <a:spcPts val="500"/>
              </a:spcBef>
              <a:spcAft>
                <a:spcPts val="0"/>
              </a:spcAft>
              <a:buClr>
                <a:schemeClr val="lt1"/>
              </a:buClr>
              <a:buSzPts val="1800"/>
              <a:buChar char="•"/>
              <a:defRPr/>
            </a:lvl2pPr>
            <a:lvl3pPr marL="1371600" lvl="2" indent="-342900" algn="l">
              <a:lnSpc>
                <a:spcPct val="90000"/>
              </a:lnSpc>
              <a:spcBef>
                <a:spcPts val="500"/>
              </a:spcBef>
              <a:spcAft>
                <a:spcPts val="0"/>
              </a:spcAft>
              <a:buClr>
                <a:schemeClr val="lt1"/>
              </a:buClr>
              <a:buSzPts val="1800"/>
              <a:buChar char="•"/>
              <a:defRPr/>
            </a:lvl3pPr>
            <a:lvl4pPr marL="1828800" lvl="3" indent="-342900" algn="l">
              <a:lnSpc>
                <a:spcPct val="90000"/>
              </a:lnSpc>
              <a:spcBef>
                <a:spcPts val="500"/>
              </a:spcBef>
              <a:spcAft>
                <a:spcPts val="0"/>
              </a:spcAft>
              <a:buClr>
                <a:schemeClr val="lt1"/>
              </a:buClr>
              <a:buSzPts val="1800"/>
              <a:buChar char="•"/>
              <a:defRPr/>
            </a:lvl4pPr>
            <a:lvl5pPr marL="2286000" lvl="4" indent="-342900" algn="l">
              <a:lnSpc>
                <a:spcPct val="90000"/>
              </a:lnSpc>
              <a:spcBef>
                <a:spcPts val="500"/>
              </a:spcBef>
              <a:spcAft>
                <a:spcPts val="0"/>
              </a:spcAft>
              <a:buClr>
                <a:schemeClr val="lt1"/>
              </a:buClr>
              <a:buSzPts val="1800"/>
              <a:buChar char="•"/>
              <a:defRPr/>
            </a:lvl5pPr>
            <a:lvl6pPr marL="2743200" lvl="5" indent="-342900" algn="l">
              <a:lnSpc>
                <a:spcPct val="90000"/>
              </a:lnSpc>
              <a:spcBef>
                <a:spcPts val="500"/>
              </a:spcBef>
              <a:spcAft>
                <a:spcPts val="0"/>
              </a:spcAft>
              <a:buClr>
                <a:schemeClr val="lt1"/>
              </a:buClr>
              <a:buSzPts val="1800"/>
              <a:buChar char="•"/>
              <a:defRPr/>
            </a:lvl6pPr>
            <a:lvl7pPr marL="3200400" lvl="6" indent="-342900" algn="l">
              <a:lnSpc>
                <a:spcPct val="90000"/>
              </a:lnSpc>
              <a:spcBef>
                <a:spcPts val="500"/>
              </a:spcBef>
              <a:spcAft>
                <a:spcPts val="0"/>
              </a:spcAft>
              <a:buClr>
                <a:schemeClr val="lt1"/>
              </a:buClr>
              <a:buSzPts val="1800"/>
              <a:buChar char="•"/>
              <a:defRPr/>
            </a:lvl7pPr>
            <a:lvl8pPr marL="3657600" lvl="7" indent="-342900" algn="l">
              <a:lnSpc>
                <a:spcPct val="90000"/>
              </a:lnSpc>
              <a:spcBef>
                <a:spcPts val="500"/>
              </a:spcBef>
              <a:spcAft>
                <a:spcPts val="0"/>
              </a:spcAft>
              <a:buClr>
                <a:schemeClr val="lt1"/>
              </a:buClr>
              <a:buSzPts val="1800"/>
              <a:buChar char="•"/>
              <a:defRPr/>
            </a:lvl8pPr>
            <a:lvl9pPr marL="4114800" lvl="8" indent="-342900" algn="l">
              <a:lnSpc>
                <a:spcPct val="90000"/>
              </a:lnSpc>
              <a:spcBef>
                <a:spcPts val="500"/>
              </a:spcBef>
              <a:spcAft>
                <a:spcPts val="0"/>
              </a:spcAft>
              <a:buClr>
                <a:schemeClr val="lt1"/>
              </a:buClr>
              <a:buSzPts val="1800"/>
              <a:buChar char="•"/>
              <a:defRPr/>
            </a:lvl9pPr>
          </a:lstStyle>
          <a:p>
            <a:endParaRPr/>
          </a:p>
        </p:txBody>
      </p:sp>
      <p:sp>
        <p:nvSpPr>
          <p:cNvPr id="89" name="Google Shape;89;p1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90" name="Google Shape;90;p1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91" name="Google Shape;91;p1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Diapositiva de título" type="title">
  <p:cSld name="TITLE">
    <p:spTree>
      <p:nvGrpSpPr>
        <p:cNvPr id="1" name="Shape 17"/>
        <p:cNvGrpSpPr/>
        <p:nvPr/>
      </p:nvGrpSpPr>
      <p:grpSpPr>
        <a:xfrm>
          <a:off x="0" y="0"/>
          <a:ext cx="0" cy="0"/>
          <a:chOff x="0" y="0"/>
          <a:chExt cx="0" cy="0"/>
        </a:xfrm>
      </p:grpSpPr>
      <p:sp>
        <p:nvSpPr>
          <p:cNvPr id="18" name="Google Shape;18;p13"/>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6000"/>
              <a:buFont typeface="Calibri"/>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9" name="Google Shape;19;p13"/>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20" name="Google Shape;20;p1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1" name="Google Shape;21;p1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2" name="Google Shape;22;p1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Encabezado de sección" type="secHead">
  <p:cSld name="SECTION_HEADER">
    <p:spTree>
      <p:nvGrpSpPr>
        <p:cNvPr id="1" name="Shape 23"/>
        <p:cNvGrpSpPr/>
        <p:nvPr/>
      </p:nvGrpSpPr>
      <p:grpSpPr>
        <a:xfrm>
          <a:off x="0" y="0"/>
          <a:ext cx="0" cy="0"/>
          <a:chOff x="0" y="0"/>
          <a:chExt cx="0" cy="0"/>
        </a:xfrm>
      </p:grpSpPr>
      <p:sp>
        <p:nvSpPr>
          <p:cNvPr id="24" name="Google Shape;24;p14"/>
          <p:cNvSpPr txBox="1">
            <a:spLocks noGrp="1"/>
          </p:cNvSpPr>
          <p:nvPr>
            <p:ph type="title"/>
          </p:nvPr>
        </p:nvSpPr>
        <p:spPr>
          <a:xfrm>
            <a:off x="831850" y="1709738"/>
            <a:ext cx="10515600" cy="2852737"/>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6000"/>
              <a:buFont typeface="Calibri"/>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5" name="Google Shape;25;p14"/>
          <p:cNvSpPr txBox="1">
            <a:spLocks noGrp="1"/>
          </p:cNvSpPr>
          <p:nvPr>
            <p:ph type="body" idx="1"/>
          </p:nvPr>
        </p:nvSpPr>
        <p:spPr>
          <a:xfrm>
            <a:off x="831850" y="4589463"/>
            <a:ext cx="10515600" cy="150018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rgbClr val="888888"/>
              </a:buClr>
              <a:buSzPts val="2400"/>
              <a:buNone/>
              <a:defRPr sz="2400">
                <a:solidFill>
                  <a:srgbClr val="888888"/>
                </a:solidFill>
              </a:defRPr>
            </a:lvl1pPr>
            <a:lvl2pPr marL="914400" lvl="1" indent="-228600" algn="l">
              <a:lnSpc>
                <a:spcPct val="90000"/>
              </a:lnSpc>
              <a:spcBef>
                <a:spcPts val="500"/>
              </a:spcBef>
              <a:spcAft>
                <a:spcPts val="0"/>
              </a:spcAft>
              <a:buClr>
                <a:srgbClr val="888888"/>
              </a:buClr>
              <a:buSzPts val="2000"/>
              <a:buNone/>
              <a:defRPr sz="2000">
                <a:solidFill>
                  <a:srgbClr val="888888"/>
                </a:solidFill>
              </a:defRPr>
            </a:lvl2pPr>
            <a:lvl3pPr marL="1371600" lvl="2" indent="-228600" algn="l">
              <a:lnSpc>
                <a:spcPct val="90000"/>
              </a:lnSpc>
              <a:spcBef>
                <a:spcPts val="500"/>
              </a:spcBef>
              <a:spcAft>
                <a:spcPts val="0"/>
              </a:spcAft>
              <a:buClr>
                <a:srgbClr val="888888"/>
              </a:buClr>
              <a:buSzPts val="1800"/>
              <a:buNone/>
              <a:defRPr sz="1800">
                <a:solidFill>
                  <a:srgbClr val="888888"/>
                </a:solidFill>
              </a:defRPr>
            </a:lvl3pPr>
            <a:lvl4pPr marL="1828800" lvl="3" indent="-228600" algn="l">
              <a:lnSpc>
                <a:spcPct val="90000"/>
              </a:lnSpc>
              <a:spcBef>
                <a:spcPts val="500"/>
              </a:spcBef>
              <a:spcAft>
                <a:spcPts val="0"/>
              </a:spcAft>
              <a:buClr>
                <a:srgbClr val="888888"/>
              </a:buClr>
              <a:buSzPts val="1600"/>
              <a:buNone/>
              <a:defRPr sz="1600">
                <a:solidFill>
                  <a:srgbClr val="888888"/>
                </a:solidFill>
              </a:defRPr>
            </a:lvl4pPr>
            <a:lvl5pPr marL="2286000" lvl="4" indent="-228600" algn="l">
              <a:lnSpc>
                <a:spcPct val="90000"/>
              </a:lnSpc>
              <a:spcBef>
                <a:spcPts val="500"/>
              </a:spcBef>
              <a:spcAft>
                <a:spcPts val="0"/>
              </a:spcAft>
              <a:buClr>
                <a:srgbClr val="888888"/>
              </a:buClr>
              <a:buSzPts val="1600"/>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endParaRPr/>
          </a:p>
        </p:txBody>
      </p:sp>
      <p:sp>
        <p:nvSpPr>
          <p:cNvPr id="26" name="Google Shape;26;p1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7" name="Google Shape;27;p1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8" name="Google Shape;28;p1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Dos objetos" type="twoObj">
  <p:cSld name="TWO_OBJECTS">
    <p:spTree>
      <p:nvGrpSpPr>
        <p:cNvPr id="1" name="Shape 29"/>
        <p:cNvGrpSpPr/>
        <p:nvPr/>
      </p:nvGrpSpPr>
      <p:grpSpPr>
        <a:xfrm>
          <a:off x="0" y="0"/>
          <a:ext cx="0" cy="0"/>
          <a:chOff x="0" y="0"/>
          <a:chExt cx="0" cy="0"/>
        </a:xfrm>
      </p:grpSpPr>
      <p:sp>
        <p:nvSpPr>
          <p:cNvPr id="30" name="Google Shape;30;p15"/>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1" name="Google Shape;31;p15"/>
          <p:cNvSpPr txBox="1">
            <a:spLocks noGrp="1"/>
          </p:cNvSpPr>
          <p:nvPr>
            <p:ph type="body" idx="1"/>
          </p:nvPr>
        </p:nvSpPr>
        <p:spPr>
          <a:xfrm>
            <a:off x="838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2" name="Google Shape;32;p15"/>
          <p:cNvSpPr txBox="1">
            <a:spLocks noGrp="1"/>
          </p:cNvSpPr>
          <p:nvPr>
            <p:ph type="body" idx="2"/>
          </p:nvPr>
        </p:nvSpPr>
        <p:spPr>
          <a:xfrm>
            <a:off x="6172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3" name="Google Shape;33;p1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4" name="Google Shape;34;p1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5" name="Google Shape;35;p1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ación" type="twoTxTwoObj">
  <p:cSld name="TWO_OBJECTS_WITH_TEXT">
    <p:spTree>
      <p:nvGrpSpPr>
        <p:cNvPr id="1" name="Shape 36"/>
        <p:cNvGrpSpPr/>
        <p:nvPr/>
      </p:nvGrpSpPr>
      <p:grpSpPr>
        <a:xfrm>
          <a:off x="0" y="0"/>
          <a:ext cx="0" cy="0"/>
          <a:chOff x="0" y="0"/>
          <a:chExt cx="0" cy="0"/>
        </a:xfrm>
      </p:grpSpPr>
      <p:sp>
        <p:nvSpPr>
          <p:cNvPr id="37" name="Google Shape;37;p16"/>
          <p:cNvSpPr txBox="1">
            <a:spLocks noGrp="1"/>
          </p:cNvSpPr>
          <p:nvPr>
            <p:ph type="title"/>
          </p:nvPr>
        </p:nvSpPr>
        <p:spPr>
          <a:xfrm>
            <a:off x="839788"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8" name="Google Shape;38;p16"/>
          <p:cNvSpPr txBox="1">
            <a:spLocks noGrp="1"/>
          </p:cNvSpPr>
          <p:nvPr>
            <p:ph type="body" idx="1"/>
          </p:nvPr>
        </p:nvSpPr>
        <p:spPr>
          <a:xfrm>
            <a:off x="839788" y="1681163"/>
            <a:ext cx="5157787"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39" name="Google Shape;39;p16"/>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0" name="Google Shape;40;p16"/>
          <p:cNvSpPr txBox="1">
            <a:spLocks noGrp="1"/>
          </p:cNvSpPr>
          <p:nvPr>
            <p:ph type="body" idx="3"/>
          </p:nvPr>
        </p:nvSpPr>
        <p:spPr>
          <a:xfrm>
            <a:off x="6172200" y="1681163"/>
            <a:ext cx="5183188"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1" name="Google Shape;41;p16"/>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2" name="Google Shape;42;p1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3" name="Google Shape;43;p1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4" name="Google Shape;44;p1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Solo el título" type="titleOnly">
  <p:cSld name="TITLE_ONLY">
    <p:spTree>
      <p:nvGrpSpPr>
        <p:cNvPr id="1" name="Shape 45"/>
        <p:cNvGrpSpPr/>
        <p:nvPr/>
      </p:nvGrpSpPr>
      <p:grpSpPr>
        <a:xfrm>
          <a:off x="0" y="0"/>
          <a:ext cx="0" cy="0"/>
          <a:chOff x="0" y="0"/>
          <a:chExt cx="0" cy="0"/>
        </a:xfrm>
      </p:grpSpPr>
      <p:sp>
        <p:nvSpPr>
          <p:cNvPr id="46" name="Google Shape;46;p17"/>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7" name="Google Shape;47;p1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8" name="Google Shape;48;p1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9" name="Google Shape;49;p1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En blanco" type="blank">
  <p:cSld name="BLANK">
    <p:spTree>
      <p:nvGrpSpPr>
        <p:cNvPr id="1" name="Shape 50"/>
        <p:cNvGrpSpPr/>
        <p:nvPr/>
      </p:nvGrpSpPr>
      <p:grpSpPr>
        <a:xfrm>
          <a:off x="0" y="0"/>
          <a:ext cx="0" cy="0"/>
          <a:chOff x="0" y="0"/>
          <a:chExt cx="0" cy="0"/>
        </a:xfrm>
      </p:grpSpPr>
      <p:sp>
        <p:nvSpPr>
          <p:cNvPr id="51" name="Google Shape;51;p18"/>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2" name="Google Shape;52;p1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3" name="Google Shape;53;p1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ido con título" type="objTx">
  <p:cSld name="OBJECT_WITH_CAPTION_TEXT">
    <p:spTree>
      <p:nvGrpSpPr>
        <p:cNvPr id="1" name="Shape 54"/>
        <p:cNvGrpSpPr/>
        <p:nvPr/>
      </p:nvGrpSpPr>
      <p:grpSpPr>
        <a:xfrm>
          <a:off x="0" y="0"/>
          <a:ext cx="0" cy="0"/>
          <a:chOff x="0" y="0"/>
          <a:chExt cx="0" cy="0"/>
        </a:xfrm>
      </p:grpSpPr>
      <p:sp>
        <p:nvSpPr>
          <p:cNvPr id="55" name="Google Shape;55;p19"/>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6" name="Google Shape;56;p19"/>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normAutofit/>
          </a:bodyPr>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57" name="Google Shape;57;p19"/>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58" name="Google Shape;58;p1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9" name="Google Shape;59;p1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0" name="Google Shape;60;p1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Imagen con título" type="picTx">
  <p:cSld name="PICTURE_WITH_CAPTION_TEXT">
    <p:spTree>
      <p:nvGrpSpPr>
        <p:cNvPr id="1" name="Shape 61"/>
        <p:cNvGrpSpPr/>
        <p:nvPr/>
      </p:nvGrpSpPr>
      <p:grpSpPr>
        <a:xfrm>
          <a:off x="0" y="0"/>
          <a:ext cx="0" cy="0"/>
          <a:chOff x="0" y="0"/>
          <a:chExt cx="0" cy="0"/>
        </a:xfrm>
      </p:grpSpPr>
      <p:sp>
        <p:nvSpPr>
          <p:cNvPr id="62" name="Google Shape;62;p20"/>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3" name="Google Shape;63;p20"/>
          <p:cNvSpPr>
            <a:spLocks noGrp="1"/>
          </p:cNvSpPr>
          <p:nvPr>
            <p:ph type="pic" idx="2"/>
          </p:nvPr>
        </p:nvSpPr>
        <p:spPr>
          <a:xfrm>
            <a:off x="5183188" y="987425"/>
            <a:ext cx="6172200" cy="4873625"/>
          </a:xfrm>
          <a:prstGeom prst="rect">
            <a:avLst/>
          </a:prstGeom>
          <a:noFill/>
          <a:ln>
            <a:noFill/>
          </a:ln>
        </p:spPr>
      </p:sp>
      <p:sp>
        <p:nvSpPr>
          <p:cNvPr id="64" name="Google Shape;64;p20"/>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5" name="Google Shape;65;p2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6" name="Google Shape;66;p2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7" name="Google Shape;67;p2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9"/>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7" name="Google Shape;7;p9"/>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8" name="Google Shape;8;p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9" name="Google Shape;9;p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10" name="Google Shape;10;p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dk1"/>
        </a:solidFill>
        <a:effectLst/>
      </p:bgPr>
    </p:bg>
    <p:spTree>
      <p:nvGrpSpPr>
        <p:cNvPr id="1" name="Shape 80"/>
        <p:cNvGrpSpPr/>
        <p:nvPr/>
      </p:nvGrpSpPr>
      <p:grpSpPr>
        <a:xfrm>
          <a:off x="0" y="0"/>
          <a:ext cx="0" cy="0"/>
          <a:chOff x="0" y="0"/>
          <a:chExt cx="0" cy="0"/>
        </a:xfrm>
      </p:grpSpPr>
      <p:sp>
        <p:nvSpPr>
          <p:cNvPr id="81" name="Google Shape;81;p1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lt1"/>
              </a:buClr>
              <a:buSzPts val="4400"/>
              <a:buFont typeface="Calibri"/>
              <a:buNone/>
              <a:defRPr sz="4400" b="0" i="0" u="none" strike="noStrike" cap="none">
                <a:solidFill>
                  <a:schemeClr val="lt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82" name="Google Shape;82;p11"/>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lt1"/>
              </a:buClr>
              <a:buSzPts val="2800"/>
              <a:buFont typeface="Arial"/>
              <a:buChar char="•"/>
              <a:defRPr sz="2800" b="0" i="0" u="none" strike="noStrike" cap="none">
                <a:solidFill>
                  <a:schemeClr val="lt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lt1"/>
              </a:buClr>
              <a:buSzPts val="2400"/>
              <a:buFont typeface="Arial"/>
              <a:buChar char="•"/>
              <a:defRPr sz="2400" b="0" i="0" u="none" strike="noStrike" cap="none">
                <a:solidFill>
                  <a:schemeClr val="lt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lt1"/>
              </a:buClr>
              <a:buSzPts val="2000"/>
              <a:buFont typeface="Arial"/>
              <a:buChar char="•"/>
              <a:defRPr sz="2000" b="0" i="0" u="none" strike="noStrike" cap="none">
                <a:solidFill>
                  <a:schemeClr val="lt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lt1"/>
              </a:buClr>
              <a:buSzPts val="1800"/>
              <a:buFont typeface="Arial"/>
              <a:buChar char="•"/>
              <a:defRPr sz="1800" b="0" i="0" u="none" strike="noStrike" cap="none">
                <a:solidFill>
                  <a:schemeClr val="lt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lt1"/>
              </a:buClr>
              <a:buSzPts val="1800"/>
              <a:buFont typeface="Arial"/>
              <a:buChar char="•"/>
              <a:defRPr sz="1800" b="0" i="0" u="none" strike="noStrike" cap="none">
                <a:solidFill>
                  <a:schemeClr val="lt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lt1"/>
              </a:buClr>
              <a:buSzPts val="1800"/>
              <a:buFont typeface="Arial"/>
              <a:buChar char="•"/>
              <a:defRPr sz="1800" b="0" i="0" u="none" strike="noStrike" cap="none">
                <a:solidFill>
                  <a:schemeClr val="lt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lt1"/>
              </a:buClr>
              <a:buSzPts val="1800"/>
              <a:buFont typeface="Arial"/>
              <a:buChar char="•"/>
              <a:defRPr sz="1800" b="0" i="0" u="none" strike="noStrike" cap="none">
                <a:solidFill>
                  <a:schemeClr val="lt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lt1"/>
              </a:buClr>
              <a:buSzPts val="1800"/>
              <a:buFont typeface="Arial"/>
              <a:buChar char="•"/>
              <a:defRPr sz="1800" b="0" i="0" u="none" strike="noStrike" cap="none">
                <a:solidFill>
                  <a:schemeClr val="lt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lt1"/>
              </a:buClr>
              <a:buSzPts val="1800"/>
              <a:buFont typeface="Arial"/>
              <a:buChar char="•"/>
              <a:defRPr sz="1800" b="0" i="0" u="none" strike="noStrike" cap="none">
                <a:solidFill>
                  <a:schemeClr val="lt1"/>
                </a:solidFill>
                <a:latin typeface="Calibri"/>
                <a:ea typeface="Calibri"/>
                <a:cs typeface="Calibri"/>
                <a:sym typeface="Calibri"/>
              </a:defRPr>
            </a:lvl9pPr>
          </a:lstStyle>
          <a:p>
            <a:endParaRPr/>
          </a:p>
        </p:txBody>
      </p:sp>
      <p:sp>
        <p:nvSpPr>
          <p:cNvPr id="83" name="Google Shape;83;p1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lt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9pPr>
          </a:lstStyle>
          <a:p>
            <a:endParaRPr/>
          </a:p>
        </p:txBody>
      </p:sp>
      <p:sp>
        <p:nvSpPr>
          <p:cNvPr id="84" name="Google Shape;84;p1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lnSpc>
                <a:spcPct val="100000"/>
              </a:lnSpc>
              <a:spcBef>
                <a:spcPts val="0"/>
              </a:spcBef>
              <a:spcAft>
                <a:spcPts val="0"/>
              </a:spcAft>
              <a:buClr>
                <a:srgbClr val="000000"/>
              </a:buClr>
              <a:buSzPts val="1400"/>
              <a:buFont typeface="Arial"/>
              <a:buNone/>
              <a:defRPr sz="1200" b="0" i="0" u="none" strike="noStrike" cap="none">
                <a:solidFill>
                  <a:schemeClr val="lt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9pPr>
          </a:lstStyle>
          <a:p>
            <a:endParaRPr/>
          </a:p>
        </p:txBody>
      </p:sp>
      <p:sp>
        <p:nvSpPr>
          <p:cNvPr id="85" name="Google Shape;85;p1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61"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12.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5"/>
        <p:cNvGrpSpPr/>
        <p:nvPr/>
      </p:nvGrpSpPr>
      <p:grpSpPr>
        <a:xfrm>
          <a:off x="0" y="0"/>
          <a:ext cx="0" cy="0"/>
          <a:chOff x="0" y="0"/>
          <a:chExt cx="0" cy="0"/>
        </a:xfrm>
      </p:grpSpPr>
      <p:sp>
        <p:nvSpPr>
          <p:cNvPr id="96" name="Google Shape;96;p1"/>
          <p:cNvSpPr/>
          <p:nvPr/>
        </p:nvSpPr>
        <p:spPr>
          <a:xfrm>
            <a:off x="0" y="0"/>
            <a:ext cx="12192000"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97" name="Google Shape;97;p1"/>
          <p:cNvSpPr/>
          <p:nvPr/>
        </p:nvSpPr>
        <p:spPr>
          <a:xfrm>
            <a:off x="0" y="0"/>
            <a:ext cx="9415165" cy="6858000"/>
          </a:xfrm>
          <a:custGeom>
            <a:avLst/>
            <a:gdLst/>
            <a:ahLst/>
            <a:cxnLst/>
            <a:rect l="l" t="t" r="r" b="b"/>
            <a:pathLst>
              <a:path w="9415165" h="6858000" extrusionOk="0">
                <a:moveTo>
                  <a:pt x="0" y="5940102"/>
                </a:moveTo>
                <a:lnTo>
                  <a:pt x="201903" y="5940608"/>
                </a:lnTo>
                <a:cubicBezTo>
                  <a:pt x="552894" y="5941488"/>
                  <a:pt x="968883" y="5942531"/>
                  <a:pt x="1461907" y="5943766"/>
                </a:cubicBezTo>
                <a:cubicBezTo>
                  <a:pt x="1662934" y="5938113"/>
                  <a:pt x="1852841" y="6049291"/>
                  <a:pt x="1951874" y="6220822"/>
                </a:cubicBezTo>
                <a:cubicBezTo>
                  <a:pt x="1951874" y="6220822"/>
                  <a:pt x="1951874" y="6220822"/>
                  <a:pt x="2282833" y="6794059"/>
                </a:cubicBezTo>
                <a:lnTo>
                  <a:pt x="2319750" y="6858000"/>
                </a:lnTo>
                <a:lnTo>
                  <a:pt x="0" y="6858000"/>
                </a:lnTo>
                <a:close/>
                <a:moveTo>
                  <a:pt x="751947" y="3830686"/>
                </a:moveTo>
                <a:cubicBezTo>
                  <a:pt x="751947" y="3830686"/>
                  <a:pt x="751947" y="3830686"/>
                  <a:pt x="1719258" y="3833112"/>
                </a:cubicBezTo>
                <a:cubicBezTo>
                  <a:pt x="1780885" y="3831380"/>
                  <a:pt x="1839102" y="3865462"/>
                  <a:pt x="1869462" y="3918046"/>
                </a:cubicBezTo>
                <a:cubicBezTo>
                  <a:pt x="1869462" y="3918046"/>
                  <a:pt x="1869462" y="3918046"/>
                  <a:pt x="2354170" y="4757586"/>
                </a:cubicBezTo>
                <a:cubicBezTo>
                  <a:pt x="2385577" y="4811983"/>
                  <a:pt x="2384937" y="4877630"/>
                  <a:pt x="2353672" y="4931947"/>
                </a:cubicBezTo>
                <a:cubicBezTo>
                  <a:pt x="2353672" y="4931947"/>
                  <a:pt x="2353672" y="4931947"/>
                  <a:pt x="1871068" y="5769061"/>
                </a:cubicBezTo>
                <a:cubicBezTo>
                  <a:pt x="1841608" y="5822336"/>
                  <a:pt x="1783799" y="5855711"/>
                  <a:pt x="1722931" y="5854589"/>
                </a:cubicBezTo>
                <a:cubicBezTo>
                  <a:pt x="1722931" y="5854589"/>
                  <a:pt x="1722931" y="5854589"/>
                  <a:pt x="756668" y="5853977"/>
                </a:cubicBezTo>
                <a:cubicBezTo>
                  <a:pt x="693994" y="5853896"/>
                  <a:pt x="636823" y="5821628"/>
                  <a:pt x="605416" y="5767228"/>
                </a:cubicBezTo>
                <a:cubicBezTo>
                  <a:pt x="605416" y="5767228"/>
                  <a:pt x="605416" y="5767228"/>
                  <a:pt x="120708" y="4927690"/>
                </a:cubicBezTo>
                <a:cubicBezTo>
                  <a:pt x="90348" y="4875106"/>
                  <a:pt x="89942" y="4807646"/>
                  <a:pt x="122255" y="4755141"/>
                </a:cubicBezTo>
                <a:cubicBezTo>
                  <a:pt x="122255" y="4755141"/>
                  <a:pt x="122255" y="4755141"/>
                  <a:pt x="603810" y="3916214"/>
                </a:cubicBezTo>
                <a:cubicBezTo>
                  <a:pt x="633271" y="3862939"/>
                  <a:pt x="691080" y="3829563"/>
                  <a:pt x="751947" y="3830686"/>
                </a:cubicBezTo>
                <a:close/>
                <a:moveTo>
                  <a:pt x="2140871" y="3416093"/>
                </a:moveTo>
                <a:cubicBezTo>
                  <a:pt x="2140871" y="3416093"/>
                  <a:pt x="2140871" y="3416093"/>
                  <a:pt x="2485012" y="3416957"/>
                </a:cubicBezTo>
                <a:cubicBezTo>
                  <a:pt x="2506938" y="3416340"/>
                  <a:pt x="2527650" y="3428466"/>
                  <a:pt x="2538451" y="3447174"/>
                </a:cubicBezTo>
                <a:cubicBezTo>
                  <a:pt x="2538451" y="3447174"/>
                  <a:pt x="2538451" y="3447174"/>
                  <a:pt x="2710898" y="3745860"/>
                </a:cubicBezTo>
                <a:cubicBezTo>
                  <a:pt x="2722072" y="3765213"/>
                  <a:pt x="2721844" y="3788568"/>
                  <a:pt x="2710720" y="3807893"/>
                </a:cubicBezTo>
                <a:cubicBezTo>
                  <a:pt x="2710720" y="3807893"/>
                  <a:pt x="2710720" y="3807893"/>
                  <a:pt x="2539024" y="4105714"/>
                </a:cubicBezTo>
                <a:cubicBezTo>
                  <a:pt x="2528542" y="4124669"/>
                  <a:pt x="2507974" y="4136543"/>
                  <a:pt x="2486319" y="4136144"/>
                </a:cubicBezTo>
                <a:cubicBezTo>
                  <a:pt x="2486319" y="4136144"/>
                  <a:pt x="2486319" y="4136144"/>
                  <a:pt x="2142549" y="4135926"/>
                </a:cubicBezTo>
                <a:cubicBezTo>
                  <a:pt x="2120252" y="4135898"/>
                  <a:pt x="2099911" y="4124417"/>
                  <a:pt x="2088738" y="4105063"/>
                </a:cubicBezTo>
                <a:cubicBezTo>
                  <a:pt x="2088738" y="4105063"/>
                  <a:pt x="2088738" y="4105063"/>
                  <a:pt x="1916292" y="3806378"/>
                </a:cubicBezTo>
                <a:cubicBezTo>
                  <a:pt x="1905490" y="3787669"/>
                  <a:pt x="1905346" y="3763670"/>
                  <a:pt x="1916843" y="3744990"/>
                </a:cubicBezTo>
                <a:cubicBezTo>
                  <a:pt x="1916843" y="3744990"/>
                  <a:pt x="1916843" y="3744990"/>
                  <a:pt x="2088166" y="3446523"/>
                </a:cubicBezTo>
                <a:cubicBezTo>
                  <a:pt x="2098648" y="3427568"/>
                  <a:pt x="2119216" y="3415695"/>
                  <a:pt x="2140871" y="3416093"/>
                </a:cubicBezTo>
                <a:close/>
                <a:moveTo>
                  <a:pt x="2309207" y="2943824"/>
                </a:moveTo>
                <a:cubicBezTo>
                  <a:pt x="2309207" y="2943824"/>
                  <a:pt x="2309207" y="2943824"/>
                  <a:pt x="2490927" y="2944279"/>
                </a:cubicBezTo>
                <a:cubicBezTo>
                  <a:pt x="2502505" y="2943955"/>
                  <a:pt x="2513441" y="2950357"/>
                  <a:pt x="2519144" y="2960236"/>
                </a:cubicBezTo>
                <a:cubicBezTo>
                  <a:pt x="2519144" y="2960236"/>
                  <a:pt x="2519144" y="2960236"/>
                  <a:pt x="2610202" y="3117952"/>
                </a:cubicBezTo>
                <a:cubicBezTo>
                  <a:pt x="2616102" y="3128172"/>
                  <a:pt x="2615982" y="3140504"/>
                  <a:pt x="2610107" y="3150708"/>
                </a:cubicBezTo>
                <a:cubicBezTo>
                  <a:pt x="2610107" y="3150708"/>
                  <a:pt x="2610107" y="3150708"/>
                  <a:pt x="2519446" y="3307968"/>
                </a:cubicBezTo>
                <a:cubicBezTo>
                  <a:pt x="2513912" y="3317976"/>
                  <a:pt x="2503051" y="3324246"/>
                  <a:pt x="2491617" y="3324035"/>
                </a:cubicBezTo>
                <a:cubicBezTo>
                  <a:pt x="2491617" y="3324035"/>
                  <a:pt x="2491617" y="3324035"/>
                  <a:pt x="2310094" y="3323920"/>
                </a:cubicBezTo>
                <a:cubicBezTo>
                  <a:pt x="2298321" y="3323905"/>
                  <a:pt x="2287579" y="3317843"/>
                  <a:pt x="2281679" y="3307623"/>
                </a:cubicBezTo>
                <a:cubicBezTo>
                  <a:pt x="2281679" y="3307623"/>
                  <a:pt x="2281679" y="3307623"/>
                  <a:pt x="2190623" y="3149908"/>
                </a:cubicBezTo>
                <a:cubicBezTo>
                  <a:pt x="2184919" y="3140029"/>
                  <a:pt x="2184843" y="3127357"/>
                  <a:pt x="2190913" y="3117492"/>
                </a:cubicBezTo>
                <a:cubicBezTo>
                  <a:pt x="2190913" y="3117492"/>
                  <a:pt x="2190913" y="3117492"/>
                  <a:pt x="2281378" y="2959891"/>
                </a:cubicBezTo>
                <a:cubicBezTo>
                  <a:pt x="2286913" y="2949884"/>
                  <a:pt x="2297773" y="2943613"/>
                  <a:pt x="2309207" y="2943824"/>
                </a:cubicBezTo>
                <a:close/>
                <a:moveTo>
                  <a:pt x="4112874" y="2635904"/>
                </a:moveTo>
                <a:cubicBezTo>
                  <a:pt x="4112874" y="2635904"/>
                  <a:pt x="4112874" y="2635904"/>
                  <a:pt x="7268230" y="2643815"/>
                </a:cubicBezTo>
                <a:cubicBezTo>
                  <a:pt x="7469258" y="2638162"/>
                  <a:pt x="7659163" y="2749340"/>
                  <a:pt x="7758196" y="2920870"/>
                </a:cubicBezTo>
                <a:cubicBezTo>
                  <a:pt x="7758196" y="2920870"/>
                  <a:pt x="7758196" y="2920870"/>
                  <a:pt x="9339309" y="5659439"/>
                </a:cubicBezTo>
                <a:cubicBezTo>
                  <a:pt x="9441758" y="5836884"/>
                  <a:pt x="9439672" y="6051021"/>
                  <a:pt x="9337678" y="6228205"/>
                </a:cubicBezTo>
                <a:cubicBezTo>
                  <a:pt x="9337678" y="6228205"/>
                  <a:pt x="9337678" y="6228205"/>
                  <a:pt x="9008157" y="6799787"/>
                </a:cubicBezTo>
                <a:lnTo>
                  <a:pt x="8974598" y="6858000"/>
                </a:lnTo>
                <a:lnTo>
                  <a:pt x="2425403" y="6858000"/>
                </a:lnTo>
                <a:lnTo>
                  <a:pt x="2332089" y="6696379"/>
                </a:lnTo>
                <a:cubicBezTo>
                  <a:pt x="2245236" y="6545945"/>
                  <a:pt x="2152593" y="6385482"/>
                  <a:pt x="2053773" y="6214321"/>
                </a:cubicBezTo>
                <a:cubicBezTo>
                  <a:pt x="1954740" y="6042790"/>
                  <a:pt x="1953410" y="5822737"/>
                  <a:pt x="2058819" y="5651469"/>
                </a:cubicBezTo>
                <a:cubicBezTo>
                  <a:pt x="2058819" y="5651469"/>
                  <a:pt x="2058819" y="5651469"/>
                  <a:pt x="3629647" y="2914896"/>
                </a:cubicBezTo>
                <a:cubicBezTo>
                  <a:pt x="3725749" y="2741114"/>
                  <a:pt x="3914325" y="2632240"/>
                  <a:pt x="4112874" y="2635904"/>
                </a:cubicBezTo>
                <a:close/>
                <a:moveTo>
                  <a:pt x="688133" y="2474638"/>
                </a:moveTo>
                <a:cubicBezTo>
                  <a:pt x="688133" y="2474638"/>
                  <a:pt x="688133" y="2474638"/>
                  <a:pt x="1287544" y="2476142"/>
                </a:cubicBezTo>
                <a:cubicBezTo>
                  <a:pt x="1325733" y="2475067"/>
                  <a:pt x="1361809" y="2496187"/>
                  <a:pt x="1380621" y="2528772"/>
                </a:cubicBezTo>
                <a:cubicBezTo>
                  <a:pt x="1380621" y="2528772"/>
                  <a:pt x="1380621" y="2528772"/>
                  <a:pt x="1680979" y="3049008"/>
                </a:cubicBezTo>
                <a:cubicBezTo>
                  <a:pt x="1700441" y="3082716"/>
                  <a:pt x="1700045" y="3123395"/>
                  <a:pt x="1680670" y="3157054"/>
                </a:cubicBezTo>
                <a:cubicBezTo>
                  <a:pt x="1680670" y="3157054"/>
                  <a:pt x="1680670" y="3157054"/>
                  <a:pt x="1381617" y="3675787"/>
                </a:cubicBezTo>
                <a:cubicBezTo>
                  <a:pt x="1363361" y="3708799"/>
                  <a:pt x="1327537" y="3729482"/>
                  <a:pt x="1289821" y="3728785"/>
                </a:cubicBezTo>
                <a:cubicBezTo>
                  <a:pt x="1289821" y="3728785"/>
                  <a:pt x="1289821" y="3728785"/>
                  <a:pt x="691058" y="3728407"/>
                </a:cubicBezTo>
                <a:cubicBezTo>
                  <a:pt x="652221" y="3728357"/>
                  <a:pt x="616793" y="3708360"/>
                  <a:pt x="597332" y="3674651"/>
                </a:cubicBezTo>
                <a:cubicBezTo>
                  <a:pt x="597332" y="3674651"/>
                  <a:pt x="597332" y="3674651"/>
                  <a:pt x="296974" y="3154416"/>
                </a:cubicBezTo>
                <a:cubicBezTo>
                  <a:pt x="278161" y="3121831"/>
                  <a:pt x="277908" y="3080029"/>
                  <a:pt x="297933" y="3047494"/>
                </a:cubicBezTo>
                <a:cubicBezTo>
                  <a:pt x="297933" y="3047494"/>
                  <a:pt x="297933" y="3047494"/>
                  <a:pt x="596337" y="2527637"/>
                </a:cubicBezTo>
                <a:cubicBezTo>
                  <a:pt x="614593" y="2494625"/>
                  <a:pt x="650416" y="2473943"/>
                  <a:pt x="688133" y="2474638"/>
                </a:cubicBezTo>
                <a:close/>
                <a:moveTo>
                  <a:pt x="2732571" y="2020011"/>
                </a:moveTo>
                <a:cubicBezTo>
                  <a:pt x="2732571" y="2020011"/>
                  <a:pt x="2732571" y="2020011"/>
                  <a:pt x="3236024" y="2021272"/>
                </a:cubicBezTo>
                <a:cubicBezTo>
                  <a:pt x="3268098" y="2020370"/>
                  <a:pt x="3298399" y="2038110"/>
                  <a:pt x="3314200" y="2065479"/>
                </a:cubicBezTo>
                <a:cubicBezTo>
                  <a:pt x="3314200" y="2065479"/>
                  <a:pt x="3314200" y="2065479"/>
                  <a:pt x="3566473" y="2502430"/>
                </a:cubicBezTo>
                <a:cubicBezTo>
                  <a:pt x="3582820" y="2530741"/>
                  <a:pt x="3582487" y="2564907"/>
                  <a:pt x="3566214" y="2593179"/>
                </a:cubicBezTo>
                <a:cubicBezTo>
                  <a:pt x="3566214" y="2593179"/>
                  <a:pt x="3566214" y="2593179"/>
                  <a:pt x="3315036" y="3028868"/>
                </a:cubicBezTo>
                <a:cubicBezTo>
                  <a:pt x="3299702" y="3056596"/>
                  <a:pt x="3269615" y="3073966"/>
                  <a:pt x="3237935" y="3073382"/>
                </a:cubicBezTo>
                <a:cubicBezTo>
                  <a:pt x="3237935" y="3073382"/>
                  <a:pt x="3237935" y="3073382"/>
                  <a:pt x="2735028" y="3073064"/>
                </a:cubicBezTo>
                <a:cubicBezTo>
                  <a:pt x="2702409" y="3073021"/>
                  <a:pt x="2672652" y="3056226"/>
                  <a:pt x="2656307" y="3027915"/>
                </a:cubicBezTo>
                <a:cubicBezTo>
                  <a:pt x="2656307" y="3027915"/>
                  <a:pt x="2656307" y="3027915"/>
                  <a:pt x="2404033" y="2590963"/>
                </a:cubicBezTo>
                <a:cubicBezTo>
                  <a:pt x="2388231" y="2563595"/>
                  <a:pt x="2388020" y="2528484"/>
                  <a:pt x="2404839" y="2501157"/>
                </a:cubicBezTo>
                <a:cubicBezTo>
                  <a:pt x="2404839" y="2501157"/>
                  <a:pt x="2404839" y="2501157"/>
                  <a:pt x="2655471" y="2064525"/>
                </a:cubicBezTo>
                <a:cubicBezTo>
                  <a:pt x="2670804" y="2036797"/>
                  <a:pt x="2700892" y="2019426"/>
                  <a:pt x="2732571" y="2020011"/>
                </a:cubicBezTo>
                <a:close/>
                <a:moveTo>
                  <a:pt x="3662925" y="0"/>
                </a:moveTo>
                <a:lnTo>
                  <a:pt x="5336547" y="0"/>
                </a:lnTo>
                <a:lnTo>
                  <a:pt x="5342959" y="11106"/>
                </a:lnTo>
                <a:cubicBezTo>
                  <a:pt x="5372852" y="62881"/>
                  <a:pt x="5492421" y="269982"/>
                  <a:pt x="5970700" y="1098387"/>
                </a:cubicBezTo>
                <a:cubicBezTo>
                  <a:pt x="6012021" y="1169956"/>
                  <a:pt x="6011183" y="1256322"/>
                  <a:pt x="5970044" y="1327785"/>
                </a:cubicBezTo>
                <a:cubicBezTo>
                  <a:pt x="5970044" y="1327785"/>
                  <a:pt x="5970044" y="1327785"/>
                  <a:pt x="5335110" y="2429135"/>
                </a:cubicBezTo>
                <a:cubicBezTo>
                  <a:pt x="5296350" y="2499226"/>
                  <a:pt x="5220291" y="2543137"/>
                  <a:pt x="5140211" y="2541659"/>
                </a:cubicBezTo>
                <a:cubicBezTo>
                  <a:pt x="5140211" y="2541659"/>
                  <a:pt x="5140211" y="2541659"/>
                  <a:pt x="3868947" y="2540855"/>
                </a:cubicBezTo>
                <a:cubicBezTo>
                  <a:pt x="3786490" y="2540750"/>
                  <a:pt x="3711273" y="2498294"/>
                  <a:pt x="3669952" y="2426726"/>
                </a:cubicBezTo>
                <a:cubicBezTo>
                  <a:pt x="3669952" y="2426726"/>
                  <a:pt x="3669952" y="2426726"/>
                  <a:pt x="3032246" y="1322186"/>
                </a:cubicBezTo>
                <a:cubicBezTo>
                  <a:pt x="2992303" y="1253003"/>
                  <a:pt x="2991768" y="1164250"/>
                  <a:pt x="3034282" y="1095172"/>
                </a:cubicBezTo>
                <a:cubicBezTo>
                  <a:pt x="3034282" y="1095172"/>
                  <a:pt x="3034282" y="1095172"/>
                  <a:pt x="3556318" y="185723"/>
                </a:cubicBezTo>
                <a:close/>
              </a:path>
            </a:pathLst>
          </a:custGeom>
          <a:solidFill>
            <a:srgbClr val="7F7F7F">
              <a:alpha val="40000"/>
            </a:srgbClr>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grpSp>
        <p:nvGrpSpPr>
          <p:cNvPr id="98" name="Google Shape;98;p1"/>
          <p:cNvGrpSpPr/>
          <p:nvPr/>
        </p:nvGrpSpPr>
        <p:grpSpPr>
          <a:xfrm>
            <a:off x="6188426" y="1197261"/>
            <a:ext cx="5581001" cy="4278755"/>
            <a:chOff x="6169039" y="142050"/>
            <a:chExt cx="5581001" cy="4278755"/>
          </a:xfrm>
        </p:grpSpPr>
        <p:sp>
          <p:nvSpPr>
            <p:cNvPr id="99" name="Google Shape;99;p1"/>
            <p:cNvSpPr/>
            <p:nvPr/>
          </p:nvSpPr>
          <p:spPr>
            <a:xfrm rot="-5400000">
              <a:off x="6820162" y="-509073"/>
              <a:ext cx="4278755" cy="5581001"/>
            </a:xfrm>
            <a:custGeom>
              <a:avLst/>
              <a:gdLst/>
              <a:ahLst/>
              <a:cxnLst/>
              <a:rect l="l" t="t" r="r" b="b"/>
              <a:pathLst>
                <a:path w="4278755" h="5581001" extrusionOk="0">
                  <a:moveTo>
                    <a:pt x="4278755" y="309054"/>
                  </a:moveTo>
                  <a:lnTo>
                    <a:pt x="4278755" y="1005863"/>
                  </a:lnTo>
                  <a:lnTo>
                    <a:pt x="4278755" y="4575137"/>
                  </a:lnTo>
                  <a:lnTo>
                    <a:pt x="4278755" y="5271947"/>
                  </a:lnTo>
                  <a:lnTo>
                    <a:pt x="3969701" y="5581001"/>
                  </a:lnTo>
                  <a:lnTo>
                    <a:pt x="309054" y="5581001"/>
                  </a:lnTo>
                  <a:lnTo>
                    <a:pt x="0" y="5271946"/>
                  </a:lnTo>
                  <a:lnTo>
                    <a:pt x="0" y="4575136"/>
                  </a:lnTo>
                  <a:lnTo>
                    <a:pt x="0" y="1005863"/>
                  </a:lnTo>
                  <a:lnTo>
                    <a:pt x="0" y="309054"/>
                  </a:lnTo>
                  <a:lnTo>
                    <a:pt x="309054" y="0"/>
                  </a:lnTo>
                  <a:lnTo>
                    <a:pt x="3969701" y="0"/>
                  </a:lnTo>
                  <a:close/>
                </a:path>
              </a:pathLst>
            </a:custGeom>
            <a:solidFill>
              <a:schemeClr val="dk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00" name="Google Shape;100;p1"/>
            <p:cNvSpPr/>
            <p:nvPr/>
          </p:nvSpPr>
          <p:spPr>
            <a:xfrm rot="-5400000">
              <a:off x="6902139" y="-425197"/>
              <a:ext cx="4114800" cy="5413248"/>
            </a:xfrm>
            <a:custGeom>
              <a:avLst/>
              <a:gdLst/>
              <a:ahLst/>
              <a:cxnLst/>
              <a:rect l="l" t="t" r="r" b="b"/>
              <a:pathLst>
                <a:path w="4278755" h="5581001" extrusionOk="0">
                  <a:moveTo>
                    <a:pt x="4278755" y="309054"/>
                  </a:moveTo>
                  <a:lnTo>
                    <a:pt x="4278755" y="1005863"/>
                  </a:lnTo>
                  <a:lnTo>
                    <a:pt x="4278755" y="4575137"/>
                  </a:lnTo>
                  <a:lnTo>
                    <a:pt x="4278755" y="5271947"/>
                  </a:lnTo>
                  <a:lnTo>
                    <a:pt x="3969701" y="5581001"/>
                  </a:lnTo>
                  <a:lnTo>
                    <a:pt x="309054" y="5581001"/>
                  </a:lnTo>
                  <a:lnTo>
                    <a:pt x="0" y="5271946"/>
                  </a:lnTo>
                  <a:lnTo>
                    <a:pt x="0" y="4575136"/>
                  </a:lnTo>
                  <a:lnTo>
                    <a:pt x="0" y="1005863"/>
                  </a:lnTo>
                  <a:lnTo>
                    <a:pt x="0" y="309054"/>
                  </a:lnTo>
                  <a:lnTo>
                    <a:pt x="309054" y="0"/>
                  </a:lnTo>
                  <a:lnTo>
                    <a:pt x="3969701" y="0"/>
                  </a:lnTo>
                  <a:close/>
                </a:path>
              </a:pathLst>
            </a:custGeom>
            <a:noFill/>
            <a:ln w="19050" cap="flat" cmpd="sng">
              <a:solidFill>
                <a:schemeClr val="l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grpSp>
      <p:sp>
        <p:nvSpPr>
          <p:cNvPr id="101" name="Google Shape;101;p1"/>
          <p:cNvSpPr txBox="1">
            <a:spLocks noGrp="1"/>
          </p:cNvSpPr>
          <p:nvPr>
            <p:ph type="title"/>
          </p:nvPr>
        </p:nvSpPr>
        <p:spPr>
          <a:xfrm>
            <a:off x="6589126" y="2162682"/>
            <a:ext cx="4779600" cy="2821800"/>
          </a:xfrm>
          <a:prstGeom prst="rect">
            <a:avLst/>
          </a:prstGeom>
          <a:noFill/>
          <a:ln>
            <a:noFill/>
          </a:ln>
        </p:spPr>
        <p:txBody>
          <a:bodyPr spcFirstLastPara="1" wrap="square" lIns="91425" tIns="45700" rIns="91425" bIns="45700" anchor="ctr" anchorCtr="0">
            <a:normAutofit fontScale="90000"/>
          </a:bodyPr>
          <a:lstStyle/>
          <a:p>
            <a:pPr marL="0" lvl="0" indent="0" algn="ctr" rtl="0">
              <a:lnSpc>
                <a:spcPct val="90000"/>
              </a:lnSpc>
              <a:spcBef>
                <a:spcPts val="0"/>
              </a:spcBef>
              <a:spcAft>
                <a:spcPts val="0"/>
              </a:spcAft>
              <a:buClr>
                <a:schemeClr val="lt1"/>
              </a:buClr>
              <a:buSzPts val="4000"/>
              <a:buFont typeface="Calibri"/>
              <a:buNone/>
            </a:pPr>
            <a:endParaRPr sz="4200" b="1" dirty="0">
              <a:solidFill>
                <a:schemeClr val="lt1"/>
              </a:solidFill>
            </a:endParaRPr>
          </a:p>
          <a:p>
            <a:pPr lvl="0" algn="ctr">
              <a:buClr>
                <a:schemeClr val="lt1"/>
              </a:buClr>
              <a:buSzPts val="4000"/>
            </a:pPr>
            <a:r>
              <a:rPr lang="en-US" sz="4000" b="1" dirty="0">
                <a:solidFill>
                  <a:schemeClr val="lt1"/>
                </a:solidFill>
              </a:rPr>
              <a:t>Masterclass Lessons Learned Repository </a:t>
            </a:r>
            <a:br>
              <a:rPr lang="en-US" sz="4400" b="1" dirty="0">
                <a:solidFill>
                  <a:schemeClr val="lt1"/>
                </a:solidFill>
              </a:rPr>
            </a:br>
            <a:br>
              <a:rPr lang="en-US" sz="4400" b="1" dirty="0">
                <a:solidFill>
                  <a:schemeClr val="lt1"/>
                </a:solidFill>
              </a:rPr>
            </a:br>
            <a:r>
              <a:rPr lang="en-US" sz="4000" b="1" dirty="0">
                <a:solidFill>
                  <a:srgbClr val="FF0000"/>
                </a:solidFill>
              </a:rPr>
              <a:t>Business Plan</a:t>
            </a:r>
            <a:br>
              <a:rPr lang="en-US" sz="4000" b="1" dirty="0">
                <a:solidFill>
                  <a:srgbClr val="FF0000"/>
                </a:solidFill>
              </a:rPr>
            </a:br>
            <a:br>
              <a:rPr lang="en-US" sz="4000" dirty="0">
                <a:solidFill>
                  <a:schemeClr val="lt1"/>
                </a:solidFill>
              </a:rPr>
            </a:br>
            <a:endParaRPr sz="4000" b="1" dirty="0">
              <a:solidFill>
                <a:srgbClr val="FF0000"/>
              </a:solidFill>
            </a:endParaRPr>
          </a:p>
        </p:txBody>
      </p:sp>
      <p:pic>
        <p:nvPicPr>
          <p:cNvPr id="102" name="Google Shape;102;p1" descr="Logotipo&#10;&#10;Descripción generada automáticamente"/>
          <p:cNvPicPr preferRelativeResize="0">
            <a:picLocks noGrp="1"/>
          </p:cNvPicPr>
          <p:nvPr>
            <p:ph type="body" idx="1"/>
          </p:nvPr>
        </p:nvPicPr>
        <p:blipFill rotWithShape="1">
          <a:blip r:embed="rId3">
            <a:alphaModFix/>
          </a:blip>
          <a:srcRect/>
          <a:stretch/>
        </p:blipFill>
        <p:spPr>
          <a:xfrm>
            <a:off x="0" y="772505"/>
            <a:ext cx="2953443" cy="1039697"/>
          </a:xfrm>
          <a:prstGeom prst="rect">
            <a:avLst/>
          </a:prstGeom>
          <a:noFill/>
          <a:ln>
            <a:noFill/>
          </a:ln>
        </p:spPr>
      </p:pic>
      <p:pic>
        <p:nvPicPr>
          <p:cNvPr id="103" name="Google Shape;103;p1" descr="Interfaz de usuario gráfica, Texto&#10;&#10;Descripción generada automáticamente"/>
          <p:cNvPicPr preferRelativeResize="0"/>
          <p:nvPr/>
        </p:nvPicPr>
        <p:blipFill rotWithShape="1">
          <a:blip r:embed="rId4">
            <a:alphaModFix/>
          </a:blip>
          <a:srcRect/>
          <a:stretch/>
        </p:blipFill>
        <p:spPr>
          <a:xfrm>
            <a:off x="9905122" y="235318"/>
            <a:ext cx="1864311" cy="505694"/>
          </a:xfrm>
          <a:prstGeom prst="rect">
            <a:avLst/>
          </a:prstGeom>
          <a:noFill/>
          <a:ln>
            <a:noFill/>
          </a:ln>
        </p:spPr>
      </p:pic>
      <p:sp>
        <p:nvSpPr>
          <p:cNvPr id="104" name="Google Shape;104;p1"/>
          <p:cNvSpPr txBox="1"/>
          <p:nvPr/>
        </p:nvSpPr>
        <p:spPr>
          <a:xfrm>
            <a:off x="2341413" y="5932268"/>
            <a:ext cx="6525629" cy="710066"/>
          </a:xfrm>
          <a:prstGeom prst="rect">
            <a:avLst/>
          </a:prstGeom>
          <a:noFill/>
          <a:ln>
            <a:noFill/>
          </a:ln>
        </p:spPr>
        <p:txBody>
          <a:bodyPr spcFirstLastPara="1" wrap="square" lIns="91425" tIns="45700" rIns="91425" bIns="45700" anchor="t" anchorCtr="0">
            <a:spAutoFit/>
          </a:bodyPr>
          <a:lstStyle/>
          <a:p>
            <a:pPr marL="0" marR="0" lvl="0" indent="0" algn="just" rtl="0">
              <a:lnSpc>
                <a:spcPct val="97916"/>
              </a:lnSpc>
              <a:spcBef>
                <a:spcPts val="0"/>
              </a:spcBef>
              <a:spcAft>
                <a:spcPts val="0"/>
              </a:spcAft>
              <a:buClr>
                <a:srgbClr val="000000"/>
              </a:buClr>
              <a:buSzPts val="1200"/>
              <a:buFont typeface="Arial"/>
              <a:buNone/>
            </a:pPr>
            <a:r>
              <a:rPr lang="en-US" sz="1200" b="0" i="0" u="none" strike="noStrike" cap="none">
                <a:solidFill>
                  <a:srgbClr val="222222"/>
                </a:solidFill>
                <a:latin typeface="Calibri"/>
                <a:ea typeface="Calibri"/>
                <a:cs typeface="Calibri"/>
                <a:sym typeface="Calibri"/>
              </a:rPr>
              <a:t>This project result has been funded with support from the European Commission. This communication reflects the views only of the author, and the Commission cannot be held responsible for any use which may be made of the information contained therein. Submission Number: 2021-1-ES02-KA220-YOU-000028609</a:t>
            </a:r>
            <a:endParaRPr sz="1200" b="0" i="0" u="none" strike="noStrike" cap="none">
              <a:solidFill>
                <a:schemeClr val="dk1"/>
              </a:solidFill>
              <a:latin typeface="Calibri"/>
              <a:ea typeface="Calibri"/>
              <a:cs typeface="Calibri"/>
              <a:sym typeface="Calibri"/>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97"/>
        <p:cNvGrpSpPr/>
        <p:nvPr/>
      </p:nvGrpSpPr>
      <p:grpSpPr>
        <a:xfrm>
          <a:off x="0" y="0"/>
          <a:ext cx="0" cy="0"/>
          <a:chOff x="0" y="0"/>
          <a:chExt cx="0" cy="0"/>
        </a:xfrm>
      </p:grpSpPr>
      <p:sp>
        <p:nvSpPr>
          <p:cNvPr id="198" name="Google Shape;198;g162004cb755_0_67"/>
          <p:cNvSpPr txBox="1">
            <a:spLocks noGrp="1"/>
          </p:cNvSpPr>
          <p:nvPr>
            <p:ph type="title"/>
          </p:nvPr>
        </p:nvSpPr>
        <p:spPr>
          <a:xfrm>
            <a:off x="1570340" y="1029550"/>
            <a:ext cx="10293659" cy="1325700"/>
          </a:xfrm>
          <a:prstGeom prst="rect">
            <a:avLst/>
          </a:prstGeom>
        </p:spPr>
        <p:txBody>
          <a:bodyPr spcFirstLastPara="1" wrap="square" lIns="91425" tIns="45700" rIns="91425" bIns="45700" anchor="ctr" anchorCtr="0">
            <a:normAutofit/>
          </a:bodyPr>
          <a:lstStyle/>
          <a:p>
            <a:pPr marL="0" lvl="0" indent="0" algn="l" rtl="0">
              <a:spcBef>
                <a:spcPts val="0"/>
              </a:spcBef>
              <a:spcAft>
                <a:spcPts val="0"/>
              </a:spcAft>
              <a:buNone/>
            </a:pPr>
            <a:r>
              <a:rPr lang="en-US" sz="2800" b="1" dirty="0"/>
              <a:t>Conclusion</a:t>
            </a:r>
            <a:r>
              <a:rPr lang="en-US" sz="2800" dirty="0"/>
              <a:t> </a:t>
            </a:r>
            <a:endParaRPr sz="2800" dirty="0"/>
          </a:p>
        </p:txBody>
      </p:sp>
      <p:sp>
        <p:nvSpPr>
          <p:cNvPr id="199" name="Google Shape;199;g162004cb755_0_67"/>
          <p:cNvSpPr txBox="1">
            <a:spLocks noGrp="1"/>
          </p:cNvSpPr>
          <p:nvPr>
            <p:ph type="body" idx="1"/>
          </p:nvPr>
        </p:nvSpPr>
        <p:spPr>
          <a:xfrm>
            <a:off x="1398889" y="2156753"/>
            <a:ext cx="8583311" cy="2282370"/>
          </a:xfrm>
          <a:prstGeom prst="rect">
            <a:avLst/>
          </a:prstGeom>
        </p:spPr>
        <p:txBody>
          <a:bodyPr spcFirstLastPara="1" wrap="square" lIns="91425" tIns="45700" rIns="91425" bIns="45700" anchor="t" anchorCtr="0">
            <a:noAutofit/>
          </a:bodyPr>
          <a:lstStyle/>
          <a:p>
            <a:pPr marL="114300" indent="0" algn="l">
              <a:buNone/>
            </a:pPr>
            <a:r>
              <a:rPr lang="en-US" sz="2200" b="0" i="0" dirty="0">
                <a:solidFill>
                  <a:srgbClr val="333333"/>
                </a:solidFill>
                <a:effectLst/>
                <a:latin typeface="Calibri" panose="020F0502020204030204" pitchFamily="34" charset="0"/>
                <a:cs typeface="Calibri" panose="020F0502020204030204" pitchFamily="34" charset="0"/>
              </a:rPr>
              <a:t>Business plans are important for businesses of all sizes so that you can define where your business is and where you want it to go. Growing your business requires a vision and giving yourself a roadmap in the form of a business plan will set you up for success.</a:t>
            </a:r>
            <a:endParaRPr lang="en-US" sz="2200" b="0" i="0" dirty="0">
              <a:solidFill>
                <a:schemeClr val="tx1"/>
              </a:solidFill>
              <a:effectLst/>
              <a:latin typeface="Calibri" panose="020F0502020204030204" pitchFamily="34" charset="0"/>
              <a:cs typeface="Calibri" panose="020F0502020204030204" pitchFamily="34" charset="0"/>
            </a:endParaRPr>
          </a:p>
        </p:txBody>
      </p:sp>
      <p:sp>
        <p:nvSpPr>
          <p:cNvPr id="200" name="Google Shape;200;g162004cb755_0_67"/>
          <p:cNvSpPr/>
          <p:nvPr/>
        </p:nvSpPr>
        <p:spPr>
          <a:xfrm>
            <a:off x="4715124" y="0"/>
            <a:ext cx="7476877" cy="6858000"/>
          </a:xfrm>
          <a:custGeom>
            <a:avLst/>
            <a:gdLst/>
            <a:ahLst/>
            <a:cxnLst/>
            <a:rect l="l" t="t" r="r" b="b"/>
            <a:pathLst>
              <a:path w="7476877" h="6858000" extrusionOk="0">
                <a:moveTo>
                  <a:pt x="637332" y="4332728"/>
                </a:moveTo>
                <a:cubicBezTo>
                  <a:pt x="637332" y="4332728"/>
                  <a:pt x="637332" y="4332728"/>
                  <a:pt x="1576347" y="4332728"/>
                </a:cubicBezTo>
                <a:cubicBezTo>
                  <a:pt x="1635163" y="4332728"/>
                  <a:pt x="1691949" y="4365681"/>
                  <a:pt x="1720345" y="4419228"/>
                </a:cubicBezTo>
                <a:cubicBezTo>
                  <a:pt x="1720345" y="4419228"/>
                  <a:pt x="1720345" y="4419228"/>
                  <a:pt x="2190864" y="5245095"/>
                </a:cubicBezTo>
                <a:cubicBezTo>
                  <a:pt x="2221287" y="5296583"/>
                  <a:pt x="2221287" y="5362488"/>
                  <a:pt x="2190864" y="5413976"/>
                </a:cubicBezTo>
                <a:cubicBezTo>
                  <a:pt x="2190864" y="5413976"/>
                  <a:pt x="2190864" y="5413976"/>
                  <a:pt x="1720345" y="6239844"/>
                </a:cubicBezTo>
                <a:cubicBezTo>
                  <a:pt x="1691949" y="6293391"/>
                  <a:pt x="1635163" y="6326343"/>
                  <a:pt x="1576347" y="6326343"/>
                </a:cubicBezTo>
                <a:cubicBezTo>
                  <a:pt x="1576347" y="6326343"/>
                  <a:pt x="1576347" y="6326343"/>
                  <a:pt x="637332" y="6326343"/>
                </a:cubicBezTo>
                <a:cubicBezTo>
                  <a:pt x="576490" y="6326343"/>
                  <a:pt x="521732" y="6293391"/>
                  <a:pt x="491309" y="6239844"/>
                </a:cubicBezTo>
                <a:cubicBezTo>
                  <a:pt x="491309" y="6239844"/>
                  <a:pt x="491309" y="6239844"/>
                  <a:pt x="22817" y="5413976"/>
                </a:cubicBezTo>
                <a:cubicBezTo>
                  <a:pt x="-7605" y="5362488"/>
                  <a:pt x="-7605" y="5296583"/>
                  <a:pt x="22817" y="5245095"/>
                </a:cubicBezTo>
                <a:cubicBezTo>
                  <a:pt x="22817" y="5245095"/>
                  <a:pt x="22817" y="5245095"/>
                  <a:pt x="491309" y="4419228"/>
                </a:cubicBezTo>
                <a:cubicBezTo>
                  <a:pt x="521732" y="4365681"/>
                  <a:pt x="576490" y="4332728"/>
                  <a:pt x="637332" y="4332728"/>
                </a:cubicBezTo>
                <a:close/>
                <a:moveTo>
                  <a:pt x="3853980" y="0"/>
                </a:moveTo>
                <a:lnTo>
                  <a:pt x="5043644" y="0"/>
                </a:lnTo>
                <a:lnTo>
                  <a:pt x="5083740" y="70378"/>
                </a:lnTo>
                <a:cubicBezTo>
                  <a:pt x="5127533" y="147245"/>
                  <a:pt x="5174639" y="229925"/>
                  <a:pt x="5225307" y="318859"/>
                </a:cubicBezTo>
                <a:cubicBezTo>
                  <a:pt x="5271897" y="397715"/>
                  <a:pt x="5271897" y="498649"/>
                  <a:pt x="5225307" y="577503"/>
                </a:cubicBezTo>
                <a:cubicBezTo>
                  <a:pt x="5225307" y="577503"/>
                  <a:pt x="5225307" y="577503"/>
                  <a:pt x="4504695" y="1842337"/>
                </a:cubicBezTo>
                <a:cubicBezTo>
                  <a:pt x="4461209" y="1924345"/>
                  <a:pt x="4374239" y="1974811"/>
                  <a:pt x="4284162" y="1974811"/>
                </a:cubicBezTo>
                <a:cubicBezTo>
                  <a:pt x="4284162" y="1974811"/>
                  <a:pt x="4284162" y="1974811"/>
                  <a:pt x="2846045" y="1974811"/>
                </a:cubicBezTo>
                <a:cubicBezTo>
                  <a:pt x="2822750" y="1974811"/>
                  <a:pt x="2800035" y="1971656"/>
                  <a:pt x="2778342" y="1965645"/>
                </a:cubicBezTo>
                <a:lnTo>
                  <a:pt x="2731777" y="1945746"/>
                </a:lnTo>
                <a:lnTo>
                  <a:pt x="2760233" y="1895581"/>
                </a:lnTo>
                <a:cubicBezTo>
                  <a:pt x="3017539" y="1441999"/>
                  <a:pt x="3346890" y="861413"/>
                  <a:pt x="3768459" y="118263"/>
                </a:cubicBezTo>
                <a:cubicBezTo>
                  <a:pt x="3784101" y="90729"/>
                  <a:pt x="3801308" y="64519"/>
                  <a:pt x="3819932" y="39732"/>
                </a:cubicBezTo>
                <a:close/>
                <a:moveTo>
                  <a:pt x="1880237" y="0"/>
                </a:moveTo>
                <a:lnTo>
                  <a:pt x="2102124" y="0"/>
                </a:lnTo>
                <a:lnTo>
                  <a:pt x="2086946" y="26756"/>
                </a:lnTo>
                <a:cubicBezTo>
                  <a:pt x="1911773" y="335552"/>
                  <a:pt x="1911773" y="335552"/>
                  <a:pt x="1911773" y="335552"/>
                </a:cubicBezTo>
                <a:cubicBezTo>
                  <a:pt x="1865182" y="414408"/>
                  <a:pt x="1865182" y="515344"/>
                  <a:pt x="1911773" y="594199"/>
                </a:cubicBezTo>
                <a:cubicBezTo>
                  <a:pt x="2629280" y="1859030"/>
                  <a:pt x="2629280" y="1859030"/>
                  <a:pt x="2629280" y="1859030"/>
                </a:cubicBezTo>
                <a:cubicBezTo>
                  <a:pt x="2652576" y="1900035"/>
                  <a:pt x="2685189" y="1933154"/>
                  <a:pt x="2723627" y="1956020"/>
                </a:cubicBezTo>
                <a:lnTo>
                  <a:pt x="2734544" y="1960685"/>
                </a:lnTo>
                <a:lnTo>
                  <a:pt x="2676021" y="2063851"/>
                </a:lnTo>
                <a:lnTo>
                  <a:pt x="2632495" y="2140578"/>
                </a:lnTo>
                <a:lnTo>
                  <a:pt x="2677641" y="2159871"/>
                </a:lnTo>
                <a:cubicBezTo>
                  <a:pt x="2702113" y="2166652"/>
                  <a:pt x="2727732" y="2170210"/>
                  <a:pt x="2754009" y="2170210"/>
                </a:cubicBezTo>
                <a:cubicBezTo>
                  <a:pt x="4376198" y="2170210"/>
                  <a:pt x="4376198" y="2170210"/>
                  <a:pt x="4376198" y="2170210"/>
                </a:cubicBezTo>
                <a:cubicBezTo>
                  <a:pt x="4477805" y="2170210"/>
                  <a:pt x="4575904" y="2113286"/>
                  <a:pt x="4624956" y="2020780"/>
                </a:cubicBezTo>
                <a:cubicBezTo>
                  <a:pt x="5437803" y="594055"/>
                  <a:pt x="5437803" y="594055"/>
                  <a:pt x="5437803" y="594055"/>
                </a:cubicBezTo>
                <a:cubicBezTo>
                  <a:pt x="5490358" y="505109"/>
                  <a:pt x="5490358" y="391256"/>
                  <a:pt x="5437803" y="302307"/>
                </a:cubicBezTo>
                <a:cubicBezTo>
                  <a:pt x="5387000" y="213137"/>
                  <a:pt x="5339373" y="129540"/>
                  <a:pt x="5294722" y="51168"/>
                </a:cubicBezTo>
                <a:lnTo>
                  <a:pt x="5265570" y="0"/>
                </a:lnTo>
                <a:lnTo>
                  <a:pt x="7476877" y="0"/>
                </a:lnTo>
                <a:lnTo>
                  <a:pt x="7476877" y="6858000"/>
                </a:lnTo>
                <a:lnTo>
                  <a:pt x="3343303" y="6858000"/>
                </a:lnTo>
                <a:lnTo>
                  <a:pt x="3297958" y="6778065"/>
                </a:lnTo>
                <a:cubicBezTo>
                  <a:pt x="3015657" y="6280421"/>
                  <a:pt x="2563976" y="5484189"/>
                  <a:pt x="1841286" y="4210218"/>
                </a:cubicBezTo>
                <a:cubicBezTo>
                  <a:pt x="1716144" y="3998418"/>
                  <a:pt x="1716144" y="3727316"/>
                  <a:pt x="1841286" y="3515516"/>
                </a:cubicBezTo>
                <a:cubicBezTo>
                  <a:pt x="1841286" y="3515516"/>
                  <a:pt x="1841286" y="3515516"/>
                  <a:pt x="2556859" y="2254092"/>
                </a:cubicBezTo>
                <a:lnTo>
                  <a:pt x="2617166" y="2147787"/>
                </a:lnTo>
                <a:lnTo>
                  <a:pt x="2615044" y="2146880"/>
                </a:lnTo>
                <a:cubicBezTo>
                  <a:pt x="2571686" y="2121084"/>
                  <a:pt x="2534897" y="2083728"/>
                  <a:pt x="2508620" y="2037473"/>
                </a:cubicBezTo>
                <a:cubicBezTo>
                  <a:pt x="2508620" y="2037473"/>
                  <a:pt x="2508620" y="2037473"/>
                  <a:pt x="1699276" y="610749"/>
                </a:cubicBezTo>
                <a:cubicBezTo>
                  <a:pt x="1646720" y="521803"/>
                  <a:pt x="1646720" y="407950"/>
                  <a:pt x="1699276" y="319000"/>
                </a:cubicBezTo>
                <a:cubicBezTo>
                  <a:pt x="1699276" y="319000"/>
                  <a:pt x="1699276" y="319000"/>
                  <a:pt x="1843322" y="65075"/>
                </a:cubicBezTo>
                <a:close/>
              </a:path>
            </a:pathLst>
          </a:custGeom>
          <a:solidFill>
            <a:srgbClr val="7F7F7F">
              <a:alpha val="14510"/>
            </a:srgbClr>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a:solidFill>
                <a:schemeClr val="lt1"/>
              </a:solidFill>
              <a:latin typeface="Calibri"/>
              <a:ea typeface="Calibri"/>
              <a:cs typeface="Calibri"/>
              <a:sym typeface="Calibri"/>
            </a:endParaRPr>
          </a:p>
          <a:p>
            <a:pPr marL="0" marR="0" lvl="0" indent="0" algn="ctr" rtl="0">
              <a:lnSpc>
                <a:spcPct val="100000"/>
              </a:lnSpc>
              <a:spcBef>
                <a:spcPts val="0"/>
              </a:spcBef>
              <a:spcAft>
                <a:spcPts val="0"/>
              </a:spcAft>
              <a:buClr>
                <a:srgbClr val="000000"/>
              </a:buClr>
              <a:buSzPts val="1800"/>
              <a:buFont typeface="Arial"/>
              <a:buNone/>
            </a:pPr>
            <a:endParaRPr sz="1800">
              <a:solidFill>
                <a:schemeClr val="lt1"/>
              </a:solidFill>
              <a:latin typeface="Calibri"/>
              <a:ea typeface="Calibri"/>
              <a:cs typeface="Calibri"/>
              <a:sym typeface="Calibri"/>
            </a:endParaRPr>
          </a:p>
          <a:p>
            <a:pPr marL="0" marR="0" lvl="0" indent="0" algn="ctr" rtl="0">
              <a:lnSpc>
                <a:spcPct val="100000"/>
              </a:lnSpc>
              <a:spcBef>
                <a:spcPts val="0"/>
              </a:spcBef>
              <a:spcAft>
                <a:spcPts val="0"/>
              </a:spcAft>
              <a:buClr>
                <a:srgbClr val="000000"/>
              </a:buClr>
              <a:buSzPts val="1800"/>
              <a:buFont typeface="Arial"/>
              <a:buNone/>
            </a:pPr>
            <a:endParaRPr sz="1800">
              <a:solidFill>
                <a:schemeClr val="lt1"/>
              </a:solidFill>
              <a:latin typeface="Calibri"/>
              <a:ea typeface="Calibri"/>
              <a:cs typeface="Calibri"/>
              <a:sym typeface="Calibri"/>
            </a:endParaRPr>
          </a:p>
        </p:txBody>
      </p:sp>
      <p:grpSp>
        <p:nvGrpSpPr>
          <p:cNvPr id="201" name="Google Shape;201;g162004cb755_0_67"/>
          <p:cNvGrpSpPr/>
          <p:nvPr/>
        </p:nvGrpSpPr>
        <p:grpSpPr>
          <a:xfrm>
            <a:off x="441960" y="561256"/>
            <a:ext cx="1128381" cy="847205"/>
            <a:chOff x="7393391" y="1075612"/>
            <a:chExt cx="1128381" cy="847205"/>
          </a:xfrm>
        </p:grpSpPr>
        <p:sp>
          <p:nvSpPr>
            <p:cNvPr id="202" name="Google Shape;202;g162004cb755_0_67"/>
            <p:cNvSpPr/>
            <p:nvPr/>
          </p:nvSpPr>
          <p:spPr>
            <a:xfrm>
              <a:off x="7393391" y="1327438"/>
              <a:ext cx="675351" cy="595380"/>
            </a:xfrm>
            <a:custGeom>
              <a:avLst/>
              <a:gdLst/>
              <a:ahLst/>
              <a:cxnLst/>
              <a:rect l="l" t="t" r="r" b="b"/>
              <a:pathLst>
                <a:path w="785" h="692" extrusionOk="0">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203" name="Google Shape;203;g162004cb755_0_67"/>
            <p:cNvSpPr/>
            <p:nvPr/>
          </p:nvSpPr>
          <p:spPr>
            <a:xfrm>
              <a:off x="7971281" y="1075612"/>
              <a:ext cx="550491" cy="485307"/>
            </a:xfrm>
            <a:custGeom>
              <a:avLst/>
              <a:gdLst/>
              <a:ahLst/>
              <a:cxnLst/>
              <a:rect l="l" t="t" r="r" b="b"/>
              <a:pathLst>
                <a:path w="785" h="692" extrusionOk="0">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grpSp>
      <p:pic>
        <p:nvPicPr>
          <p:cNvPr id="2" name="Google Shape;151;p5" descr="Logotipo&#10;&#10;Descripción generada automáticamente">
            <a:extLst>
              <a:ext uri="{FF2B5EF4-FFF2-40B4-BE49-F238E27FC236}">
                <a16:creationId xmlns:a16="http://schemas.microsoft.com/office/drawing/2014/main" id="{463E6334-2AF6-FBCA-34E7-9DF07800EBB6}"/>
              </a:ext>
            </a:extLst>
          </p:cNvPr>
          <p:cNvPicPr preferRelativeResize="0">
            <a:picLocks/>
          </p:cNvPicPr>
          <p:nvPr/>
        </p:nvPicPr>
        <p:blipFill rotWithShape="1">
          <a:blip r:embed="rId3">
            <a:alphaModFix/>
          </a:blip>
          <a:srcRect/>
          <a:stretch/>
        </p:blipFill>
        <p:spPr>
          <a:xfrm>
            <a:off x="10469310" y="6024685"/>
            <a:ext cx="1362791" cy="480384"/>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dk1"/>
        </a:solidFill>
        <a:effectLst/>
      </p:bgPr>
    </p:bg>
    <p:spTree>
      <p:nvGrpSpPr>
        <p:cNvPr id="1" name="Shape 207"/>
        <p:cNvGrpSpPr/>
        <p:nvPr/>
      </p:nvGrpSpPr>
      <p:grpSpPr>
        <a:xfrm>
          <a:off x="0" y="0"/>
          <a:ext cx="0" cy="0"/>
          <a:chOff x="0" y="0"/>
          <a:chExt cx="0" cy="0"/>
        </a:xfrm>
      </p:grpSpPr>
      <p:sp>
        <p:nvSpPr>
          <p:cNvPr id="208" name="Google Shape;208;p7"/>
          <p:cNvSpPr/>
          <p:nvPr/>
        </p:nvSpPr>
        <p:spPr>
          <a:xfrm>
            <a:off x="3048" y="0"/>
            <a:ext cx="12188952"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209" name="Google Shape;209;p7"/>
          <p:cNvSpPr/>
          <p:nvPr/>
        </p:nvSpPr>
        <p:spPr>
          <a:xfrm rot="10800000" flipH="1">
            <a:off x="1" y="0"/>
            <a:ext cx="7539895" cy="6858000"/>
          </a:xfrm>
          <a:custGeom>
            <a:avLst/>
            <a:gdLst/>
            <a:ahLst/>
            <a:cxnLst/>
            <a:rect l="l" t="t" r="r" b="b"/>
            <a:pathLst>
              <a:path w="7539895" h="6858000" extrusionOk="0">
                <a:moveTo>
                  <a:pt x="7539895" y="6858000"/>
                </a:moveTo>
                <a:lnTo>
                  <a:pt x="0" y="6858000"/>
                </a:lnTo>
                <a:lnTo>
                  <a:pt x="0" y="0"/>
                </a:lnTo>
                <a:lnTo>
                  <a:pt x="4363741" y="0"/>
                </a:lnTo>
                <a:close/>
              </a:path>
            </a:pathLst>
          </a:custGeom>
          <a:solidFill>
            <a:srgbClr val="262626">
              <a:alpha val="69411"/>
            </a:srgbClr>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210" name="Google Shape;210;p7"/>
          <p:cNvSpPr/>
          <p:nvPr/>
        </p:nvSpPr>
        <p:spPr>
          <a:xfrm rot="10800000" flipH="1">
            <a:off x="0" y="0"/>
            <a:ext cx="7092985" cy="6858000"/>
          </a:xfrm>
          <a:custGeom>
            <a:avLst/>
            <a:gdLst/>
            <a:ahLst/>
            <a:cxnLst/>
            <a:rect l="l" t="t" r="r" b="b"/>
            <a:pathLst>
              <a:path w="7092985" h="6858000" extrusionOk="0">
                <a:moveTo>
                  <a:pt x="7092985" y="6858000"/>
                </a:moveTo>
                <a:lnTo>
                  <a:pt x="0" y="6858000"/>
                </a:lnTo>
                <a:lnTo>
                  <a:pt x="0" y="0"/>
                </a:lnTo>
                <a:lnTo>
                  <a:pt x="3916831" y="0"/>
                </a:lnTo>
                <a:close/>
              </a:path>
            </a:pathLst>
          </a:custGeom>
          <a:solidFill>
            <a:srgbClr val="262626"/>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211" name="Google Shape;211;p7"/>
          <p:cNvSpPr>
            <a:spLocks noGrp="1"/>
          </p:cNvSpPr>
          <p:nvPr>
            <p:ph type="title"/>
          </p:nvPr>
        </p:nvSpPr>
        <p:spPr>
          <a:xfrm>
            <a:off x="838199" y="365125"/>
            <a:ext cx="5529943" cy="1325563"/>
          </a:xfrm>
          <a:prstGeom prst="ellipse">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lt1"/>
              </a:buClr>
              <a:buSzPts val="1400"/>
              <a:buFont typeface="Calibri"/>
              <a:buNone/>
            </a:pPr>
            <a:br>
              <a:rPr lang="en-US" sz="1400" b="1"/>
            </a:br>
            <a:r>
              <a:rPr lang="en-US" sz="1400" b="1"/>
              <a:t> </a:t>
            </a:r>
            <a:br>
              <a:rPr lang="en-US" sz="1400" b="1"/>
            </a:br>
            <a:r>
              <a:rPr lang="en-US" sz="1400" b="1"/>
              <a:t> </a:t>
            </a:r>
            <a:br>
              <a:rPr lang="en-US" sz="1400" b="1"/>
            </a:br>
            <a:endParaRPr sz="1400" b="1"/>
          </a:p>
        </p:txBody>
      </p:sp>
      <p:sp>
        <p:nvSpPr>
          <p:cNvPr id="212" name="Google Shape;212;p7"/>
          <p:cNvSpPr txBox="1"/>
          <p:nvPr/>
        </p:nvSpPr>
        <p:spPr>
          <a:xfrm>
            <a:off x="6541478" y="3024256"/>
            <a:ext cx="5395516" cy="527050"/>
          </a:xfrm>
          <a:prstGeom prst="rect">
            <a:avLst/>
          </a:prstGeom>
          <a:noFill/>
          <a:ln>
            <a:noFill/>
          </a:ln>
        </p:spPr>
        <p:txBody>
          <a:bodyPr spcFirstLastPara="1" wrap="square" lIns="91425" tIns="45700" rIns="91425" bIns="45700" anchor="t" anchorCtr="0">
            <a:noAutofit/>
          </a:bodyPr>
          <a:lstStyle/>
          <a:p>
            <a:pPr marL="114300" marR="0" lvl="0" indent="0" algn="l" rtl="0">
              <a:lnSpc>
                <a:spcPct val="90000"/>
              </a:lnSpc>
              <a:spcBef>
                <a:spcPts val="0"/>
              </a:spcBef>
              <a:spcAft>
                <a:spcPts val="0"/>
              </a:spcAft>
              <a:buClr>
                <a:srgbClr val="000000"/>
              </a:buClr>
              <a:buSzPts val="3200"/>
              <a:buFont typeface="Arial"/>
              <a:buNone/>
            </a:pPr>
            <a:r>
              <a:rPr lang="en-US" sz="2400" b="1">
                <a:solidFill>
                  <a:schemeClr val="dk1"/>
                </a:solidFill>
                <a:latin typeface="Calibri"/>
                <a:ea typeface="Calibri"/>
                <a:cs typeface="Calibri"/>
                <a:sym typeface="Calibri"/>
              </a:rPr>
              <a:t>Thank you!!!</a:t>
            </a:r>
            <a:endParaRPr sz="2400" b="1" i="0" u="none" strike="noStrike" cap="none">
              <a:solidFill>
                <a:schemeClr val="dk1"/>
              </a:solidFill>
              <a:latin typeface="Calibri"/>
              <a:ea typeface="Calibri"/>
              <a:cs typeface="Calibri"/>
              <a:sym typeface="Calibri"/>
            </a:endParaRPr>
          </a:p>
        </p:txBody>
      </p:sp>
      <p:pic>
        <p:nvPicPr>
          <p:cNvPr id="213" name="Google Shape;213;p7" descr="Interfaz de usuario gráfica, Texto&#10;&#10;Descripción generada automáticamente"/>
          <p:cNvPicPr preferRelativeResize="0"/>
          <p:nvPr/>
        </p:nvPicPr>
        <p:blipFill rotWithShape="1">
          <a:blip r:embed="rId3">
            <a:alphaModFix/>
          </a:blip>
          <a:srcRect/>
          <a:stretch/>
        </p:blipFill>
        <p:spPr>
          <a:xfrm>
            <a:off x="8883683" y="5836096"/>
            <a:ext cx="2795945" cy="761895"/>
          </a:xfrm>
          <a:prstGeom prst="rect">
            <a:avLst/>
          </a:prstGeom>
          <a:noFill/>
          <a:ln>
            <a:noFill/>
          </a:ln>
        </p:spPr>
      </p:pic>
      <p:pic>
        <p:nvPicPr>
          <p:cNvPr id="214" name="Google Shape;214;p7" descr="Logotipo&#10;&#10;Descripción generada automáticamente"/>
          <p:cNvPicPr preferRelativeResize="0">
            <a:picLocks noGrp="1"/>
          </p:cNvPicPr>
          <p:nvPr>
            <p:ph type="body" idx="1"/>
          </p:nvPr>
        </p:nvPicPr>
        <p:blipFill rotWithShape="1">
          <a:blip r:embed="rId4">
            <a:alphaModFix/>
          </a:blip>
          <a:srcRect/>
          <a:stretch/>
        </p:blipFill>
        <p:spPr>
          <a:xfrm>
            <a:off x="5429840" y="5889279"/>
            <a:ext cx="1663146" cy="655528"/>
          </a:xfrm>
          <a:prstGeom prst="rect">
            <a:avLst/>
          </a:prstGeom>
          <a:noFill/>
          <a:ln>
            <a:noFill/>
          </a:ln>
        </p:spPr>
      </p:pic>
      <p:sp>
        <p:nvSpPr>
          <p:cNvPr id="215" name="Google Shape;215;p7"/>
          <p:cNvSpPr txBox="1"/>
          <p:nvPr/>
        </p:nvSpPr>
        <p:spPr>
          <a:xfrm>
            <a:off x="4038600" y="4884873"/>
            <a:ext cx="7188199" cy="1292090"/>
          </a:xfrm>
          <a:prstGeom prst="rect">
            <a:avLst/>
          </a:prstGeom>
          <a:noFill/>
          <a:ln>
            <a:noFill/>
          </a:ln>
        </p:spPr>
        <p:txBody>
          <a:bodyPr spcFirstLastPara="1" wrap="square" lIns="91425" tIns="45700" rIns="91425" bIns="45700" anchor="t" anchorCtr="0">
            <a:normAutofit/>
          </a:bodyPr>
          <a:lstStyle/>
          <a:p>
            <a:pPr marL="0" marR="0" lvl="0" indent="107950" algn="l" rtl="0">
              <a:lnSpc>
                <a:spcPct val="90000"/>
              </a:lnSpc>
              <a:spcBef>
                <a:spcPts val="0"/>
              </a:spcBef>
              <a:spcAft>
                <a:spcPts val="0"/>
              </a:spcAft>
              <a:buClr>
                <a:schemeClr val="lt1"/>
              </a:buClr>
              <a:buSzPts val="1700"/>
              <a:buFont typeface="Arial"/>
              <a:buNone/>
            </a:pPr>
            <a:endParaRPr sz="1700" b="0" i="0" u="none" strike="noStrike" cap="none">
              <a:solidFill>
                <a:schemeClr val="lt1"/>
              </a:solidFill>
              <a:latin typeface="Calibri"/>
              <a:ea typeface="Calibri"/>
              <a:cs typeface="Calibri"/>
              <a:sym typeface="Calibri"/>
            </a:endParaRPr>
          </a:p>
        </p:txBody>
      </p:sp>
      <p:sp>
        <p:nvSpPr>
          <p:cNvPr id="216" name="Google Shape;216;p7"/>
          <p:cNvSpPr/>
          <p:nvPr/>
        </p:nvSpPr>
        <p:spPr>
          <a:xfrm rot="2164748">
            <a:off x="9564001" y="-232367"/>
            <a:ext cx="3728533" cy="2603228"/>
          </a:xfrm>
          <a:prstGeom prst="triangle">
            <a:avLst>
              <a:gd name="adj" fmla="val 50000"/>
            </a:avLst>
          </a:prstGeom>
          <a:solidFill>
            <a:srgbClr val="FF0000"/>
          </a:solidFill>
          <a:ln w="12700" cap="flat" cmpd="sng">
            <a:solidFill>
              <a:srgbClr val="FF000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08"/>
        <p:cNvGrpSpPr/>
        <p:nvPr/>
      </p:nvGrpSpPr>
      <p:grpSpPr>
        <a:xfrm>
          <a:off x="0" y="0"/>
          <a:ext cx="0" cy="0"/>
          <a:chOff x="0" y="0"/>
          <a:chExt cx="0" cy="0"/>
        </a:xfrm>
      </p:grpSpPr>
      <p:sp>
        <p:nvSpPr>
          <p:cNvPr id="109" name="Google Shape;109;p2"/>
          <p:cNvSpPr/>
          <p:nvPr/>
        </p:nvSpPr>
        <p:spPr>
          <a:xfrm>
            <a:off x="0" y="0"/>
            <a:ext cx="2013557" cy="6858000"/>
          </a:xfrm>
          <a:prstGeom prst="rect">
            <a:avLst/>
          </a:prstGeom>
          <a:solidFill>
            <a:srgbClr val="7F7F7F"/>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1"/>
              </a:buClr>
              <a:buSzPts val="1800"/>
              <a:buFont typeface="Calibri"/>
              <a:buNone/>
            </a:pPr>
            <a:endParaRPr sz="1800" b="0" i="0" u="none" strike="noStrike" cap="none">
              <a:solidFill>
                <a:srgbClr val="FFFFFF"/>
              </a:solidFill>
              <a:latin typeface="Calibri"/>
              <a:ea typeface="Calibri"/>
              <a:cs typeface="Calibri"/>
              <a:sym typeface="Calibri"/>
            </a:endParaRPr>
          </a:p>
        </p:txBody>
      </p:sp>
      <p:sp>
        <p:nvSpPr>
          <p:cNvPr id="110" name="Google Shape;110;p2"/>
          <p:cNvSpPr>
            <a:spLocks noGrp="1"/>
          </p:cNvSpPr>
          <p:nvPr>
            <p:ph type="title"/>
          </p:nvPr>
        </p:nvSpPr>
        <p:spPr>
          <a:xfrm>
            <a:off x="874454" y="599504"/>
            <a:ext cx="2743200" cy="2743200"/>
          </a:xfrm>
          <a:prstGeom prst="ellipse">
            <a:avLst/>
          </a:prstGeom>
          <a:solidFill>
            <a:srgbClr val="262626"/>
          </a:solidFill>
          <a:ln w="174625" cap="flat" cmpd="thinThick">
            <a:solidFill>
              <a:srgbClr val="262626"/>
            </a:solidFill>
            <a:prstDash val="solid"/>
            <a:round/>
            <a:headEnd type="none" w="sm" len="sm"/>
            <a:tailEnd type="none" w="sm" len="sm"/>
          </a:ln>
        </p:spPr>
        <p:txBody>
          <a:bodyPr spcFirstLastPara="1" wrap="square" lIns="91425" tIns="45700" rIns="91425" bIns="45700" anchor="ctr" anchorCtr="0">
            <a:normAutofit/>
          </a:bodyPr>
          <a:lstStyle/>
          <a:p>
            <a:pPr marL="0" lvl="0" indent="0" algn="l" rtl="0">
              <a:lnSpc>
                <a:spcPct val="36718"/>
              </a:lnSpc>
              <a:spcBef>
                <a:spcPts val="0"/>
              </a:spcBef>
              <a:spcAft>
                <a:spcPts val="0"/>
              </a:spcAft>
              <a:buClr>
                <a:schemeClr val="lt1"/>
              </a:buClr>
              <a:buSzPts val="3200"/>
              <a:buFont typeface="Calibri"/>
              <a:buNone/>
            </a:pPr>
            <a:br>
              <a:rPr lang="en-US" sz="3200" b="1">
                <a:solidFill>
                  <a:schemeClr val="lt1"/>
                </a:solidFill>
                <a:latin typeface="Calibri"/>
                <a:ea typeface="Calibri"/>
                <a:cs typeface="Calibri"/>
                <a:sym typeface="Calibri"/>
              </a:rPr>
            </a:br>
            <a:r>
              <a:rPr lang="en-US" sz="3200" b="1">
                <a:solidFill>
                  <a:schemeClr val="lt1"/>
                </a:solidFill>
                <a:latin typeface="Calibri"/>
                <a:ea typeface="Calibri"/>
                <a:cs typeface="Calibri"/>
                <a:sym typeface="Calibri"/>
              </a:rPr>
              <a:t> </a:t>
            </a:r>
            <a:br>
              <a:rPr lang="en-US" sz="3200" b="1">
                <a:solidFill>
                  <a:schemeClr val="lt1"/>
                </a:solidFill>
                <a:latin typeface="Calibri"/>
                <a:ea typeface="Calibri"/>
                <a:cs typeface="Calibri"/>
                <a:sym typeface="Calibri"/>
              </a:rPr>
            </a:br>
            <a:r>
              <a:rPr lang="en-US" sz="3200" b="1">
                <a:solidFill>
                  <a:schemeClr val="lt1"/>
                </a:solidFill>
                <a:latin typeface="Calibri"/>
                <a:ea typeface="Calibri"/>
                <a:cs typeface="Calibri"/>
                <a:sym typeface="Calibri"/>
              </a:rPr>
              <a:t> Summary</a:t>
            </a:r>
            <a:br>
              <a:rPr lang="en-US" sz="3200" b="1">
                <a:solidFill>
                  <a:schemeClr val="lt1"/>
                </a:solidFill>
                <a:latin typeface="Calibri"/>
                <a:ea typeface="Calibri"/>
                <a:cs typeface="Calibri"/>
                <a:sym typeface="Calibri"/>
              </a:rPr>
            </a:br>
            <a:endParaRPr sz="3200" b="1">
              <a:solidFill>
                <a:schemeClr val="lt1"/>
              </a:solidFill>
              <a:latin typeface="Calibri"/>
              <a:ea typeface="Calibri"/>
              <a:cs typeface="Calibri"/>
              <a:sym typeface="Calibri"/>
            </a:endParaRPr>
          </a:p>
        </p:txBody>
      </p:sp>
      <p:pic>
        <p:nvPicPr>
          <p:cNvPr id="111" name="Google Shape;111;p2" descr="Logotipo&#10;&#10;Descripción generada automáticamente"/>
          <p:cNvPicPr preferRelativeResize="0">
            <a:picLocks noGrp="1"/>
          </p:cNvPicPr>
          <p:nvPr>
            <p:ph type="body" idx="1"/>
          </p:nvPr>
        </p:nvPicPr>
        <p:blipFill rotWithShape="1">
          <a:blip r:embed="rId3">
            <a:alphaModFix/>
          </a:blip>
          <a:srcRect/>
          <a:stretch/>
        </p:blipFill>
        <p:spPr>
          <a:xfrm>
            <a:off x="2450920" y="5992047"/>
            <a:ext cx="1587680" cy="532897"/>
          </a:xfrm>
          <a:prstGeom prst="rect">
            <a:avLst/>
          </a:prstGeom>
          <a:noFill/>
          <a:ln>
            <a:noFill/>
          </a:ln>
        </p:spPr>
      </p:pic>
      <p:sp>
        <p:nvSpPr>
          <p:cNvPr id="112" name="Google Shape;112;p2"/>
          <p:cNvSpPr txBox="1"/>
          <p:nvPr/>
        </p:nvSpPr>
        <p:spPr>
          <a:xfrm>
            <a:off x="4038600" y="4884873"/>
            <a:ext cx="7188199" cy="1292090"/>
          </a:xfrm>
          <a:prstGeom prst="rect">
            <a:avLst/>
          </a:prstGeom>
          <a:noFill/>
          <a:ln>
            <a:noFill/>
          </a:ln>
        </p:spPr>
        <p:txBody>
          <a:bodyPr spcFirstLastPara="1" wrap="square" lIns="91425" tIns="45700" rIns="91425" bIns="45700" anchor="t" anchorCtr="0">
            <a:normAutofit/>
          </a:bodyPr>
          <a:lstStyle/>
          <a:p>
            <a:pPr marL="0" marR="0" lvl="0" indent="107950" algn="l" rtl="0">
              <a:lnSpc>
                <a:spcPct val="90000"/>
              </a:lnSpc>
              <a:spcBef>
                <a:spcPts val="0"/>
              </a:spcBef>
              <a:spcAft>
                <a:spcPts val="0"/>
              </a:spcAft>
              <a:buClr>
                <a:schemeClr val="dk1"/>
              </a:buClr>
              <a:buSzPts val="1700"/>
              <a:buFont typeface="Arial"/>
              <a:buNone/>
            </a:pPr>
            <a:endParaRPr sz="1700" b="0" i="0" u="none" strike="noStrike" cap="none">
              <a:solidFill>
                <a:schemeClr val="dk1"/>
              </a:solidFill>
              <a:latin typeface="Calibri"/>
              <a:ea typeface="Calibri"/>
              <a:cs typeface="Calibri"/>
              <a:sym typeface="Calibri"/>
            </a:endParaRPr>
          </a:p>
        </p:txBody>
      </p:sp>
      <p:pic>
        <p:nvPicPr>
          <p:cNvPr id="113" name="Google Shape;113;p2" descr="Interfaz de usuario gráfica, Texto&#10;&#10;Descripción generada automáticamente"/>
          <p:cNvPicPr preferRelativeResize="0"/>
          <p:nvPr/>
        </p:nvPicPr>
        <p:blipFill rotWithShape="1">
          <a:blip r:embed="rId4">
            <a:alphaModFix/>
          </a:blip>
          <a:srcRect/>
          <a:stretch/>
        </p:blipFill>
        <p:spPr>
          <a:xfrm>
            <a:off x="9319183" y="5919434"/>
            <a:ext cx="2532506" cy="686942"/>
          </a:xfrm>
          <a:prstGeom prst="rect">
            <a:avLst/>
          </a:prstGeom>
          <a:noFill/>
          <a:ln>
            <a:noFill/>
          </a:ln>
        </p:spPr>
      </p:pic>
      <p:sp>
        <p:nvSpPr>
          <p:cNvPr id="114" name="Google Shape;114;p2"/>
          <p:cNvSpPr txBox="1"/>
          <p:nvPr/>
        </p:nvSpPr>
        <p:spPr>
          <a:xfrm>
            <a:off x="4509856" y="736847"/>
            <a:ext cx="7188300" cy="5483512"/>
          </a:xfrm>
          <a:prstGeom prst="rect">
            <a:avLst/>
          </a:prstGeom>
          <a:noFill/>
          <a:ln>
            <a:noFill/>
          </a:ln>
        </p:spPr>
        <p:txBody>
          <a:bodyPr spcFirstLastPara="1" wrap="square" lIns="91425" tIns="45700" rIns="91425" bIns="45700" anchor="t" anchorCtr="0">
            <a:spAutoFit/>
          </a:bodyPr>
          <a:lstStyle/>
          <a:p>
            <a:pPr marL="342900" marR="0" lvl="0" indent="-342900" algn="l" rtl="0">
              <a:lnSpc>
                <a:spcPct val="150000"/>
              </a:lnSpc>
              <a:spcBef>
                <a:spcPts val="0"/>
              </a:spcBef>
              <a:spcAft>
                <a:spcPts val="0"/>
              </a:spcAft>
              <a:buClr>
                <a:srgbClr val="222222"/>
              </a:buClr>
              <a:buSzPts val="1800"/>
              <a:buFont typeface="Calibri"/>
              <a:buAutoNum type="arabicPeriod"/>
            </a:pPr>
            <a:r>
              <a:rPr lang="en-US" sz="2200" b="1" i="0" u="none" strike="noStrike" cap="none" dirty="0">
                <a:solidFill>
                  <a:srgbClr val="222222"/>
                </a:solidFill>
                <a:latin typeface="Calibri"/>
                <a:ea typeface="Calibri"/>
                <a:cs typeface="Calibri"/>
                <a:sym typeface="Calibri"/>
              </a:rPr>
              <a:t>Introduction</a:t>
            </a:r>
            <a:endParaRPr sz="2200" b="1" i="0" u="none" strike="noStrike" cap="none" dirty="0">
              <a:solidFill>
                <a:schemeClr val="dk1"/>
              </a:solidFill>
              <a:latin typeface="Calibri"/>
              <a:ea typeface="Calibri"/>
              <a:cs typeface="Calibri"/>
              <a:sym typeface="Calibri"/>
            </a:endParaRPr>
          </a:p>
          <a:p>
            <a:pPr marL="342900" marR="0" lvl="0" indent="-342900" algn="l" rtl="0">
              <a:lnSpc>
                <a:spcPct val="150000"/>
              </a:lnSpc>
              <a:spcBef>
                <a:spcPts val="800"/>
              </a:spcBef>
              <a:spcAft>
                <a:spcPts val="0"/>
              </a:spcAft>
              <a:buClr>
                <a:srgbClr val="222222"/>
              </a:buClr>
              <a:buSzPts val="1800"/>
              <a:buFont typeface="Calibri"/>
              <a:buAutoNum type="arabicPeriod"/>
            </a:pPr>
            <a:r>
              <a:rPr lang="en-US" sz="2200" b="1" dirty="0">
                <a:solidFill>
                  <a:srgbClr val="222222"/>
                </a:solidFill>
                <a:latin typeface="Calibri"/>
                <a:cs typeface="Calibri"/>
                <a:sym typeface="Calibri"/>
              </a:rPr>
              <a:t>Characteristics</a:t>
            </a:r>
          </a:p>
          <a:p>
            <a:pPr marL="342900" lvl="0" indent="-342900">
              <a:lnSpc>
                <a:spcPct val="150000"/>
              </a:lnSpc>
              <a:spcBef>
                <a:spcPts val="800"/>
              </a:spcBef>
              <a:buClr>
                <a:srgbClr val="222222"/>
              </a:buClr>
              <a:buSzPts val="1800"/>
              <a:buFont typeface="Calibri"/>
              <a:buAutoNum type="arabicPeriod"/>
            </a:pPr>
            <a:r>
              <a:rPr lang="en-US" sz="2200" b="1" dirty="0">
                <a:solidFill>
                  <a:srgbClr val="222222"/>
                </a:solidFill>
                <a:latin typeface="Calibri"/>
                <a:cs typeface="Calibri"/>
                <a:sym typeface="Calibri"/>
              </a:rPr>
              <a:t>Executive </a:t>
            </a:r>
            <a:r>
              <a:rPr lang="en-US" sz="2200" b="1" dirty="0">
                <a:solidFill>
                  <a:srgbClr val="222222"/>
                </a:solidFill>
                <a:latin typeface="Calibri"/>
                <a:cs typeface="Calibri"/>
              </a:rPr>
              <a:t>Summary and Company Description</a:t>
            </a:r>
          </a:p>
          <a:p>
            <a:pPr marL="342900" indent="-342900">
              <a:lnSpc>
                <a:spcPct val="150000"/>
              </a:lnSpc>
              <a:spcBef>
                <a:spcPts val="800"/>
              </a:spcBef>
              <a:buClr>
                <a:srgbClr val="222222"/>
              </a:buClr>
              <a:buSzPts val="1800"/>
              <a:buFont typeface="Calibri"/>
              <a:buAutoNum type="arabicPeriod"/>
            </a:pPr>
            <a:r>
              <a:rPr lang="en-US" sz="2200" b="1" dirty="0">
                <a:solidFill>
                  <a:srgbClr val="222222"/>
                </a:solidFill>
                <a:latin typeface="Calibri"/>
                <a:cs typeface="Calibri"/>
                <a:sym typeface="Calibri"/>
              </a:rPr>
              <a:t>P</a:t>
            </a:r>
            <a:r>
              <a:rPr lang="en-US" sz="2200" b="1" dirty="0">
                <a:solidFill>
                  <a:srgbClr val="222222"/>
                </a:solidFill>
                <a:latin typeface="Calibri"/>
                <a:cs typeface="Calibri"/>
              </a:rPr>
              <a:t>roducts and Services and Market Analysis</a:t>
            </a:r>
          </a:p>
          <a:p>
            <a:pPr marL="342900" indent="-342900">
              <a:lnSpc>
                <a:spcPct val="150000"/>
              </a:lnSpc>
              <a:spcBef>
                <a:spcPts val="800"/>
              </a:spcBef>
              <a:buClr>
                <a:srgbClr val="222222"/>
              </a:buClr>
              <a:buSzPts val="1800"/>
              <a:buFont typeface="Calibri"/>
              <a:buAutoNum type="arabicPeriod"/>
            </a:pPr>
            <a:r>
              <a:rPr lang="en-US" sz="2200" b="1" dirty="0">
                <a:solidFill>
                  <a:srgbClr val="222222"/>
                </a:solidFill>
                <a:latin typeface="Calibri"/>
                <a:cs typeface="Calibri"/>
              </a:rPr>
              <a:t>Management team</a:t>
            </a:r>
          </a:p>
          <a:p>
            <a:pPr marL="342900" indent="-342900">
              <a:lnSpc>
                <a:spcPct val="150000"/>
              </a:lnSpc>
              <a:spcBef>
                <a:spcPts val="800"/>
              </a:spcBef>
              <a:buClr>
                <a:srgbClr val="222222"/>
              </a:buClr>
              <a:buSzPts val="1800"/>
              <a:buFont typeface="Calibri"/>
              <a:buAutoNum type="arabicPeriod"/>
            </a:pPr>
            <a:r>
              <a:rPr lang="en-US" sz="2200" b="1" dirty="0">
                <a:solidFill>
                  <a:srgbClr val="222222"/>
                </a:solidFill>
                <a:latin typeface="Calibri"/>
                <a:cs typeface="Calibri"/>
              </a:rPr>
              <a:t>Financial Plan</a:t>
            </a:r>
          </a:p>
          <a:p>
            <a:pPr marL="342900" indent="-342900">
              <a:lnSpc>
                <a:spcPct val="150000"/>
              </a:lnSpc>
              <a:spcBef>
                <a:spcPts val="800"/>
              </a:spcBef>
              <a:buClr>
                <a:srgbClr val="222222"/>
              </a:buClr>
              <a:buSzPts val="1800"/>
              <a:buFont typeface="Calibri"/>
              <a:buAutoNum type="arabicPeriod"/>
            </a:pPr>
            <a:r>
              <a:rPr lang="en-US" sz="2200" b="1" dirty="0">
                <a:solidFill>
                  <a:srgbClr val="222222"/>
                </a:solidFill>
                <a:latin typeface="Calibri"/>
                <a:cs typeface="Calibri"/>
              </a:rPr>
              <a:t>Operational Plan </a:t>
            </a:r>
            <a:endParaRPr sz="2200" b="1" dirty="0">
              <a:solidFill>
                <a:srgbClr val="222222"/>
              </a:solidFill>
              <a:latin typeface="Calibri"/>
              <a:cs typeface="Calibri"/>
              <a:sym typeface="Calibri"/>
            </a:endParaRPr>
          </a:p>
          <a:p>
            <a:pPr marL="342900" marR="0" lvl="0" indent="-368300" algn="l" rtl="0">
              <a:lnSpc>
                <a:spcPct val="150000"/>
              </a:lnSpc>
              <a:spcBef>
                <a:spcPts val="800"/>
              </a:spcBef>
              <a:spcAft>
                <a:spcPts val="0"/>
              </a:spcAft>
              <a:buClr>
                <a:srgbClr val="222222"/>
              </a:buClr>
              <a:buSzPts val="2200"/>
              <a:buFont typeface="Calibri"/>
              <a:buAutoNum type="arabicPeriod"/>
            </a:pPr>
            <a:r>
              <a:rPr lang="en-US" sz="2200" b="1" dirty="0">
                <a:solidFill>
                  <a:srgbClr val="222222"/>
                </a:solidFill>
                <a:latin typeface="Calibri"/>
                <a:cs typeface="Calibri"/>
                <a:sym typeface="Calibri"/>
              </a:rPr>
              <a:t>Conclusion</a:t>
            </a:r>
          </a:p>
          <a:p>
            <a:pPr marL="342900" marR="0" lvl="0" indent="-368300" algn="l" rtl="0">
              <a:lnSpc>
                <a:spcPct val="150000"/>
              </a:lnSpc>
              <a:spcBef>
                <a:spcPts val="800"/>
              </a:spcBef>
              <a:spcAft>
                <a:spcPts val="0"/>
              </a:spcAft>
              <a:buClr>
                <a:srgbClr val="222222"/>
              </a:buClr>
              <a:buSzPts val="2200"/>
              <a:buFont typeface="Calibri"/>
              <a:buAutoNum type="arabicPeriod"/>
            </a:pPr>
            <a:endParaRPr lang="en-US" sz="2200" b="1" dirty="0">
              <a:solidFill>
                <a:srgbClr val="222222"/>
              </a:solidFill>
              <a:latin typeface="Calibri"/>
              <a:cs typeface="Calibri"/>
              <a:sym typeface="Calibri"/>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18"/>
        <p:cNvGrpSpPr/>
        <p:nvPr/>
      </p:nvGrpSpPr>
      <p:grpSpPr>
        <a:xfrm>
          <a:off x="0" y="0"/>
          <a:ext cx="0" cy="0"/>
          <a:chOff x="0" y="0"/>
          <a:chExt cx="0" cy="0"/>
        </a:xfrm>
      </p:grpSpPr>
      <p:sp>
        <p:nvSpPr>
          <p:cNvPr id="119" name="Google Shape;119;p3"/>
          <p:cNvSpPr/>
          <p:nvPr/>
        </p:nvSpPr>
        <p:spPr>
          <a:xfrm>
            <a:off x="0" y="0"/>
            <a:ext cx="12192000"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dirty="0">
              <a:solidFill>
                <a:schemeClr val="lt1"/>
              </a:solidFill>
              <a:latin typeface="Calibri"/>
              <a:ea typeface="Calibri"/>
              <a:cs typeface="Calibri"/>
              <a:sym typeface="Calibri"/>
            </a:endParaRPr>
          </a:p>
        </p:txBody>
      </p:sp>
      <p:sp>
        <p:nvSpPr>
          <p:cNvPr id="120" name="Google Shape;120;p3"/>
          <p:cNvSpPr/>
          <p:nvPr/>
        </p:nvSpPr>
        <p:spPr>
          <a:xfrm>
            <a:off x="4715124" y="0"/>
            <a:ext cx="7476877" cy="6858000"/>
          </a:xfrm>
          <a:custGeom>
            <a:avLst/>
            <a:gdLst/>
            <a:ahLst/>
            <a:cxnLst/>
            <a:rect l="l" t="t" r="r" b="b"/>
            <a:pathLst>
              <a:path w="7476877" h="6858000" extrusionOk="0">
                <a:moveTo>
                  <a:pt x="637332" y="4332728"/>
                </a:moveTo>
                <a:cubicBezTo>
                  <a:pt x="637332" y="4332728"/>
                  <a:pt x="637332" y="4332728"/>
                  <a:pt x="1576347" y="4332728"/>
                </a:cubicBezTo>
                <a:cubicBezTo>
                  <a:pt x="1635163" y="4332728"/>
                  <a:pt x="1691949" y="4365681"/>
                  <a:pt x="1720345" y="4419228"/>
                </a:cubicBezTo>
                <a:cubicBezTo>
                  <a:pt x="1720345" y="4419228"/>
                  <a:pt x="1720345" y="4419228"/>
                  <a:pt x="2190864" y="5245095"/>
                </a:cubicBezTo>
                <a:cubicBezTo>
                  <a:pt x="2221287" y="5296583"/>
                  <a:pt x="2221287" y="5362488"/>
                  <a:pt x="2190864" y="5413976"/>
                </a:cubicBezTo>
                <a:cubicBezTo>
                  <a:pt x="2190864" y="5413976"/>
                  <a:pt x="2190864" y="5413976"/>
                  <a:pt x="1720345" y="6239844"/>
                </a:cubicBezTo>
                <a:cubicBezTo>
                  <a:pt x="1691949" y="6293391"/>
                  <a:pt x="1635163" y="6326343"/>
                  <a:pt x="1576347" y="6326343"/>
                </a:cubicBezTo>
                <a:cubicBezTo>
                  <a:pt x="1576347" y="6326343"/>
                  <a:pt x="1576347" y="6326343"/>
                  <a:pt x="637332" y="6326343"/>
                </a:cubicBezTo>
                <a:cubicBezTo>
                  <a:pt x="576490" y="6326343"/>
                  <a:pt x="521732" y="6293391"/>
                  <a:pt x="491309" y="6239844"/>
                </a:cubicBezTo>
                <a:cubicBezTo>
                  <a:pt x="491309" y="6239844"/>
                  <a:pt x="491309" y="6239844"/>
                  <a:pt x="22817" y="5413976"/>
                </a:cubicBezTo>
                <a:cubicBezTo>
                  <a:pt x="-7605" y="5362488"/>
                  <a:pt x="-7605" y="5296583"/>
                  <a:pt x="22817" y="5245095"/>
                </a:cubicBezTo>
                <a:cubicBezTo>
                  <a:pt x="22817" y="5245095"/>
                  <a:pt x="22817" y="5245095"/>
                  <a:pt x="491309" y="4419228"/>
                </a:cubicBezTo>
                <a:cubicBezTo>
                  <a:pt x="521732" y="4365681"/>
                  <a:pt x="576490" y="4332728"/>
                  <a:pt x="637332" y="4332728"/>
                </a:cubicBezTo>
                <a:close/>
                <a:moveTo>
                  <a:pt x="3853980" y="0"/>
                </a:moveTo>
                <a:lnTo>
                  <a:pt x="5043644" y="0"/>
                </a:lnTo>
                <a:lnTo>
                  <a:pt x="5083740" y="70378"/>
                </a:lnTo>
                <a:cubicBezTo>
                  <a:pt x="5127533" y="147245"/>
                  <a:pt x="5174639" y="229925"/>
                  <a:pt x="5225307" y="318859"/>
                </a:cubicBezTo>
                <a:cubicBezTo>
                  <a:pt x="5271897" y="397715"/>
                  <a:pt x="5271897" y="498649"/>
                  <a:pt x="5225307" y="577503"/>
                </a:cubicBezTo>
                <a:cubicBezTo>
                  <a:pt x="5225307" y="577503"/>
                  <a:pt x="5225307" y="577503"/>
                  <a:pt x="4504695" y="1842337"/>
                </a:cubicBezTo>
                <a:cubicBezTo>
                  <a:pt x="4461209" y="1924345"/>
                  <a:pt x="4374239" y="1974811"/>
                  <a:pt x="4284162" y="1974811"/>
                </a:cubicBezTo>
                <a:cubicBezTo>
                  <a:pt x="4284162" y="1974811"/>
                  <a:pt x="4284162" y="1974811"/>
                  <a:pt x="2846045" y="1974811"/>
                </a:cubicBezTo>
                <a:cubicBezTo>
                  <a:pt x="2822750" y="1974811"/>
                  <a:pt x="2800035" y="1971656"/>
                  <a:pt x="2778342" y="1965645"/>
                </a:cubicBezTo>
                <a:lnTo>
                  <a:pt x="2731777" y="1945746"/>
                </a:lnTo>
                <a:lnTo>
                  <a:pt x="2760233" y="1895581"/>
                </a:lnTo>
                <a:cubicBezTo>
                  <a:pt x="3017539" y="1441999"/>
                  <a:pt x="3346890" y="861413"/>
                  <a:pt x="3768459" y="118263"/>
                </a:cubicBezTo>
                <a:cubicBezTo>
                  <a:pt x="3784101" y="90729"/>
                  <a:pt x="3801308" y="64519"/>
                  <a:pt x="3819932" y="39732"/>
                </a:cubicBezTo>
                <a:close/>
                <a:moveTo>
                  <a:pt x="1880237" y="0"/>
                </a:moveTo>
                <a:lnTo>
                  <a:pt x="2102124" y="0"/>
                </a:lnTo>
                <a:lnTo>
                  <a:pt x="2086946" y="26756"/>
                </a:lnTo>
                <a:cubicBezTo>
                  <a:pt x="1911773" y="335552"/>
                  <a:pt x="1911773" y="335552"/>
                  <a:pt x="1911773" y="335552"/>
                </a:cubicBezTo>
                <a:cubicBezTo>
                  <a:pt x="1865182" y="414408"/>
                  <a:pt x="1865182" y="515344"/>
                  <a:pt x="1911773" y="594199"/>
                </a:cubicBezTo>
                <a:cubicBezTo>
                  <a:pt x="2629280" y="1859030"/>
                  <a:pt x="2629280" y="1859030"/>
                  <a:pt x="2629280" y="1859030"/>
                </a:cubicBezTo>
                <a:cubicBezTo>
                  <a:pt x="2652576" y="1900035"/>
                  <a:pt x="2685189" y="1933154"/>
                  <a:pt x="2723627" y="1956020"/>
                </a:cubicBezTo>
                <a:lnTo>
                  <a:pt x="2734544" y="1960685"/>
                </a:lnTo>
                <a:lnTo>
                  <a:pt x="2676021" y="2063851"/>
                </a:lnTo>
                <a:lnTo>
                  <a:pt x="2632495" y="2140578"/>
                </a:lnTo>
                <a:lnTo>
                  <a:pt x="2677641" y="2159871"/>
                </a:lnTo>
                <a:cubicBezTo>
                  <a:pt x="2702113" y="2166652"/>
                  <a:pt x="2727732" y="2170210"/>
                  <a:pt x="2754009" y="2170210"/>
                </a:cubicBezTo>
                <a:cubicBezTo>
                  <a:pt x="4376198" y="2170210"/>
                  <a:pt x="4376198" y="2170210"/>
                  <a:pt x="4376198" y="2170210"/>
                </a:cubicBezTo>
                <a:cubicBezTo>
                  <a:pt x="4477805" y="2170210"/>
                  <a:pt x="4575904" y="2113286"/>
                  <a:pt x="4624956" y="2020780"/>
                </a:cubicBezTo>
                <a:cubicBezTo>
                  <a:pt x="5437803" y="594055"/>
                  <a:pt x="5437803" y="594055"/>
                  <a:pt x="5437803" y="594055"/>
                </a:cubicBezTo>
                <a:cubicBezTo>
                  <a:pt x="5490358" y="505109"/>
                  <a:pt x="5490358" y="391256"/>
                  <a:pt x="5437803" y="302307"/>
                </a:cubicBezTo>
                <a:cubicBezTo>
                  <a:pt x="5387000" y="213137"/>
                  <a:pt x="5339373" y="129540"/>
                  <a:pt x="5294722" y="51168"/>
                </a:cubicBezTo>
                <a:lnTo>
                  <a:pt x="5265570" y="0"/>
                </a:lnTo>
                <a:lnTo>
                  <a:pt x="7476877" y="0"/>
                </a:lnTo>
                <a:lnTo>
                  <a:pt x="7476877" y="6858000"/>
                </a:lnTo>
                <a:lnTo>
                  <a:pt x="3343303" y="6858000"/>
                </a:lnTo>
                <a:lnTo>
                  <a:pt x="3297958" y="6778065"/>
                </a:lnTo>
                <a:cubicBezTo>
                  <a:pt x="3015657" y="6280421"/>
                  <a:pt x="2563976" y="5484189"/>
                  <a:pt x="1841286" y="4210218"/>
                </a:cubicBezTo>
                <a:cubicBezTo>
                  <a:pt x="1716144" y="3998418"/>
                  <a:pt x="1716144" y="3727316"/>
                  <a:pt x="1841286" y="3515516"/>
                </a:cubicBezTo>
                <a:cubicBezTo>
                  <a:pt x="1841286" y="3515516"/>
                  <a:pt x="1841286" y="3515516"/>
                  <a:pt x="2556859" y="2254092"/>
                </a:cubicBezTo>
                <a:lnTo>
                  <a:pt x="2617166" y="2147787"/>
                </a:lnTo>
                <a:lnTo>
                  <a:pt x="2615044" y="2146880"/>
                </a:lnTo>
                <a:cubicBezTo>
                  <a:pt x="2571686" y="2121084"/>
                  <a:pt x="2534897" y="2083728"/>
                  <a:pt x="2508620" y="2037473"/>
                </a:cubicBezTo>
                <a:cubicBezTo>
                  <a:pt x="2508620" y="2037473"/>
                  <a:pt x="2508620" y="2037473"/>
                  <a:pt x="1699276" y="610749"/>
                </a:cubicBezTo>
                <a:cubicBezTo>
                  <a:pt x="1646720" y="521803"/>
                  <a:pt x="1646720" y="407950"/>
                  <a:pt x="1699276" y="319000"/>
                </a:cubicBezTo>
                <a:cubicBezTo>
                  <a:pt x="1699276" y="319000"/>
                  <a:pt x="1699276" y="319000"/>
                  <a:pt x="1843322" y="65075"/>
                </a:cubicBezTo>
                <a:close/>
              </a:path>
            </a:pathLst>
          </a:custGeom>
          <a:solidFill>
            <a:srgbClr val="7F7F7F">
              <a:alpha val="14509"/>
            </a:srgbClr>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grpSp>
        <p:nvGrpSpPr>
          <p:cNvPr id="122" name="Google Shape;122;p3"/>
          <p:cNvGrpSpPr/>
          <p:nvPr/>
        </p:nvGrpSpPr>
        <p:grpSpPr>
          <a:xfrm>
            <a:off x="441960" y="561256"/>
            <a:ext cx="1128382" cy="847206"/>
            <a:chOff x="7393391" y="1075612"/>
            <a:chExt cx="1128382" cy="847206"/>
          </a:xfrm>
        </p:grpSpPr>
        <p:sp>
          <p:nvSpPr>
            <p:cNvPr id="123" name="Google Shape;123;p3"/>
            <p:cNvSpPr/>
            <p:nvPr/>
          </p:nvSpPr>
          <p:spPr>
            <a:xfrm>
              <a:off x="7393391" y="1327438"/>
              <a:ext cx="675351" cy="595380"/>
            </a:xfrm>
            <a:custGeom>
              <a:avLst/>
              <a:gdLst/>
              <a:ahLst/>
              <a:cxnLst/>
              <a:rect l="l" t="t" r="r" b="b"/>
              <a:pathLst>
                <a:path w="785" h="692" extrusionOk="0">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124" name="Google Shape;124;p3"/>
            <p:cNvSpPr/>
            <p:nvPr/>
          </p:nvSpPr>
          <p:spPr>
            <a:xfrm>
              <a:off x="7971281" y="1075612"/>
              <a:ext cx="550492" cy="485306"/>
            </a:xfrm>
            <a:custGeom>
              <a:avLst/>
              <a:gdLst/>
              <a:ahLst/>
              <a:cxnLst/>
              <a:rect l="l" t="t" r="r" b="b"/>
              <a:pathLst>
                <a:path w="785" h="692" extrusionOk="0">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grpSp>
      <p:pic>
        <p:nvPicPr>
          <p:cNvPr id="126" name="Google Shape;126;p3" descr="Logotipo&#10;&#10;Descripción generada automáticamente"/>
          <p:cNvPicPr preferRelativeResize="0">
            <a:picLocks noGrp="1"/>
          </p:cNvPicPr>
          <p:nvPr>
            <p:ph type="body" idx="1"/>
          </p:nvPr>
        </p:nvPicPr>
        <p:blipFill rotWithShape="1">
          <a:blip r:embed="rId3">
            <a:alphaModFix/>
          </a:blip>
          <a:srcRect/>
          <a:stretch/>
        </p:blipFill>
        <p:spPr>
          <a:xfrm>
            <a:off x="10469310" y="6024685"/>
            <a:ext cx="1362791" cy="480384"/>
          </a:xfrm>
          <a:prstGeom prst="rect">
            <a:avLst/>
          </a:prstGeom>
          <a:noFill/>
          <a:ln>
            <a:noFill/>
          </a:ln>
        </p:spPr>
      </p:pic>
      <p:sp>
        <p:nvSpPr>
          <p:cNvPr id="2" name="TextBox 1">
            <a:extLst>
              <a:ext uri="{FF2B5EF4-FFF2-40B4-BE49-F238E27FC236}">
                <a16:creationId xmlns:a16="http://schemas.microsoft.com/office/drawing/2014/main" id="{81468AB4-2B97-8ADF-F2ED-16FB40305395}"/>
              </a:ext>
            </a:extLst>
          </p:cNvPr>
          <p:cNvSpPr txBox="1"/>
          <p:nvPr/>
        </p:nvSpPr>
        <p:spPr>
          <a:xfrm>
            <a:off x="1695201" y="243512"/>
            <a:ext cx="9739342" cy="6617196"/>
          </a:xfrm>
          <a:prstGeom prst="rect">
            <a:avLst/>
          </a:prstGeom>
          <a:noFill/>
        </p:spPr>
        <p:txBody>
          <a:bodyPr wrap="square" rtlCol="0">
            <a:spAutoFit/>
          </a:bodyPr>
          <a:lstStyle/>
          <a:p>
            <a:pPr marL="0" lvl="0" indent="0" algn="l" rtl="0">
              <a:lnSpc>
                <a:spcPct val="150000"/>
              </a:lnSpc>
              <a:spcBef>
                <a:spcPts val="0"/>
              </a:spcBef>
              <a:spcAft>
                <a:spcPts val="0"/>
              </a:spcAft>
              <a:buClr>
                <a:schemeClr val="dk1"/>
              </a:buClr>
              <a:buSzPct val="88461"/>
              <a:buFont typeface="Calibri"/>
              <a:buNone/>
            </a:pPr>
            <a:r>
              <a:rPr lang="en-US" sz="2800" b="1" dirty="0">
                <a:solidFill>
                  <a:srgbClr val="222222"/>
                </a:solidFill>
                <a:latin typeface="Calibri" panose="020F0502020204030204" pitchFamily="34" charset="0"/>
                <a:ea typeface="Calibri"/>
                <a:cs typeface="Calibri" panose="020F0502020204030204" pitchFamily="34" charset="0"/>
                <a:sym typeface="Calibri"/>
              </a:rPr>
              <a:t>Introduction</a:t>
            </a:r>
            <a:endParaRPr lang="en-US" sz="2800" b="1" dirty="0">
              <a:solidFill>
                <a:srgbClr val="222222"/>
              </a:solidFill>
              <a:latin typeface="Calibri" panose="020F0502020204030204" pitchFamily="34" charset="0"/>
              <a:cs typeface="Calibri" panose="020F0502020204030204" pitchFamily="34" charset="0"/>
            </a:endParaRPr>
          </a:p>
          <a:p>
            <a:pPr lvl="0">
              <a:lnSpc>
                <a:spcPct val="100000"/>
              </a:lnSpc>
              <a:buSzPct val="88461"/>
            </a:pPr>
            <a:r>
              <a:rPr lang="en-US" sz="2800" b="1" dirty="0">
                <a:solidFill>
                  <a:srgbClr val="222222"/>
                </a:solidFill>
                <a:latin typeface="Calibri" panose="020F0502020204030204" pitchFamily="34" charset="0"/>
                <a:cs typeface="Calibri" panose="020F0502020204030204" pitchFamily="34" charset="0"/>
              </a:rPr>
              <a:t>Business Plan</a:t>
            </a:r>
            <a:br>
              <a:rPr lang="en-US" sz="1800" b="1" dirty="0">
                <a:solidFill>
                  <a:srgbClr val="222222"/>
                </a:solidFill>
                <a:latin typeface="Calibri" panose="020F0502020204030204" pitchFamily="34" charset="0"/>
                <a:cs typeface="Calibri" panose="020F0502020204030204" pitchFamily="34" charset="0"/>
              </a:rPr>
            </a:br>
            <a:endParaRPr lang="en-US" sz="1800" b="1" dirty="0">
              <a:solidFill>
                <a:srgbClr val="222222"/>
              </a:solidFill>
              <a:latin typeface="Calibri" panose="020F0502020204030204" pitchFamily="34" charset="0"/>
              <a:cs typeface="Calibri" panose="020F0502020204030204" pitchFamily="34" charset="0"/>
            </a:endParaRPr>
          </a:p>
          <a:p>
            <a:pPr marL="114300" lvl="0">
              <a:lnSpc>
                <a:spcPct val="100000"/>
              </a:lnSpc>
              <a:buSzPct val="100000"/>
            </a:pPr>
            <a:r>
              <a:rPr lang="en-US" sz="2000" dirty="0">
                <a:latin typeface="Calibri" panose="020F0502020204030204" pitchFamily="34" charset="0"/>
                <a:cs typeface="Calibri" panose="020F0502020204030204" pitchFamily="34" charset="0"/>
              </a:rPr>
              <a:t>- A business plan is a </a:t>
            </a:r>
            <a:r>
              <a:rPr lang="en-US" sz="2000" b="1" dirty="0">
                <a:latin typeface="Calibri" panose="020F0502020204030204" pitchFamily="34" charset="0"/>
                <a:cs typeface="Calibri" panose="020F0502020204030204" pitchFamily="34" charset="0"/>
              </a:rPr>
              <a:t>document that defines in detail a company's objectives and how it plans to achieve its goals</a:t>
            </a:r>
            <a:r>
              <a:rPr lang="en-US" sz="2000" dirty="0">
                <a:latin typeface="Calibri" panose="020F0502020204030204" pitchFamily="34" charset="0"/>
                <a:cs typeface="Calibri" panose="020F0502020204030204" pitchFamily="34" charset="0"/>
              </a:rPr>
              <a:t>. A business plan lays out a written road map for the firm from marketing, financial and operational standpoints </a:t>
            </a:r>
            <a:r>
              <a:rPr lang="en-US" sz="2000" dirty="0">
                <a:solidFill>
                  <a:srgbClr val="FF0000"/>
                </a:solidFill>
                <a:latin typeface="Calibri" panose="020F0502020204030204" pitchFamily="34" charset="0"/>
                <a:cs typeface="Calibri" panose="020F0502020204030204" pitchFamily="34" charset="0"/>
              </a:rPr>
              <a:t>for the next three to five years</a:t>
            </a:r>
            <a:r>
              <a:rPr lang="en-US" sz="2000" dirty="0">
                <a:latin typeface="Calibri" panose="020F0502020204030204" pitchFamily="34" charset="0"/>
                <a:cs typeface="Calibri" panose="020F0502020204030204" pitchFamily="34" charset="0"/>
              </a:rPr>
              <a:t>. Both startups and established companies use business plans. </a:t>
            </a:r>
            <a:br>
              <a:rPr lang="en-US" sz="2000" dirty="0">
                <a:latin typeface="Calibri" panose="020F0502020204030204" pitchFamily="34" charset="0"/>
                <a:cs typeface="Calibri" panose="020F0502020204030204" pitchFamily="34" charset="0"/>
              </a:rPr>
            </a:br>
            <a:br>
              <a:rPr lang="en-US" sz="2000" dirty="0">
                <a:latin typeface="Calibri" panose="020F0502020204030204" pitchFamily="34" charset="0"/>
                <a:cs typeface="Calibri" panose="020F0502020204030204" pitchFamily="34" charset="0"/>
              </a:rPr>
            </a:br>
            <a:r>
              <a:rPr lang="en-US" sz="2000" dirty="0">
                <a:latin typeface="Calibri" panose="020F0502020204030204" pitchFamily="34" charset="0"/>
                <a:cs typeface="Calibri" panose="020F0502020204030204" pitchFamily="34" charset="0"/>
              </a:rPr>
              <a:t>-  The business plan admits the entrepreneur to the investment process. Without a plan furnished in advance, many investor groups won’t even grant an interview. Only a well-conceived and well-packaged plan can win the necessary investment and support for your idea. </a:t>
            </a:r>
            <a:br>
              <a:rPr lang="en-US" sz="2000" dirty="0">
                <a:latin typeface="Calibri" panose="020F0502020204030204" pitchFamily="34" charset="0"/>
                <a:cs typeface="Calibri" panose="020F0502020204030204" pitchFamily="34" charset="0"/>
              </a:rPr>
            </a:br>
            <a:br>
              <a:rPr lang="en-US" sz="2000" dirty="0">
                <a:latin typeface="Calibri" panose="020F0502020204030204" pitchFamily="34" charset="0"/>
                <a:cs typeface="Calibri" panose="020F0502020204030204" pitchFamily="34" charset="0"/>
              </a:rPr>
            </a:br>
            <a:r>
              <a:rPr lang="en-US" sz="2000" dirty="0">
                <a:latin typeface="Calibri" panose="020F0502020204030204" pitchFamily="34" charset="0"/>
                <a:cs typeface="Calibri" panose="020F0502020204030204" pitchFamily="34" charset="0"/>
              </a:rPr>
              <a:t>-  It must describe the company or proposed project accurately and attractively. Even though its subject is a moving target, the plan must detail the company’s or the project’s </a:t>
            </a:r>
            <a:r>
              <a:rPr lang="en-US" sz="2000" b="1" dirty="0">
                <a:latin typeface="Calibri" panose="020F0502020204030204" pitchFamily="34" charset="0"/>
                <a:cs typeface="Calibri" panose="020F0502020204030204" pitchFamily="34" charset="0"/>
              </a:rPr>
              <a:t>present status, current needs, and expected future</a:t>
            </a:r>
            <a:r>
              <a:rPr lang="en-US" sz="2000" dirty="0">
                <a:latin typeface="Calibri" panose="020F0502020204030204" pitchFamily="34" charset="0"/>
                <a:cs typeface="Calibri" panose="020F0502020204030204" pitchFamily="34" charset="0"/>
              </a:rPr>
              <a:t>. You must present </a:t>
            </a:r>
            <a:r>
              <a:rPr lang="en-US" sz="2000" b="1" dirty="0">
                <a:latin typeface="Calibri" panose="020F0502020204030204" pitchFamily="34" charset="0"/>
                <a:cs typeface="Calibri" panose="020F0502020204030204" pitchFamily="34" charset="0"/>
              </a:rPr>
              <a:t>and justify ongoing and changing resource requirements, marketing decisions, financial projections, production demands, and personnel needs in logical and convincing fashion</a:t>
            </a:r>
            <a:r>
              <a:rPr lang="en-US" sz="2000" dirty="0">
                <a:latin typeface="Calibri" panose="020F0502020204030204" pitchFamily="34" charset="0"/>
                <a:cs typeface="Calibri" panose="020F0502020204030204" pitchFamily="34" charset="0"/>
              </a:rPr>
              <a:t>.</a:t>
            </a:r>
            <a:br>
              <a:rPr lang="en-US" sz="2000" dirty="0">
                <a:latin typeface="Calibri" panose="020F0502020204030204" pitchFamily="34" charset="0"/>
                <a:cs typeface="Calibri" panose="020F0502020204030204" pitchFamily="34" charset="0"/>
              </a:rPr>
            </a:br>
            <a:endParaRPr lang="lt-LT" sz="2000" dirty="0">
              <a:latin typeface="Calibri" panose="020F0502020204030204" pitchFamily="34" charset="0"/>
              <a:cs typeface="Calibri" panose="020F0502020204030204"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31"/>
        <p:cNvGrpSpPr/>
        <p:nvPr/>
      </p:nvGrpSpPr>
      <p:grpSpPr>
        <a:xfrm>
          <a:off x="0" y="0"/>
          <a:ext cx="0" cy="0"/>
          <a:chOff x="0" y="0"/>
          <a:chExt cx="0" cy="0"/>
        </a:xfrm>
      </p:grpSpPr>
      <p:sp>
        <p:nvSpPr>
          <p:cNvPr id="132" name="Google Shape;132;p4"/>
          <p:cNvSpPr/>
          <p:nvPr/>
        </p:nvSpPr>
        <p:spPr>
          <a:xfrm>
            <a:off x="0" y="0"/>
            <a:ext cx="12192000"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33" name="Google Shape;133;p4"/>
          <p:cNvSpPr/>
          <p:nvPr/>
        </p:nvSpPr>
        <p:spPr>
          <a:xfrm>
            <a:off x="4715124" y="0"/>
            <a:ext cx="7476877" cy="6858000"/>
          </a:xfrm>
          <a:custGeom>
            <a:avLst/>
            <a:gdLst/>
            <a:ahLst/>
            <a:cxnLst/>
            <a:rect l="l" t="t" r="r" b="b"/>
            <a:pathLst>
              <a:path w="7476877" h="6858000" extrusionOk="0">
                <a:moveTo>
                  <a:pt x="637332" y="4332728"/>
                </a:moveTo>
                <a:cubicBezTo>
                  <a:pt x="637332" y="4332728"/>
                  <a:pt x="637332" y="4332728"/>
                  <a:pt x="1576347" y="4332728"/>
                </a:cubicBezTo>
                <a:cubicBezTo>
                  <a:pt x="1635163" y="4332728"/>
                  <a:pt x="1691949" y="4365681"/>
                  <a:pt x="1720345" y="4419228"/>
                </a:cubicBezTo>
                <a:cubicBezTo>
                  <a:pt x="1720345" y="4419228"/>
                  <a:pt x="1720345" y="4419228"/>
                  <a:pt x="2190864" y="5245095"/>
                </a:cubicBezTo>
                <a:cubicBezTo>
                  <a:pt x="2221287" y="5296583"/>
                  <a:pt x="2221287" y="5362488"/>
                  <a:pt x="2190864" y="5413976"/>
                </a:cubicBezTo>
                <a:cubicBezTo>
                  <a:pt x="2190864" y="5413976"/>
                  <a:pt x="2190864" y="5413976"/>
                  <a:pt x="1720345" y="6239844"/>
                </a:cubicBezTo>
                <a:cubicBezTo>
                  <a:pt x="1691949" y="6293391"/>
                  <a:pt x="1635163" y="6326343"/>
                  <a:pt x="1576347" y="6326343"/>
                </a:cubicBezTo>
                <a:cubicBezTo>
                  <a:pt x="1576347" y="6326343"/>
                  <a:pt x="1576347" y="6326343"/>
                  <a:pt x="637332" y="6326343"/>
                </a:cubicBezTo>
                <a:cubicBezTo>
                  <a:pt x="576490" y="6326343"/>
                  <a:pt x="521732" y="6293391"/>
                  <a:pt x="491309" y="6239844"/>
                </a:cubicBezTo>
                <a:cubicBezTo>
                  <a:pt x="491309" y="6239844"/>
                  <a:pt x="491309" y="6239844"/>
                  <a:pt x="22817" y="5413976"/>
                </a:cubicBezTo>
                <a:cubicBezTo>
                  <a:pt x="-7605" y="5362488"/>
                  <a:pt x="-7605" y="5296583"/>
                  <a:pt x="22817" y="5245095"/>
                </a:cubicBezTo>
                <a:cubicBezTo>
                  <a:pt x="22817" y="5245095"/>
                  <a:pt x="22817" y="5245095"/>
                  <a:pt x="491309" y="4419228"/>
                </a:cubicBezTo>
                <a:cubicBezTo>
                  <a:pt x="521732" y="4365681"/>
                  <a:pt x="576490" y="4332728"/>
                  <a:pt x="637332" y="4332728"/>
                </a:cubicBezTo>
                <a:close/>
                <a:moveTo>
                  <a:pt x="3853980" y="0"/>
                </a:moveTo>
                <a:lnTo>
                  <a:pt x="5043644" y="0"/>
                </a:lnTo>
                <a:lnTo>
                  <a:pt x="5083740" y="70378"/>
                </a:lnTo>
                <a:cubicBezTo>
                  <a:pt x="5127533" y="147245"/>
                  <a:pt x="5174639" y="229925"/>
                  <a:pt x="5225307" y="318859"/>
                </a:cubicBezTo>
                <a:cubicBezTo>
                  <a:pt x="5271897" y="397715"/>
                  <a:pt x="5271897" y="498649"/>
                  <a:pt x="5225307" y="577503"/>
                </a:cubicBezTo>
                <a:cubicBezTo>
                  <a:pt x="5225307" y="577503"/>
                  <a:pt x="5225307" y="577503"/>
                  <a:pt x="4504695" y="1842337"/>
                </a:cubicBezTo>
                <a:cubicBezTo>
                  <a:pt x="4461209" y="1924345"/>
                  <a:pt x="4374239" y="1974811"/>
                  <a:pt x="4284162" y="1974811"/>
                </a:cubicBezTo>
                <a:cubicBezTo>
                  <a:pt x="4284162" y="1974811"/>
                  <a:pt x="4284162" y="1974811"/>
                  <a:pt x="2846045" y="1974811"/>
                </a:cubicBezTo>
                <a:cubicBezTo>
                  <a:pt x="2822750" y="1974811"/>
                  <a:pt x="2800035" y="1971656"/>
                  <a:pt x="2778342" y="1965645"/>
                </a:cubicBezTo>
                <a:lnTo>
                  <a:pt x="2731777" y="1945746"/>
                </a:lnTo>
                <a:lnTo>
                  <a:pt x="2760233" y="1895581"/>
                </a:lnTo>
                <a:cubicBezTo>
                  <a:pt x="3017539" y="1441999"/>
                  <a:pt x="3346890" y="861413"/>
                  <a:pt x="3768459" y="118263"/>
                </a:cubicBezTo>
                <a:cubicBezTo>
                  <a:pt x="3784101" y="90729"/>
                  <a:pt x="3801308" y="64519"/>
                  <a:pt x="3819932" y="39732"/>
                </a:cubicBezTo>
                <a:close/>
                <a:moveTo>
                  <a:pt x="1880237" y="0"/>
                </a:moveTo>
                <a:lnTo>
                  <a:pt x="2102124" y="0"/>
                </a:lnTo>
                <a:lnTo>
                  <a:pt x="2086946" y="26756"/>
                </a:lnTo>
                <a:cubicBezTo>
                  <a:pt x="1911773" y="335552"/>
                  <a:pt x="1911773" y="335552"/>
                  <a:pt x="1911773" y="335552"/>
                </a:cubicBezTo>
                <a:cubicBezTo>
                  <a:pt x="1865182" y="414408"/>
                  <a:pt x="1865182" y="515344"/>
                  <a:pt x="1911773" y="594199"/>
                </a:cubicBezTo>
                <a:cubicBezTo>
                  <a:pt x="2629280" y="1859030"/>
                  <a:pt x="2629280" y="1859030"/>
                  <a:pt x="2629280" y="1859030"/>
                </a:cubicBezTo>
                <a:cubicBezTo>
                  <a:pt x="2652576" y="1900035"/>
                  <a:pt x="2685189" y="1933154"/>
                  <a:pt x="2723627" y="1956020"/>
                </a:cubicBezTo>
                <a:lnTo>
                  <a:pt x="2734544" y="1960685"/>
                </a:lnTo>
                <a:lnTo>
                  <a:pt x="2676021" y="2063851"/>
                </a:lnTo>
                <a:lnTo>
                  <a:pt x="2632495" y="2140578"/>
                </a:lnTo>
                <a:lnTo>
                  <a:pt x="2677641" y="2159871"/>
                </a:lnTo>
                <a:cubicBezTo>
                  <a:pt x="2702113" y="2166652"/>
                  <a:pt x="2727732" y="2170210"/>
                  <a:pt x="2754009" y="2170210"/>
                </a:cubicBezTo>
                <a:cubicBezTo>
                  <a:pt x="4376198" y="2170210"/>
                  <a:pt x="4376198" y="2170210"/>
                  <a:pt x="4376198" y="2170210"/>
                </a:cubicBezTo>
                <a:cubicBezTo>
                  <a:pt x="4477805" y="2170210"/>
                  <a:pt x="4575904" y="2113286"/>
                  <a:pt x="4624956" y="2020780"/>
                </a:cubicBezTo>
                <a:cubicBezTo>
                  <a:pt x="5437803" y="594055"/>
                  <a:pt x="5437803" y="594055"/>
                  <a:pt x="5437803" y="594055"/>
                </a:cubicBezTo>
                <a:cubicBezTo>
                  <a:pt x="5490358" y="505109"/>
                  <a:pt x="5490358" y="391256"/>
                  <a:pt x="5437803" y="302307"/>
                </a:cubicBezTo>
                <a:cubicBezTo>
                  <a:pt x="5387000" y="213137"/>
                  <a:pt x="5339373" y="129540"/>
                  <a:pt x="5294722" y="51168"/>
                </a:cubicBezTo>
                <a:lnTo>
                  <a:pt x="5265570" y="0"/>
                </a:lnTo>
                <a:lnTo>
                  <a:pt x="7476877" y="0"/>
                </a:lnTo>
                <a:lnTo>
                  <a:pt x="7476877" y="6858000"/>
                </a:lnTo>
                <a:lnTo>
                  <a:pt x="3343303" y="6858000"/>
                </a:lnTo>
                <a:lnTo>
                  <a:pt x="3297958" y="6778065"/>
                </a:lnTo>
                <a:cubicBezTo>
                  <a:pt x="3015657" y="6280421"/>
                  <a:pt x="2563976" y="5484189"/>
                  <a:pt x="1841286" y="4210218"/>
                </a:cubicBezTo>
                <a:cubicBezTo>
                  <a:pt x="1716144" y="3998418"/>
                  <a:pt x="1716144" y="3727316"/>
                  <a:pt x="1841286" y="3515516"/>
                </a:cubicBezTo>
                <a:cubicBezTo>
                  <a:pt x="1841286" y="3515516"/>
                  <a:pt x="1841286" y="3515516"/>
                  <a:pt x="2556859" y="2254092"/>
                </a:cubicBezTo>
                <a:lnTo>
                  <a:pt x="2617166" y="2147787"/>
                </a:lnTo>
                <a:lnTo>
                  <a:pt x="2615044" y="2146880"/>
                </a:lnTo>
                <a:cubicBezTo>
                  <a:pt x="2571686" y="2121084"/>
                  <a:pt x="2534897" y="2083728"/>
                  <a:pt x="2508620" y="2037473"/>
                </a:cubicBezTo>
                <a:cubicBezTo>
                  <a:pt x="2508620" y="2037473"/>
                  <a:pt x="2508620" y="2037473"/>
                  <a:pt x="1699276" y="610749"/>
                </a:cubicBezTo>
                <a:cubicBezTo>
                  <a:pt x="1646720" y="521803"/>
                  <a:pt x="1646720" y="407950"/>
                  <a:pt x="1699276" y="319000"/>
                </a:cubicBezTo>
                <a:cubicBezTo>
                  <a:pt x="1699276" y="319000"/>
                  <a:pt x="1699276" y="319000"/>
                  <a:pt x="1843322" y="65075"/>
                </a:cubicBezTo>
                <a:close/>
              </a:path>
            </a:pathLst>
          </a:custGeom>
          <a:solidFill>
            <a:srgbClr val="7F7F7F">
              <a:alpha val="14509"/>
            </a:srgbClr>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grpSp>
        <p:nvGrpSpPr>
          <p:cNvPr id="135" name="Google Shape;135;p4"/>
          <p:cNvGrpSpPr/>
          <p:nvPr/>
        </p:nvGrpSpPr>
        <p:grpSpPr>
          <a:xfrm>
            <a:off x="441960" y="561256"/>
            <a:ext cx="1128382" cy="847206"/>
            <a:chOff x="7393391" y="1075612"/>
            <a:chExt cx="1128382" cy="847206"/>
          </a:xfrm>
        </p:grpSpPr>
        <p:sp>
          <p:nvSpPr>
            <p:cNvPr id="136" name="Google Shape;136;p4"/>
            <p:cNvSpPr/>
            <p:nvPr/>
          </p:nvSpPr>
          <p:spPr>
            <a:xfrm>
              <a:off x="7393391" y="1327438"/>
              <a:ext cx="675351" cy="595380"/>
            </a:xfrm>
            <a:custGeom>
              <a:avLst/>
              <a:gdLst/>
              <a:ahLst/>
              <a:cxnLst/>
              <a:rect l="l" t="t" r="r" b="b"/>
              <a:pathLst>
                <a:path w="785" h="692" extrusionOk="0">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137" name="Google Shape;137;p4"/>
            <p:cNvSpPr/>
            <p:nvPr/>
          </p:nvSpPr>
          <p:spPr>
            <a:xfrm>
              <a:off x="7971281" y="1075612"/>
              <a:ext cx="550492" cy="485306"/>
            </a:xfrm>
            <a:custGeom>
              <a:avLst/>
              <a:gdLst/>
              <a:ahLst/>
              <a:cxnLst/>
              <a:rect l="l" t="t" r="r" b="b"/>
              <a:pathLst>
                <a:path w="785" h="692" extrusionOk="0">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grpSp>
      <p:sp>
        <p:nvSpPr>
          <p:cNvPr id="4" name="Title 3">
            <a:extLst>
              <a:ext uri="{FF2B5EF4-FFF2-40B4-BE49-F238E27FC236}">
                <a16:creationId xmlns:a16="http://schemas.microsoft.com/office/drawing/2014/main" id="{9D52DC64-999C-BCAB-3F65-44B47566DF6E}"/>
              </a:ext>
            </a:extLst>
          </p:cNvPr>
          <p:cNvSpPr>
            <a:spLocks noGrp="1"/>
          </p:cNvSpPr>
          <p:nvPr>
            <p:ph type="title"/>
          </p:nvPr>
        </p:nvSpPr>
        <p:spPr>
          <a:xfrm>
            <a:off x="1971635" y="14904"/>
            <a:ext cx="5203866" cy="1325563"/>
          </a:xfrm>
        </p:spPr>
        <p:txBody>
          <a:bodyPr>
            <a:normAutofit/>
          </a:bodyPr>
          <a:lstStyle/>
          <a:p>
            <a:r>
              <a:rPr lang="en-US" sz="2800" b="1" dirty="0">
                <a:solidFill>
                  <a:srgbClr val="222222"/>
                </a:solidFill>
                <a:latin typeface="Calibri"/>
                <a:ea typeface="Calibri"/>
                <a:cs typeface="Calibri"/>
                <a:sym typeface="Calibri"/>
              </a:rPr>
              <a:t>Characteristics of Business Plan</a:t>
            </a:r>
            <a:endParaRPr lang="lt-LT" sz="2800" dirty="0"/>
          </a:p>
        </p:txBody>
      </p:sp>
      <p:sp>
        <p:nvSpPr>
          <p:cNvPr id="7" name="Rectangle 6">
            <a:extLst>
              <a:ext uri="{FF2B5EF4-FFF2-40B4-BE49-F238E27FC236}">
                <a16:creationId xmlns:a16="http://schemas.microsoft.com/office/drawing/2014/main" id="{FAFF3B47-CE2B-12CB-84B9-45D4956D22EF}"/>
              </a:ext>
            </a:extLst>
          </p:cNvPr>
          <p:cNvSpPr/>
          <p:nvPr/>
        </p:nvSpPr>
        <p:spPr>
          <a:xfrm>
            <a:off x="1117312" y="1193800"/>
            <a:ext cx="4774786" cy="5102943"/>
          </a:xfrm>
          <a:prstGeom prst="rect">
            <a:avLst/>
          </a:prstGeom>
          <a:solidFill>
            <a:srgbClr val="FFE1E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t-LT">
              <a:ln>
                <a:solidFill>
                  <a:schemeClr val="tx1"/>
                </a:solidFill>
              </a:ln>
            </a:endParaRPr>
          </a:p>
        </p:txBody>
      </p:sp>
      <p:sp>
        <p:nvSpPr>
          <p:cNvPr id="8" name="Rectangle 7">
            <a:extLst>
              <a:ext uri="{FF2B5EF4-FFF2-40B4-BE49-F238E27FC236}">
                <a16:creationId xmlns:a16="http://schemas.microsoft.com/office/drawing/2014/main" id="{0C636F3F-82C0-CF77-926A-21DA656D2D03}"/>
              </a:ext>
            </a:extLst>
          </p:cNvPr>
          <p:cNvSpPr/>
          <p:nvPr/>
        </p:nvSpPr>
        <p:spPr>
          <a:xfrm>
            <a:off x="6227009" y="1192669"/>
            <a:ext cx="4847679" cy="5102943"/>
          </a:xfrm>
          <a:prstGeom prst="rect">
            <a:avLst/>
          </a:prstGeom>
          <a:solidFill>
            <a:srgbClr val="FFE1E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t-LT">
              <a:ln>
                <a:solidFill>
                  <a:schemeClr val="tx1"/>
                </a:solidFill>
              </a:ln>
            </a:endParaRPr>
          </a:p>
        </p:txBody>
      </p:sp>
      <p:sp>
        <p:nvSpPr>
          <p:cNvPr id="9" name="TextBox 8">
            <a:extLst>
              <a:ext uri="{FF2B5EF4-FFF2-40B4-BE49-F238E27FC236}">
                <a16:creationId xmlns:a16="http://schemas.microsoft.com/office/drawing/2014/main" id="{9E5A32FB-CA52-54BB-137E-2953FA4B6E78}"/>
              </a:ext>
            </a:extLst>
          </p:cNvPr>
          <p:cNvSpPr txBox="1"/>
          <p:nvPr/>
        </p:nvSpPr>
        <p:spPr>
          <a:xfrm>
            <a:off x="1185981" y="1194230"/>
            <a:ext cx="4774786" cy="5016758"/>
          </a:xfrm>
          <a:prstGeom prst="rect">
            <a:avLst/>
          </a:prstGeom>
          <a:noFill/>
          <a:ln>
            <a:noFill/>
          </a:ln>
        </p:spPr>
        <p:txBody>
          <a:bodyPr wrap="square" rtlCol="0">
            <a:spAutoFit/>
          </a:bodyPr>
          <a:lstStyle/>
          <a:p>
            <a:pPr algn="l"/>
            <a:r>
              <a:rPr lang="en-US" sz="1800" b="1" i="0" dirty="0">
                <a:solidFill>
                  <a:srgbClr val="2D2D2D"/>
                </a:solidFill>
                <a:effectLst/>
                <a:latin typeface="Calibri" panose="020F0502020204030204" pitchFamily="34" charset="0"/>
                <a:cs typeface="Calibri" panose="020F0502020204030204" pitchFamily="34" charset="0"/>
              </a:rPr>
              <a:t>Simple business plan</a:t>
            </a:r>
          </a:p>
          <a:p>
            <a:pPr algn="l"/>
            <a:endParaRPr lang="en-US" sz="1600" b="1" i="0" dirty="0">
              <a:solidFill>
                <a:srgbClr val="2D2D2D"/>
              </a:solidFill>
              <a:effectLst/>
              <a:latin typeface="Calibri" panose="020F0502020204030204" pitchFamily="34" charset="0"/>
              <a:cs typeface="Calibri" panose="020F0502020204030204" pitchFamily="34" charset="0"/>
            </a:endParaRPr>
          </a:p>
          <a:p>
            <a:pPr algn="l"/>
            <a:r>
              <a:rPr lang="en-US" sz="1600" b="0" i="0" dirty="0">
                <a:solidFill>
                  <a:srgbClr val="2D2D2D"/>
                </a:solidFill>
                <a:effectLst/>
                <a:latin typeface="Calibri" panose="020F0502020204030204" pitchFamily="34" charset="0"/>
                <a:cs typeface="Calibri" panose="020F0502020204030204" pitchFamily="34" charset="0"/>
              </a:rPr>
              <a:t>Business model expert Ash Maurya has developed a simple type of business plan called </a:t>
            </a:r>
            <a:r>
              <a:rPr lang="en-US" sz="1600" b="1" i="0" u="none" strike="noStrike" dirty="0">
                <a:solidFill>
                  <a:srgbClr val="FF0000"/>
                </a:solidFill>
                <a:effectLst/>
                <a:latin typeface="Calibri" panose="020F0502020204030204" pitchFamily="34" charset="0"/>
                <a:cs typeface="Calibri" panose="020F0502020204030204" pitchFamily="34" charset="0"/>
              </a:rPr>
              <a:t>a lean canvas</a:t>
            </a:r>
            <a:r>
              <a:rPr lang="en-US" sz="1600" b="1" i="0" dirty="0">
                <a:solidFill>
                  <a:srgbClr val="2D2D2D"/>
                </a:solidFill>
                <a:effectLst/>
                <a:latin typeface="Calibri" panose="020F0502020204030204" pitchFamily="34" charset="0"/>
                <a:cs typeface="Calibri" panose="020F0502020204030204" pitchFamily="34" charset="0"/>
              </a:rPr>
              <a:t>. </a:t>
            </a:r>
            <a:r>
              <a:rPr lang="en-US" sz="1600" b="0" i="0" dirty="0">
                <a:solidFill>
                  <a:srgbClr val="2D2D2D"/>
                </a:solidFill>
                <a:effectLst/>
                <a:latin typeface="Calibri" panose="020F0502020204030204" pitchFamily="34" charset="0"/>
                <a:cs typeface="Calibri" panose="020F0502020204030204" pitchFamily="34" charset="0"/>
              </a:rPr>
              <a:t>The model, which was developed in 2010, is still one of the most popular types of business plans emulated today.</a:t>
            </a:r>
          </a:p>
          <a:p>
            <a:pPr algn="l"/>
            <a:endParaRPr lang="en-US" sz="1600" b="0" i="0" dirty="0">
              <a:solidFill>
                <a:srgbClr val="2D2D2D"/>
              </a:solidFill>
              <a:effectLst/>
              <a:latin typeface="Calibri" panose="020F0502020204030204" pitchFamily="34" charset="0"/>
              <a:cs typeface="Calibri" panose="020F0502020204030204" pitchFamily="34" charset="0"/>
            </a:endParaRPr>
          </a:p>
          <a:p>
            <a:pPr algn="l"/>
            <a:r>
              <a:rPr lang="en-US" sz="1600" b="0" i="0" dirty="0">
                <a:solidFill>
                  <a:srgbClr val="2D2D2D"/>
                </a:solidFill>
                <a:effectLst/>
                <a:latin typeface="Calibri" panose="020F0502020204030204" pitchFamily="34" charset="0"/>
                <a:cs typeface="Calibri" panose="020F0502020204030204" pitchFamily="34" charset="0"/>
              </a:rPr>
              <a:t>A lean canvas comprises nine sections, with each part of the plan containing high-value information and metrics to attract investors:</a:t>
            </a:r>
          </a:p>
          <a:p>
            <a:pPr algn="l"/>
            <a:endParaRPr lang="en-US" sz="1600" b="0" i="0" dirty="0">
              <a:solidFill>
                <a:srgbClr val="2D2D2D"/>
              </a:solidFill>
              <a:effectLst/>
              <a:latin typeface="Calibri" panose="020F0502020204030204" pitchFamily="34" charset="0"/>
              <a:cs typeface="Calibri" panose="020F0502020204030204" pitchFamily="34" charset="0"/>
            </a:endParaRPr>
          </a:p>
          <a:p>
            <a:pPr algn="l">
              <a:buFont typeface="Arial" panose="020B0604020202020204" pitchFamily="34" charset="0"/>
              <a:buChar char="•"/>
            </a:pPr>
            <a:r>
              <a:rPr lang="en-US" sz="1600" b="0" i="0" dirty="0">
                <a:solidFill>
                  <a:srgbClr val="2D2D2D"/>
                </a:solidFill>
                <a:effectLst/>
                <a:latin typeface="Calibri" panose="020F0502020204030204" pitchFamily="34" charset="0"/>
                <a:cs typeface="Calibri" panose="020F0502020204030204" pitchFamily="34" charset="0"/>
              </a:rPr>
              <a:t> Problem</a:t>
            </a:r>
          </a:p>
          <a:p>
            <a:pPr algn="l">
              <a:buFont typeface="Arial" panose="020B0604020202020204" pitchFamily="34" charset="0"/>
              <a:buChar char="•"/>
            </a:pPr>
            <a:r>
              <a:rPr lang="en-US" sz="1600" b="0" i="0" dirty="0">
                <a:solidFill>
                  <a:srgbClr val="2D2D2D"/>
                </a:solidFill>
                <a:effectLst/>
                <a:latin typeface="Calibri" panose="020F0502020204030204" pitchFamily="34" charset="0"/>
                <a:cs typeface="Calibri" panose="020F0502020204030204" pitchFamily="34" charset="0"/>
              </a:rPr>
              <a:t> Solution</a:t>
            </a:r>
          </a:p>
          <a:p>
            <a:pPr algn="l">
              <a:buFont typeface="Arial" panose="020B0604020202020204" pitchFamily="34" charset="0"/>
              <a:buChar char="•"/>
            </a:pPr>
            <a:r>
              <a:rPr lang="en-US" sz="1600" b="0" i="0" dirty="0">
                <a:solidFill>
                  <a:srgbClr val="2D2D2D"/>
                </a:solidFill>
                <a:effectLst/>
                <a:latin typeface="Calibri" panose="020F0502020204030204" pitchFamily="34" charset="0"/>
                <a:cs typeface="Calibri" panose="020F0502020204030204" pitchFamily="34" charset="0"/>
              </a:rPr>
              <a:t> Key metrics</a:t>
            </a:r>
          </a:p>
          <a:p>
            <a:pPr algn="l">
              <a:buFont typeface="Arial" panose="020B0604020202020204" pitchFamily="34" charset="0"/>
              <a:buChar char="•"/>
            </a:pPr>
            <a:r>
              <a:rPr lang="en-US" sz="1600" b="0" i="0" dirty="0">
                <a:solidFill>
                  <a:srgbClr val="2D2D2D"/>
                </a:solidFill>
                <a:effectLst/>
                <a:latin typeface="Calibri" panose="020F0502020204030204" pitchFamily="34" charset="0"/>
                <a:cs typeface="Calibri" panose="020F0502020204030204" pitchFamily="34" charset="0"/>
              </a:rPr>
              <a:t> Unique proposition</a:t>
            </a:r>
          </a:p>
          <a:p>
            <a:pPr algn="l">
              <a:buFont typeface="Arial" panose="020B0604020202020204" pitchFamily="34" charset="0"/>
              <a:buChar char="•"/>
            </a:pPr>
            <a:r>
              <a:rPr lang="en-US" sz="1600" b="0" i="0" dirty="0">
                <a:solidFill>
                  <a:srgbClr val="2D2D2D"/>
                </a:solidFill>
                <a:effectLst/>
                <a:latin typeface="Calibri" panose="020F0502020204030204" pitchFamily="34" charset="0"/>
                <a:cs typeface="Calibri" panose="020F0502020204030204" pitchFamily="34" charset="0"/>
              </a:rPr>
              <a:t> Unfair advantage</a:t>
            </a:r>
          </a:p>
          <a:p>
            <a:pPr algn="l">
              <a:buFont typeface="Arial" panose="020B0604020202020204" pitchFamily="34" charset="0"/>
              <a:buChar char="•"/>
            </a:pPr>
            <a:r>
              <a:rPr lang="en-US" sz="1600" b="0" i="0" dirty="0">
                <a:solidFill>
                  <a:srgbClr val="2D2D2D"/>
                </a:solidFill>
                <a:effectLst/>
                <a:latin typeface="Calibri" panose="020F0502020204030204" pitchFamily="34" charset="0"/>
                <a:cs typeface="Calibri" panose="020F0502020204030204" pitchFamily="34" charset="0"/>
              </a:rPr>
              <a:t> Channels</a:t>
            </a:r>
          </a:p>
          <a:p>
            <a:pPr algn="l">
              <a:buFont typeface="Arial" panose="020B0604020202020204" pitchFamily="34" charset="0"/>
              <a:buChar char="•"/>
            </a:pPr>
            <a:r>
              <a:rPr lang="en-US" sz="1600" b="0" i="0" dirty="0">
                <a:solidFill>
                  <a:srgbClr val="2D2D2D"/>
                </a:solidFill>
                <a:effectLst/>
                <a:latin typeface="Calibri" panose="020F0502020204030204" pitchFamily="34" charset="0"/>
                <a:cs typeface="Calibri" panose="020F0502020204030204" pitchFamily="34" charset="0"/>
              </a:rPr>
              <a:t> Customer targets</a:t>
            </a:r>
          </a:p>
          <a:p>
            <a:pPr algn="l">
              <a:buFont typeface="Arial" panose="020B0604020202020204" pitchFamily="34" charset="0"/>
              <a:buChar char="•"/>
            </a:pPr>
            <a:r>
              <a:rPr lang="en-US" sz="1600" b="0" i="0" dirty="0">
                <a:solidFill>
                  <a:srgbClr val="2D2D2D"/>
                </a:solidFill>
                <a:effectLst/>
                <a:latin typeface="Calibri" panose="020F0502020204030204" pitchFamily="34" charset="0"/>
                <a:cs typeface="Calibri" panose="020F0502020204030204" pitchFamily="34" charset="0"/>
              </a:rPr>
              <a:t> Cost structures</a:t>
            </a:r>
          </a:p>
          <a:p>
            <a:pPr algn="l">
              <a:buFont typeface="Arial" panose="020B0604020202020204" pitchFamily="34" charset="0"/>
              <a:buChar char="•"/>
            </a:pPr>
            <a:r>
              <a:rPr lang="en-US" sz="1600" b="0" i="0" dirty="0">
                <a:solidFill>
                  <a:srgbClr val="2D2D2D"/>
                </a:solidFill>
                <a:effectLst/>
                <a:latin typeface="Calibri" panose="020F0502020204030204" pitchFamily="34" charset="0"/>
                <a:cs typeface="Calibri" panose="020F0502020204030204" pitchFamily="34" charset="0"/>
              </a:rPr>
              <a:t> Revenue streams</a:t>
            </a:r>
          </a:p>
        </p:txBody>
      </p:sp>
      <p:sp>
        <p:nvSpPr>
          <p:cNvPr id="10" name="TextBox 9">
            <a:extLst>
              <a:ext uri="{FF2B5EF4-FFF2-40B4-BE49-F238E27FC236}">
                <a16:creationId xmlns:a16="http://schemas.microsoft.com/office/drawing/2014/main" id="{3B40DC2F-0159-DAE8-4217-3CBA4F9B1A0C}"/>
              </a:ext>
            </a:extLst>
          </p:cNvPr>
          <p:cNvSpPr txBox="1"/>
          <p:nvPr/>
        </p:nvSpPr>
        <p:spPr>
          <a:xfrm>
            <a:off x="6299904" y="1147741"/>
            <a:ext cx="4635984" cy="5262979"/>
          </a:xfrm>
          <a:prstGeom prst="rect">
            <a:avLst/>
          </a:prstGeom>
          <a:noFill/>
          <a:ln>
            <a:noFill/>
          </a:ln>
        </p:spPr>
        <p:txBody>
          <a:bodyPr wrap="square" rtlCol="0">
            <a:spAutoFit/>
          </a:bodyPr>
          <a:lstStyle/>
          <a:p>
            <a:pPr algn="l"/>
            <a:r>
              <a:rPr lang="en-US" sz="1800" b="1" dirty="0">
                <a:solidFill>
                  <a:srgbClr val="2D2D2D"/>
                </a:solidFill>
                <a:latin typeface="Calibri" panose="020F0502020204030204" pitchFamily="34" charset="0"/>
                <a:cs typeface="Calibri" panose="020F0502020204030204" pitchFamily="34" charset="0"/>
              </a:rPr>
              <a:t>Traditional</a:t>
            </a:r>
            <a:r>
              <a:rPr lang="en-US" dirty="0">
                <a:solidFill>
                  <a:srgbClr val="2D2D2D"/>
                </a:solidFill>
                <a:latin typeface="Calibri" panose="020F0502020204030204" pitchFamily="34" charset="0"/>
                <a:cs typeface="Calibri" panose="020F0502020204030204" pitchFamily="34" charset="0"/>
              </a:rPr>
              <a:t> </a:t>
            </a:r>
            <a:r>
              <a:rPr lang="en-US" sz="1800" b="1" dirty="0">
                <a:solidFill>
                  <a:srgbClr val="2D2D2D"/>
                </a:solidFill>
                <a:latin typeface="Calibri" panose="020F0502020204030204" pitchFamily="34" charset="0"/>
                <a:cs typeface="Calibri" panose="020F0502020204030204" pitchFamily="34" charset="0"/>
              </a:rPr>
              <a:t>business plan (we will examine it further)</a:t>
            </a:r>
          </a:p>
          <a:p>
            <a:pPr algn="l"/>
            <a:endParaRPr lang="en-US" dirty="0">
              <a:solidFill>
                <a:srgbClr val="2D2D2D"/>
              </a:solidFill>
              <a:latin typeface="Calibri" panose="020F0502020204030204" pitchFamily="34" charset="0"/>
              <a:cs typeface="Calibri" panose="020F0502020204030204" pitchFamily="34" charset="0"/>
            </a:endParaRPr>
          </a:p>
          <a:p>
            <a:pPr algn="l"/>
            <a:r>
              <a:rPr lang="en-US" sz="1600" dirty="0">
                <a:solidFill>
                  <a:srgbClr val="2D2D2D"/>
                </a:solidFill>
                <a:latin typeface="Calibri" panose="020F0502020204030204" pitchFamily="34" charset="0"/>
                <a:cs typeface="Calibri" panose="020F0502020204030204" pitchFamily="34" charset="0"/>
              </a:rPr>
              <a:t>Traditional plans are lengthy documents, sometimes as long as 30 or 40 pages. </a:t>
            </a:r>
          </a:p>
          <a:p>
            <a:pPr algn="l"/>
            <a:endParaRPr lang="en-US" sz="1600" dirty="0">
              <a:solidFill>
                <a:srgbClr val="2D2D2D"/>
              </a:solidFill>
              <a:latin typeface="Calibri" panose="020F0502020204030204" pitchFamily="34" charset="0"/>
              <a:cs typeface="Calibri" panose="020F0502020204030204" pitchFamily="34" charset="0"/>
            </a:endParaRPr>
          </a:p>
          <a:p>
            <a:pPr algn="l"/>
            <a:r>
              <a:rPr lang="en-US" sz="1600" dirty="0">
                <a:solidFill>
                  <a:srgbClr val="2D2D2D"/>
                </a:solidFill>
                <a:latin typeface="Calibri" panose="020F0502020204030204" pitchFamily="34" charset="0"/>
                <a:cs typeface="Calibri" panose="020F0502020204030204" pitchFamily="34" charset="0"/>
              </a:rPr>
              <a:t>A traditional business plan acts as a blueprint of a new business, detailing its progress from the time it launches to several years in the future when the startup is an established business. </a:t>
            </a:r>
          </a:p>
          <a:p>
            <a:pPr algn="l"/>
            <a:endParaRPr lang="en-US" sz="1600" dirty="0">
              <a:solidFill>
                <a:srgbClr val="2D2D2D"/>
              </a:solidFill>
              <a:latin typeface="Calibri" panose="020F0502020204030204" pitchFamily="34" charset="0"/>
              <a:cs typeface="Calibri" panose="020F0502020204030204" pitchFamily="34" charset="0"/>
            </a:endParaRPr>
          </a:p>
          <a:p>
            <a:pPr algn="l"/>
            <a:r>
              <a:rPr lang="en-US" sz="1600" dirty="0">
                <a:solidFill>
                  <a:srgbClr val="2D2D2D"/>
                </a:solidFill>
                <a:latin typeface="Calibri" panose="020F0502020204030204" pitchFamily="34" charset="0"/>
                <a:cs typeface="Calibri" panose="020F0502020204030204" pitchFamily="34" charset="0"/>
              </a:rPr>
              <a:t>The following areas are covered in a traditional business plan:</a:t>
            </a:r>
          </a:p>
          <a:p>
            <a:pPr algn="l">
              <a:buFont typeface="Arial" panose="020B0604020202020204" pitchFamily="34" charset="0"/>
              <a:buChar char="•"/>
            </a:pPr>
            <a:r>
              <a:rPr lang="en-US" sz="1600" dirty="0">
                <a:solidFill>
                  <a:srgbClr val="2D2D2D"/>
                </a:solidFill>
                <a:latin typeface="Calibri" panose="020F0502020204030204" pitchFamily="34" charset="0"/>
                <a:cs typeface="Calibri" panose="020F0502020204030204" pitchFamily="34" charset="0"/>
              </a:rPr>
              <a:t> Executive summary</a:t>
            </a:r>
          </a:p>
          <a:p>
            <a:pPr algn="l">
              <a:buFont typeface="Arial" panose="020B0604020202020204" pitchFamily="34" charset="0"/>
              <a:buChar char="•"/>
            </a:pPr>
            <a:r>
              <a:rPr lang="en-US" sz="1600" dirty="0">
                <a:solidFill>
                  <a:srgbClr val="2D2D2D"/>
                </a:solidFill>
                <a:latin typeface="Calibri" panose="020F0502020204030204" pitchFamily="34" charset="0"/>
                <a:cs typeface="Calibri" panose="020F0502020204030204" pitchFamily="34" charset="0"/>
              </a:rPr>
              <a:t> Company description</a:t>
            </a:r>
          </a:p>
          <a:p>
            <a:pPr algn="l">
              <a:buFont typeface="Arial" panose="020B0604020202020204" pitchFamily="34" charset="0"/>
              <a:buChar char="•"/>
            </a:pPr>
            <a:r>
              <a:rPr lang="en-US" sz="1600" dirty="0">
                <a:solidFill>
                  <a:srgbClr val="2D2D2D"/>
                </a:solidFill>
                <a:latin typeface="Calibri" panose="020F0502020204030204" pitchFamily="34" charset="0"/>
                <a:cs typeface="Calibri" panose="020F0502020204030204" pitchFamily="34" charset="0"/>
              </a:rPr>
              <a:t> Products and services</a:t>
            </a:r>
          </a:p>
          <a:p>
            <a:pPr algn="l">
              <a:buFont typeface="Arial" panose="020B0604020202020204" pitchFamily="34" charset="0"/>
              <a:buChar char="•"/>
            </a:pPr>
            <a:r>
              <a:rPr lang="en-US" sz="1600" dirty="0">
                <a:solidFill>
                  <a:srgbClr val="2D2D2D"/>
                </a:solidFill>
                <a:latin typeface="Calibri" panose="020F0502020204030204" pitchFamily="34" charset="0"/>
                <a:cs typeface="Calibri" panose="020F0502020204030204" pitchFamily="34" charset="0"/>
              </a:rPr>
              <a:t> Market analysis</a:t>
            </a:r>
          </a:p>
          <a:p>
            <a:pPr algn="l">
              <a:buFont typeface="Arial" panose="020B0604020202020204" pitchFamily="34" charset="0"/>
              <a:buChar char="•"/>
            </a:pPr>
            <a:r>
              <a:rPr lang="en-US" sz="1600" dirty="0">
                <a:solidFill>
                  <a:srgbClr val="2D2D2D"/>
                </a:solidFill>
                <a:latin typeface="Calibri" panose="020F0502020204030204" pitchFamily="34" charset="0"/>
                <a:cs typeface="Calibri" panose="020F0502020204030204" pitchFamily="34" charset="0"/>
              </a:rPr>
              <a:t> Management team</a:t>
            </a:r>
          </a:p>
          <a:p>
            <a:pPr algn="l">
              <a:buFont typeface="Arial" panose="020B0604020202020204" pitchFamily="34" charset="0"/>
              <a:buChar char="•"/>
            </a:pPr>
            <a:r>
              <a:rPr lang="en-US" sz="1600" dirty="0">
                <a:solidFill>
                  <a:srgbClr val="2D2D2D"/>
                </a:solidFill>
                <a:latin typeface="Calibri" panose="020F0502020204030204" pitchFamily="34" charset="0"/>
                <a:cs typeface="Calibri" panose="020F0502020204030204" pitchFamily="34" charset="0"/>
              </a:rPr>
              <a:t> Financial plan</a:t>
            </a:r>
          </a:p>
          <a:p>
            <a:pPr algn="l">
              <a:buFont typeface="Arial" panose="020B0604020202020204" pitchFamily="34" charset="0"/>
              <a:buChar char="•"/>
            </a:pPr>
            <a:r>
              <a:rPr lang="en-US" sz="1600" dirty="0">
                <a:solidFill>
                  <a:srgbClr val="2D2D2D"/>
                </a:solidFill>
                <a:latin typeface="Calibri" panose="020F0502020204030204" pitchFamily="34" charset="0"/>
                <a:cs typeface="Calibri" panose="020F0502020204030204" pitchFamily="34" charset="0"/>
              </a:rPr>
              <a:t> Operational plan</a:t>
            </a:r>
          </a:p>
          <a:p>
            <a:pPr algn="l"/>
            <a:endParaRPr lang="en-US" dirty="0">
              <a:solidFill>
                <a:srgbClr val="2D2D2D"/>
              </a:solidFill>
              <a:latin typeface="Calibri" panose="020F0502020204030204" pitchFamily="34" charset="0"/>
              <a:cs typeface="Calibri" panose="020F0502020204030204" pitchFamily="34" charset="0"/>
            </a:endParaRPr>
          </a:p>
        </p:txBody>
      </p:sp>
      <p:pic>
        <p:nvPicPr>
          <p:cNvPr id="139" name="Google Shape;139;p4" descr="Logotipo&#10;&#10;Descripción generada automáticamente"/>
          <p:cNvPicPr preferRelativeResize="0">
            <a:picLocks noGrp="1"/>
          </p:cNvPicPr>
          <p:nvPr>
            <p:ph type="body" idx="1"/>
          </p:nvPr>
        </p:nvPicPr>
        <p:blipFill rotWithShape="1">
          <a:blip r:embed="rId3">
            <a:alphaModFix/>
          </a:blip>
          <a:srcRect/>
          <a:stretch/>
        </p:blipFill>
        <p:spPr>
          <a:xfrm>
            <a:off x="10469310" y="6024685"/>
            <a:ext cx="1362791" cy="480384"/>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44"/>
        <p:cNvGrpSpPr/>
        <p:nvPr/>
      </p:nvGrpSpPr>
      <p:grpSpPr>
        <a:xfrm>
          <a:off x="0" y="0"/>
          <a:ext cx="0" cy="0"/>
          <a:chOff x="0" y="0"/>
          <a:chExt cx="0" cy="0"/>
        </a:xfrm>
      </p:grpSpPr>
      <p:sp>
        <p:nvSpPr>
          <p:cNvPr id="146" name="Google Shape;146;p5"/>
          <p:cNvSpPr/>
          <p:nvPr/>
        </p:nvSpPr>
        <p:spPr>
          <a:xfrm>
            <a:off x="4715124" y="0"/>
            <a:ext cx="7476877" cy="6858000"/>
          </a:xfrm>
          <a:custGeom>
            <a:avLst/>
            <a:gdLst/>
            <a:ahLst/>
            <a:cxnLst/>
            <a:rect l="l" t="t" r="r" b="b"/>
            <a:pathLst>
              <a:path w="7476877" h="6858000" extrusionOk="0">
                <a:moveTo>
                  <a:pt x="637332" y="4332728"/>
                </a:moveTo>
                <a:cubicBezTo>
                  <a:pt x="637332" y="4332728"/>
                  <a:pt x="637332" y="4332728"/>
                  <a:pt x="1576347" y="4332728"/>
                </a:cubicBezTo>
                <a:cubicBezTo>
                  <a:pt x="1635163" y="4332728"/>
                  <a:pt x="1691949" y="4365681"/>
                  <a:pt x="1720345" y="4419228"/>
                </a:cubicBezTo>
                <a:cubicBezTo>
                  <a:pt x="1720345" y="4419228"/>
                  <a:pt x="1720345" y="4419228"/>
                  <a:pt x="2190864" y="5245095"/>
                </a:cubicBezTo>
                <a:cubicBezTo>
                  <a:pt x="2221287" y="5296583"/>
                  <a:pt x="2221287" y="5362488"/>
                  <a:pt x="2190864" y="5413976"/>
                </a:cubicBezTo>
                <a:cubicBezTo>
                  <a:pt x="2190864" y="5413976"/>
                  <a:pt x="2190864" y="5413976"/>
                  <a:pt x="1720345" y="6239844"/>
                </a:cubicBezTo>
                <a:cubicBezTo>
                  <a:pt x="1691949" y="6293391"/>
                  <a:pt x="1635163" y="6326343"/>
                  <a:pt x="1576347" y="6326343"/>
                </a:cubicBezTo>
                <a:cubicBezTo>
                  <a:pt x="1576347" y="6326343"/>
                  <a:pt x="1576347" y="6326343"/>
                  <a:pt x="637332" y="6326343"/>
                </a:cubicBezTo>
                <a:cubicBezTo>
                  <a:pt x="576490" y="6326343"/>
                  <a:pt x="521732" y="6293391"/>
                  <a:pt x="491309" y="6239844"/>
                </a:cubicBezTo>
                <a:cubicBezTo>
                  <a:pt x="491309" y="6239844"/>
                  <a:pt x="491309" y="6239844"/>
                  <a:pt x="22817" y="5413976"/>
                </a:cubicBezTo>
                <a:cubicBezTo>
                  <a:pt x="-7605" y="5362488"/>
                  <a:pt x="-7605" y="5296583"/>
                  <a:pt x="22817" y="5245095"/>
                </a:cubicBezTo>
                <a:cubicBezTo>
                  <a:pt x="22817" y="5245095"/>
                  <a:pt x="22817" y="5245095"/>
                  <a:pt x="491309" y="4419228"/>
                </a:cubicBezTo>
                <a:cubicBezTo>
                  <a:pt x="521732" y="4365681"/>
                  <a:pt x="576490" y="4332728"/>
                  <a:pt x="637332" y="4332728"/>
                </a:cubicBezTo>
                <a:close/>
                <a:moveTo>
                  <a:pt x="3853980" y="0"/>
                </a:moveTo>
                <a:lnTo>
                  <a:pt x="5043644" y="0"/>
                </a:lnTo>
                <a:lnTo>
                  <a:pt x="5083740" y="70378"/>
                </a:lnTo>
                <a:cubicBezTo>
                  <a:pt x="5127533" y="147245"/>
                  <a:pt x="5174639" y="229925"/>
                  <a:pt x="5225307" y="318859"/>
                </a:cubicBezTo>
                <a:cubicBezTo>
                  <a:pt x="5271897" y="397715"/>
                  <a:pt x="5271897" y="498649"/>
                  <a:pt x="5225307" y="577503"/>
                </a:cubicBezTo>
                <a:cubicBezTo>
                  <a:pt x="5225307" y="577503"/>
                  <a:pt x="5225307" y="577503"/>
                  <a:pt x="4504695" y="1842337"/>
                </a:cubicBezTo>
                <a:cubicBezTo>
                  <a:pt x="4461209" y="1924345"/>
                  <a:pt x="4374239" y="1974811"/>
                  <a:pt x="4284162" y="1974811"/>
                </a:cubicBezTo>
                <a:cubicBezTo>
                  <a:pt x="4284162" y="1974811"/>
                  <a:pt x="4284162" y="1974811"/>
                  <a:pt x="2846045" y="1974811"/>
                </a:cubicBezTo>
                <a:cubicBezTo>
                  <a:pt x="2822750" y="1974811"/>
                  <a:pt x="2800035" y="1971656"/>
                  <a:pt x="2778342" y="1965645"/>
                </a:cubicBezTo>
                <a:lnTo>
                  <a:pt x="2731777" y="1945746"/>
                </a:lnTo>
                <a:lnTo>
                  <a:pt x="2760233" y="1895581"/>
                </a:lnTo>
                <a:cubicBezTo>
                  <a:pt x="3017539" y="1441999"/>
                  <a:pt x="3346890" y="861413"/>
                  <a:pt x="3768459" y="118263"/>
                </a:cubicBezTo>
                <a:cubicBezTo>
                  <a:pt x="3784101" y="90729"/>
                  <a:pt x="3801308" y="64519"/>
                  <a:pt x="3819932" y="39732"/>
                </a:cubicBezTo>
                <a:close/>
                <a:moveTo>
                  <a:pt x="1880237" y="0"/>
                </a:moveTo>
                <a:lnTo>
                  <a:pt x="2102124" y="0"/>
                </a:lnTo>
                <a:lnTo>
                  <a:pt x="2086946" y="26756"/>
                </a:lnTo>
                <a:cubicBezTo>
                  <a:pt x="1911773" y="335552"/>
                  <a:pt x="1911773" y="335552"/>
                  <a:pt x="1911773" y="335552"/>
                </a:cubicBezTo>
                <a:cubicBezTo>
                  <a:pt x="1865182" y="414408"/>
                  <a:pt x="1865182" y="515344"/>
                  <a:pt x="1911773" y="594199"/>
                </a:cubicBezTo>
                <a:cubicBezTo>
                  <a:pt x="2629280" y="1859030"/>
                  <a:pt x="2629280" y="1859030"/>
                  <a:pt x="2629280" y="1859030"/>
                </a:cubicBezTo>
                <a:cubicBezTo>
                  <a:pt x="2652576" y="1900035"/>
                  <a:pt x="2685189" y="1933154"/>
                  <a:pt x="2723627" y="1956020"/>
                </a:cubicBezTo>
                <a:lnTo>
                  <a:pt x="2734544" y="1960685"/>
                </a:lnTo>
                <a:lnTo>
                  <a:pt x="2676021" y="2063851"/>
                </a:lnTo>
                <a:lnTo>
                  <a:pt x="2632495" y="2140578"/>
                </a:lnTo>
                <a:lnTo>
                  <a:pt x="2677641" y="2159871"/>
                </a:lnTo>
                <a:cubicBezTo>
                  <a:pt x="2702113" y="2166652"/>
                  <a:pt x="2727732" y="2170210"/>
                  <a:pt x="2754009" y="2170210"/>
                </a:cubicBezTo>
                <a:cubicBezTo>
                  <a:pt x="4376198" y="2170210"/>
                  <a:pt x="4376198" y="2170210"/>
                  <a:pt x="4376198" y="2170210"/>
                </a:cubicBezTo>
                <a:cubicBezTo>
                  <a:pt x="4477805" y="2170210"/>
                  <a:pt x="4575904" y="2113286"/>
                  <a:pt x="4624956" y="2020780"/>
                </a:cubicBezTo>
                <a:cubicBezTo>
                  <a:pt x="5437803" y="594055"/>
                  <a:pt x="5437803" y="594055"/>
                  <a:pt x="5437803" y="594055"/>
                </a:cubicBezTo>
                <a:cubicBezTo>
                  <a:pt x="5490358" y="505109"/>
                  <a:pt x="5490358" y="391256"/>
                  <a:pt x="5437803" y="302307"/>
                </a:cubicBezTo>
                <a:cubicBezTo>
                  <a:pt x="5387000" y="213137"/>
                  <a:pt x="5339373" y="129540"/>
                  <a:pt x="5294722" y="51168"/>
                </a:cubicBezTo>
                <a:lnTo>
                  <a:pt x="5265570" y="0"/>
                </a:lnTo>
                <a:lnTo>
                  <a:pt x="7476877" y="0"/>
                </a:lnTo>
                <a:lnTo>
                  <a:pt x="7476877" y="6858000"/>
                </a:lnTo>
                <a:lnTo>
                  <a:pt x="3343303" y="6858000"/>
                </a:lnTo>
                <a:lnTo>
                  <a:pt x="3297958" y="6778065"/>
                </a:lnTo>
                <a:cubicBezTo>
                  <a:pt x="3015657" y="6280421"/>
                  <a:pt x="2563976" y="5484189"/>
                  <a:pt x="1841286" y="4210218"/>
                </a:cubicBezTo>
                <a:cubicBezTo>
                  <a:pt x="1716144" y="3998418"/>
                  <a:pt x="1716144" y="3727316"/>
                  <a:pt x="1841286" y="3515516"/>
                </a:cubicBezTo>
                <a:cubicBezTo>
                  <a:pt x="1841286" y="3515516"/>
                  <a:pt x="1841286" y="3515516"/>
                  <a:pt x="2556859" y="2254092"/>
                </a:cubicBezTo>
                <a:lnTo>
                  <a:pt x="2617166" y="2147787"/>
                </a:lnTo>
                <a:lnTo>
                  <a:pt x="2615044" y="2146880"/>
                </a:lnTo>
                <a:cubicBezTo>
                  <a:pt x="2571686" y="2121084"/>
                  <a:pt x="2534897" y="2083728"/>
                  <a:pt x="2508620" y="2037473"/>
                </a:cubicBezTo>
                <a:cubicBezTo>
                  <a:pt x="2508620" y="2037473"/>
                  <a:pt x="2508620" y="2037473"/>
                  <a:pt x="1699276" y="610749"/>
                </a:cubicBezTo>
                <a:cubicBezTo>
                  <a:pt x="1646720" y="521803"/>
                  <a:pt x="1646720" y="407950"/>
                  <a:pt x="1699276" y="319000"/>
                </a:cubicBezTo>
                <a:cubicBezTo>
                  <a:pt x="1699276" y="319000"/>
                  <a:pt x="1699276" y="319000"/>
                  <a:pt x="1843322" y="65075"/>
                </a:cubicBezTo>
                <a:close/>
              </a:path>
            </a:pathLst>
          </a:custGeom>
          <a:solidFill>
            <a:srgbClr val="7F7F7F">
              <a:alpha val="14509"/>
            </a:srgbClr>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47" name="Google Shape;147;p5"/>
          <p:cNvSpPr>
            <a:spLocks noGrp="1"/>
          </p:cNvSpPr>
          <p:nvPr>
            <p:ph type="title"/>
          </p:nvPr>
        </p:nvSpPr>
        <p:spPr>
          <a:xfrm>
            <a:off x="12332970" y="-114300"/>
            <a:ext cx="662940" cy="571500"/>
          </a:xfrm>
          <a:prstGeom prst="ellipse">
            <a:avLst/>
          </a:prstGeom>
          <a:noFill/>
          <a:ln>
            <a:noFill/>
          </a:ln>
        </p:spPr>
        <p:txBody>
          <a:bodyPr spcFirstLastPara="1" wrap="square" lIns="91425" tIns="45700" rIns="91425" bIns="45700" anchor="t" anchorCtr="0">
            <a:normAutofit fontScale="90000"/>
          </a:bodyPr>
          <a:lstStyle/>
          <a:p>
            <a:pPr algn="l" fontAlgn="base"/>
            <a:br>
              <a:rPr lang="en-US" sz="1050" b="0" i="0" dirty="0">
                <a:solidFill>
                  <a:srgbClr val="3D3D3D"/>
                </a:solidFill>
                <a:effectLst/>
                <a:latin typeface="Quicksand"/>
              </a:rPr>
            </a:br>
            <a:endParaRPr sz="2400" dirty="0">
              <a:latin typeface="Calibri" panose="020F0502020204030204" pitchFamily="34" charset="0"/>
              <a:cs typeface="Calibri" panose="020F0502020204030204" pitchFamily="34" charset="0"/>
            </a:endParaRPr>
          </a:p>
          <a:p>
            <a:pPr marL="0" lvl="0" indent="0" algn="l" rtl="0">
              <a:lnSpc>
                <a:spcPct val="115000"/>
              </a:lnSpc>
              <a:spcBef>
                <a:spcPts val="0"/>
              </a:spcBef>
              <a:spcAft>
                <a:spcPts val="0"/>
              </a:spcAft>
              <a:buNone/>
            </a:pPr>
            <a:endParaRPr sz="1800" dirty="0"/>
          </a:p>
          <a:p>
            <a:pPr marL="457200" lvl="0" indent="0" algn="l" rtl="0">
              <a:lnSpc>
                <a:spcPct val="115000"/>
              </a:lnSpc>
              <a:spcBef>
                <a:spcPts val="0"/>
              </a:spcBef>
              <a:spcAft>
                <a:spcPts val="0"/>
              </a:spcAft>
              <a:buNone/>
            </a:pPr>
            <a:endParaRPr sz="1800" dirty="0"/>
          </a:p>
          <a:p>
            <a:pPr marL="0" lvl="0" indent="0" algn="l" rtl="0">
              <a:lnSpc>
                <a:spcPct val="115000"/>
              </a:lnSpc>
              <a:spcBef>
                <a:spcPts val="0"/>
              </a:spcBef>
              <a:spcAft>
                <a:spcPts val="0"/>
              </a:spcAft>
              <a:buNone/>
            </a:pPr>
            <a:endParaRPr sz="1800" dirty="0"/>
          </a:p>
          <a:p>
            <a:pPr marL="0" lvl="0" indent="0" algn="l" rtl="0">
              <a:lnSpc>
                <a:spcPct val="115000"/>
              </a:lnSpc>
              <a:spcBef>
                <a:spcPts val="0"/>
              </a:spcBef>
              <a:spcAft>
                <a:spcPts val="0"/>
              </a:spcAft>
              <a:buNone/>
            </a:pPr>
            <a:endParaRPr sz="1800" dirty="0"/>
          </a:p>
          <a:p>
            <a:pPr marL="0" lvl="0" indent="0" algn="l" rtl="0">
              <a:lnSpc>
                <a:spcPct val="115000"/>
              </a:lnSpc>
              <a:spcBef>
                <a:spcPts val="0"/>
              </a:spcBef>
              <a:spcAft>
                <a:spcPts val="0"/>
              </a:spcAft>
              <a:buClr>
                <a:schemeClr val="dk1"/>
              </a:buClr>
              <a:buSzPct val="61111"/>
              <a:buFont typeface="Arial"/>
              <a:buNone/>
            </a:pPr>
            <a:endParaRPr sz="1800" dirty="0"/>
          </a:p>
        </p:txBody>
      </p:sp>
      <p:grpSp>
        <p:nvGrpSpPr>
          <p:cNvPr id="148" name="Google Shape;148;p5"/>
          <p:cNvGrpSpPr/>
          <p:nvPr/>
        </p:nvGrpSpPr>
        <p:grpSpPr>
          <a:xfrm>
            <a:off x="441960" y="561256"/>
            <a:ext cx="1128382" cy="847206"/>
            <a:chOff x="7393391" y="1075612"/>
            <a:chExt cx="1128382" cy="847206"/>
          </a:xfrm>
        </p:grpSpPr>
        <p:sp>
          <p:nvSpPr>
            <p:cNvPr id="149" name="Google Shape;149;p5"/>
            <p:cNvSpPr/>
            <p:nvPr/>
          </p:nvSpPr>
          <p:spPr>
            <a:xfrm>
              <a:off x="7393391" y="1327438"/>
              <a:ext cx="675351" cy="595380"/>
            </a:xfrm>
            <a:custGeom>
              <a:avLst/>
              <a:gdLst/>
              <a:ahLst/>
              <a:cxnLst/>
              <a:rect l="l" t="t" r="r" b="b"/>
              <a:pathLst>
                <a:path w="785" h="692" extrusionOk="0">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150" name="Google Shape;150;p5"/>
            <p:cNvSpPr/>
            <p:nvPr/>
          </p:nvSpPr>
          <p:spPr>
            <a:xfrm>
              <a:off x="7971281" y="1075612"/>
              <a:ext cx="550492" cy="485306"/>
            </a:xfrm>
            <a:custGeom>
              <a:avLst/>
              <a:gdLst/>
              <a:ahLst/>
              <a:cxnLst/>
              <a:rect l="l" t="t" r="r" b="b"/>
              <a:pathLst>
                <a:path w="785" h="692" extrusionOk="0">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grpSp>
      <p:pic>
        <p:nvPicPr>
          <p:cNvPr id="151" name="Google Shape;151;p5" descr="Logotipo&#10;&#10;Descripción generada automáticamente"/>
          <p:cNvPicPr preferRelativeResize="0">
            <a:picLocks noGrp="1"/>
          </p:cNvPicPr>
          <p:nvPr>
            <p:ph type="body" idx="1"/>
          </p:nvPr>
        </p:nvPicPr>
        <p:blipFill rotWithShape="1">
          <a:blip r:embed="rId3">
            <a:alphaModFix/>
          </a:blip>
          <a:srcRect/>
          <a:stretch/>
        </p:blipFill>
        <p:spPr>
          <a:xfrm>
            <a:off x="10469310" y="6024685"/>
            <a:ext cx="1362791" cy="480384"/>
          </a:xfrm>
          <a:prstGeom prst="rect">
            <a:avLst/>
          </a:prstGeom>
          <a:noFill/>
          <a:ln>
            <a:noFill/>
          </a:ln>
        </p:spPr>
      </p:pic>
      <p:sp>
        <p:nvSpPr>
          <p:cNvPr id="2" name="TextBox 1">
            <a:extLst>
              <a:ext uri="{FF2B5EF4-FFF2-40B4-BE49-F238E27FC236}">
                <a16:creationId xmlns:a16="http://schemas.microsoft.com/office/drawing/2014/main" id="{14AE3F00-44BA-C2AE-922F-10A1CDFA1400}"/>
              </a:ext>
            </a:extLst>
          </p:cNvPr>
          <p:cNvSpPr txBox="1"/>
          <p:nvPr/>
        </p:nvSpPr>
        <p:spPr>
          <a:xfrm>
            <a:off x="1653051" y="352931"/>
            <a:ext cx="9476949" cy="6432530"/>
          </a:xfrm>
          <a:prstGeom prst="rect">
            <a:avLst/>
          </a:prstGeom>
          <a:noFill/>
        </p:spPr>
        <p:txBody>
          <a:bodyPr wrap="square" rtlCol="0">
            <a:spAutoFit/>
          </a:bodyPr>
          <a:lstStyle/>
          <a:p>
            <a:pPr marL="514350" indent="-514350" algn="l">
              <a:buAutoNum type="arabicPeriod"/>
            </a:pPr>
            <a:r>
              <a:rPr lang="en-US" sz="2800" b="1" i="0" dirty="0">
                <a:solidFill>
                  <a:srgbClr val="2D2D2D"/>
                </a:solidFill>
                <a:effectLst/>
                <a:latin typeface="Calibri" panose="020F0502020204030204" pitchFamily="34" charset="0"/>
                <a:cs typeface="Calibri" panose="020F0502020204030204" pitchFamily="34" charset="0"/>
              </a:rPr>
              <a:t>Executive summary </a:t>
            </a:r>
          </a:p>
          <a:p>
            <a:pPr algn="l"/>
            <a:r>
              <a:rPr lang="en-US" sz="2000" b="0" i="0" dirty="0">
                <a:solidFill>
                  <a:srgbClr val="2D2D2D"/>
                </a:solidFill>
                <a:effectLst/>
                <a:latin typeface="Calibri" panose="020F0502020204030204" pitchFamily="34" charset="0"/>
                <a:cs typeface="Calibri" panose="020F0502020204030204" pitchFamily="34" charset="0"/>
              </a:rPr>
              <a:t>The </a:t>
            </a:r>
            <a:r>
              <a:rPr lang="en-US" sz="2000" b="0" i="0" u="none" strike="noStrike" dirty="0">
                <a:solidFill>
                  <a:schemeClr val="tx1"/>
                </a:solidFill>
                <a:effectLst/>
                <a:latin typeface="Calibri" panose="020F0502020204030204" pitchFamily="34" charset="0"/>
                <a:cs typeface="Calibri" panose="020F0502020204030204" pitchFamily="34" charset="0"/>
              </a:rPr>
              <a:t>executive summary</a:t>
            </a:r>
            <a:r>
              <a:rPr lang="en-US" sz="2000" b="0" i="0" dirty="0">
                <a:solidFill>
                  <a:schemeClr val="tx1"/>
                </a:solidFill>
                <a:effectLst/>
                <a:latin typeface="Calibri" panose="020F0502020204030204" pitchFamily="34" charset="0"/>
                <a:cs typeface="Calibri" panose="020F0502020204030204" pitchFamily="34" charset="0"/>
              </a:rPr>
              <a:t> is </a:t>
            </a:r>
            <a:r>
              <a:rPr lang="en-US" sz="2000" b="0" i="0" dirty="0">
                <a:solidFill>
                  <a:srgbClr val="2D2D2D"/>
                </a:solidFill>
                <a:effectLst/>
                <a:latin typeface="Calibri" panose="020F0502020204030204" pitchFamily="34" charset="0"/>
                <a:cs typeface="Calibri" panose="020F0502020204030204" pitchFamily="34" charset="0"/>
              </a:rPr>
              <a:t>the most important section of your business plan, because it needs to draw your readers into your plan and entice them to continue reading. If your executive summary doesn’t capture the reader’s attention, they won’t read further, and their interest in your business won’t be piqued.</a:t>
            </a:r>
          </a:p>
          <a:p>
            <a:pPr algn="l"/>
            <a:r>
              <a:rPr lang="en-US" sz="2000" b="0" i="0" dirty="0">
                <a:solidFill>
                  <a:srgbClr val="2D2D2D"/>
                </a:solidFill>
                <a:effectLst/>
                <a:latin typeface="Calibri" panose="020F0502020204030204" pitchFamily="34" charset="0"/>
                <a:cs typeface="Calibri" panose="020F0502020204030204" pitchFamily="34" charset="0"/>
              </a:rPr>
              <a:t>Even though the executive summary is the first section in your business plan, </a:t>
            </a:r>
            <a:r>
              <a:rPr lang="en-US" sz="2000" b="1" i="0" dirty="0">
                <a:solidFill>
                  <a:srgbClr val="2D2D2D"/>
                </a:solidFill>
                <a:effectLst/>
                <a:latin typeface="Calibri" panose="020F0502020204030204" pitchFamily="34" charset="0"/>
                <a:cs typeface="Calibri" panose="020F0502020204030204" pitchFamily="34" charset="0"/>
              </a:rPr>
              <a:t>you should write it last</a:t>
            </a:r>
            <a:r>
              <a:rPr lang="en-US" sz="2000" b="0" i="0" dirty="0">
                <a:solidFill>
                  <a:srgbClr val="2D2D2D"/>
                </a:solidFill>
                <a:effectLst/>
                <a:latin typeface="Calibri" panose="020F0502020204030204" pitchFamily="34" charset="0"/>
                <a:cs typeface="Calibri" panose="020F0502020204030204" pitchFamily="34" charset="0"/>
              </a:rPr>
              <a:t>. When you are ready to write this section, we recommend that you </a:t>
            </a:r>
            <a:r>
              <a:rPr lang="en-US" sz="2000" b="1" i="0" dirty="0">
                <a:solidFill>
                  <a:srgbClr val="2D2D2D"/>
                </a:solidFill>
                <a:effectLst/>
                <a:latin typeface="Calibri" panose="020F0502020204030204" pitchFamily="34" charset="0"/>
                <a:cs typeface="Calibri" panose="020F0502020204030204" pitchFamily="34" charset="0"/>
              </a:rPr>
              <a:t>summarize the problem (or market need) you aim to solve, your solution for consumers, an overview of the founders and/or owners, and key financial details</a:t>
            </a:r>
            <a:r>
              <a:rPr lang="en-US" sz="2000" b="0" i="0" dirty="0">
                <a:solidFill>
                  <a:srgbClr val="2D2D2D"/>
                </a:solidFill>
                <a:effectLst/>
                <a:latin typeface="Calibri" panose="020F0502020204030204" pitchFamily="34" charset="0"/>
                <a:cs typeface="Calibri" panose="020F0502020204030204" pitchFamily="34" charset="0"/>
              </a:rPr>
              <a:t>. The key with this section is to be brief yet engaging.</a:t>
            </a:r>
          </a:p>
          <a:p>
            <a:pPr algn="l"/>
            <a:endParaRPr lang="en-US" sz="2000" dirty="0">
              <a:solidFill>
                <a:srgbClr val="2D2D2D"/>
              </a:solidFill>
              <a:latin typeface="Calibri" panose="020F0502020204030204" pitchFamily="34" charset="0"/>
              <a:cs typeface="Calibri" panose="020F0502020204030204" pitchFamily="34" charset="0"/>
            </a:endParaRPr>
          </a:p>
          <a:p>
            <a:pPr algn="l"/>
            <a:r>
              <a:rPr lang="en-US" sz="2800" b="1" i="0" dirty="0">
                <a:solidFill>
                  <a:srgbClr val="2D2D2D"/>
                </a:solidFill>
                <a:effectLst/>
                <a:latin typeface="Silka"/>
              </a:rPr>
              <a:t>2.  Company description </a:t>
            </a:r>
          </a:p>
          <a:p>
            <a:pPr algn="l"/>
            <a:r>
              <a:rPr lang="en-US" sz="2000" dirty="0">
                <a:solidFill>
                  <a:srgbClr val="2D2D2D"/>
                </a:solidFill>
                <a:latin typeface="Calibri" panose="020F0502020204030204" pitchFamily="34" charset="0"/>
                <a:cs typeface="Calibri" panose="020F0502020204030204" pitchFamily="34" charset="0"/>
              </a:rPr>
              <a:t>This section is an </a:t>
            </a:r>
            <a:r>
              <a:rPr lang="en-US" sz="2000" b="1" dirty="0">
                <a:solidFill>
                  <a:srgbClr val="2D2D2D"/>
                </a:solidFill>
                <a:latin typeface="Calibri" panose="020F0502020204030204" pitchFamily="34" charset="0"/>
                <a:cs typeface="Calibri" panose="020F0502020204030204" pitchFamily="34" charset="0"/>
              </a:rPr>
              <a:t>overview of your entire business</a:t>
            </a:r>
            <a:r>
              <a:rPr lang="en-US" sz="2000" dirty="0">
                <a:solidFill>
                  <a:srgbClr val="2D2D2D"/>
                </a:solidFill>
                <a:latin typeface="Calibri" panose="020F0502020204030204" pitchFamily="34" charset="0"/>
                <a:cs typeface="Calibri" panose="020F0502020204030204" pitchFamily="34" charset="0"/>
              </a:rPr>
              <a:t>. Make sure you include basic information, such as when your company was founded, the type of business entity it is – limited liability company (LLC), sole proprietorship, partnership, C corporation or S corporation – and the state in which it is registered. Provide a summary of your company’s history to give the readers a solid understanding of its foundation. Learn more about articles of incorporation, and what you need to know to start a business.</a:t>
            </a:r>
          </a:p>
          <a:p>
            <a:pPr algn="l"/>
            <a:endParaRPr lang="en-US" sz="2000" b="0" i="0" dirty="0">
              <a:solidFill>
                <a:srgbClr val="2D2D2D"/>
              </a:solidFill>
              <a:effectLst/>
              <a:latin typeface="Calibri" panose="020F0502020204030204" pitchFamily="34" charset="0"/>
              <a:cs typeface="Calibri" panose="020F0502020204030204" pitchFamily="34" charset="0"/>
            </a:endParaRPr>
          </a:p>
          <a:p>
            <a:endParaRPr lang="lt-LT" sz="16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55"/>
        <p:cNvGrpSpPr/>
        <p:nvPr/>
      </p:nvGrpSpPr>
      <p:grpSpPr>
        <a:xfrm>
          <a:off x="0" y="0"/>
          <a:ext cx="0" cy="0"/>
          <a:chOff x="0" y="0"/>
          <a:chExt cx="0" cy="0"/>
        </a:xfrm>
      </p:grpSpPr>
      <p:sp>
        <p:nvSpPr>
          <p:cNvPr id="156" name="Google Shape;156;p24"/>
          <p:cNvSpPr/>
          <p:nvPr/>
        </p:nvSpPr>
        <p:spPr>
          <a:xfrm>
            <a:off x="0" y="0"/>
            <a:ext cx="12192000"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57" name="Google Shape;157;p24"/>
          <p:cNvSpPr/>
          <p:nvPr/>
        </p:nvSpPr>
        <p:spPr>
          <a:xfrm>
            <a:off x="4715124" y="0"/>
            <a:ext cx="7476877" cy="6858000"/>
          </a:xfrm>
          <a:custGeom>
            <a:avLst/>
            <a:gdLst/>
            <a:ahLst/>
            <a:cxnLst/>
            <a:rect l="l" t="t" r="r" b="b"/>
            <a:pathLst>
              <a:path w="7476877" h="6858000" extrusionOk="0">
                <a:moveTo>
                  <a:pt x="637332" y="4332728"/>
                </a:moveTo>
                <a:cubicBezTo>
                  <a:pt x="637332" y="4332728"/>
                  <a:pt x="637332" y="4332728"/>
                  <a:pt x="1576347" y="4332728"/>
                </a:cubicBezTo>
                <a:cubicBezTo>
                  <a:pt x="1635163" y="4332728"/>
                  <a:pt x="1691949" y="4365681"/>
                  <a:pt x="1720345" y="4419228"/>
                </a:cubicBezTo>
                <a:cubicBezTo>
                  <a:pt x="1720345" y="4419228"/>
                  <a:pt x="1720345" y="4419228"/>
                  <a:pt x="2190864" y="5245095"/>
                </a:cubicBezTo>
                <a:cubicBezTo>
                  <a:pt x="2221287" y="5296583"/>
                  <a:pt x="2221287" y="5362488"/>
                  <a:pt x="2190864" y="5413976"/>
                </a:cubicBezTo>
                <a:cubicBezTo>
                  <a:pt x="2190864" y="5413976"/>
                  <a:pt x="2190864" y="5413976"/>
                  <a:pt x="1720345" y="6239844"/>
                </a:cubicBezTo>
                <a:cubicBezTo>
                  <a:pt x="1691949" y="6293391"/>
                  <a:pt x="1635163" y="6326343"/>
                  <a:pt x="1576347" y="6326343"/>
                </a:cubicBezTo>
                <a:cubicBezTo>
                  <a:pt x="1576347" y="6326343"/>
                  <a:pt x="1576347" y="6326343"/>
                  <a:pt x="637332" y="6326343"/>
                </a:cubicBezTo>
                <a:cubicBezTo>
                  <a:pt x="576490" y="6326343"/>
                  <a:pt x="521732" y="6293391"/>
                  <a:pt x="491309" y="6239844"/>
                </a:cubicBezTo>
                <a:cubicBezTo>
                  <a:pt x="491309" y="6239844"/>
                  <a:pt x="491309" y="6239844"/>
                  <a:pt x="22817" y="5413976"/>
                </a:cubicBezTo>
                <a:cubicBezTo>
                  <a:pt x="-7605" y="5362488"/>
                  <a:pt x="-7605" y="5296583"/>
                  <a:pt x="22817" y="5245095"/>
                </a:cubicBezTo>
                <a:cubicBezTo>
                  <a:pt x="22817" y="5245095"/>
                  <a:pt x="22817" y="5245095"/>
                  <a:pt x="491309" y="4419228"/>
                </a:cubicBezTo>
                <a:cubicBezTo>
                  <a:pt x="521732" y="4365681"/>
                  <a:pt x="576490" y="4332728"/>
                  <a:pt x="637332" y="4332728"/>
                </a:cubicBezTo>
                <a:close/>
                <a:moveTo>
                  <a:pt x="3853980" y="0"/>
                </a:moveTo>
                <a:lnTo>
                  <a:pt x="5043644" y="0"/>
                </a:lnTo>
                <a:lnTo>
                  <a:pt x="5083740" y="70378"/>
                </a:lnTo>
                <a:cubicBezTo>
                  <a:pt x="5127533" y="147245"/>
                  <a:pt x="5174639" y="229925"/>
                  <a:pt x="5225307" y="318859"/>
                </a:cubicBezTo>
                <a:cubicBezTo>
                  <a:pt x="5271897" y="397715"/>
                  <a:pt x="5271897" y="498649"/>
                  <a:pt x="5225307" y="577503"/>
                </a:cubicBezTo>
                <a:cubicBezTo>
                  <a:pt x="5225307" y="577503"/>
                  <a:pt x="5225307" y="577503"/>
                  <a:pt x="4504695" y="1842337"/>
                </a:cubicBezTo>
                <a:cubicBezTo>
                  <a:pt x="4461209" y="1924345"/>
                  <a:pt x="4374239" y="1974811"/>
                  <a:pt x="4284162" y="1974811"/>
                </a:cubicBezTo>
                <a:cubicBezTo>
                  <a:pt x="4284162" y="1974811"/>
                  <a:pt x="4284162" y="1974811"/>
                  <a:pt x="2846045" y="1974811"/>
                </a:cubicBezTo>
                <a:cubicBezTo>
                  <a:pt x="2822750" y="1974811"/>
                  <a:pt x="2800035" y="1971656"/>
                  <a:pt x="2778342" y="1965645"/>
                </a:cubicBezTo>
                <a:lnTo>
                  <a:pt x="2731777" y="1945746"/>
                </a:lnTo>
                <a:lnTo>
                  <a:pt x="2760233" y="1895581"/>
                </a:lnTo>
                <a:cubicBezTo>
                  <a:pt x="3017539" y="1441999"/>
                  <a:pt x="3346890" y="861413"/>
                  <a:pt x="3768459" y="118263"/>
                </a:cubicBezTo>
                <a:cubicBezTo>
                  <a:pt x="3784101" y="90729"/>
                  <a:pt x="3801308" y="64519"/>
                  <a:pt x="3819932" y="39732"/>
                </a:cubicBezTo>
                <a:close/>
                <a:moveTo>
                  <a:pt x="1880237" y="0"/>
                </a:moveTo>
                <a:lnTo>
                  <a:pt x="2102124" y="0"/>
                </a:lnTo>
                <a:lnTo>
                  <a:pt x="2086946" y="26756"/>
                </a:lnTo>
                <a:cubicBezTo>
                  <a:pt x="1911773" y="335552"/>
                  <a:pt x="1911773" y="335552"/>
                  <a:pt x="1911773" y="335552"/>
                </a:cubicBezTo>
                <a:cubicBezTo>
                  <a:pt x="1865182" y="414408"/>
                  <a:pt x="1865182" y="515344"/>
                  <a:pt x="1911773" y="594199"/>
                </a:cubicBezTo>
                <a:cubicBezTo>
                  <a:pt x="2629280" y="1859030"/>
                  <a:pt x="2629280" y="1859030"/>
                  <a:pt x="2629280" y="1859030"/>
                </a:cubicBezTo>
                <a:cubicBezTo>
                  <a:pt x="2652576" y="1900035"/>
                  <a:pt x="2685189" y="1933154"/>
                  <a:pt x="2723627" y="1956020"/>
                </a:cubicBezTo>
                <a:lnTo>
                  <a:pt x="2734544" y="1960685"/>
                </a:lnTo>
                <a:lnTo>
                  <a:pt x="2676021" y="2063851"/>
                </a:lnTo>
                <a:lnTo>
                  <a:pt x="2632495" y="2140578"/>
                </a:lnTo>
                <a:lnTo>
                  <a:pt x="2677641" y="2159871"/>
                </a:lnTo>
                <a:cubicBezTo>
                  <a:pt x="2702113" y="2166652"/>
                  <a:pt x="2727732" y="2170210"/>
                  <a:pt x="2754009" y="2170210"/>
                </a:cubicBezTo>
                <a:cubicBezTo>
                  <a:pt x="4376198" y="2170210"/>
                  <a:pt x="4376198" y="2170210"/>
                  <a:pt x="4376198" y="2170210"/>
                </a:cubicBezTo>
                <a:cubicBezTo>
                  <a:pt x="4477805" y="2170210"/>
                  <a:pt x="4575904" y="2113286"/>
                  <a:pt x="4624956" y="2020780"/>
                </a:cubicBezTo>
                <a:cubicBezTo>
                  <a:pt x="5437803" y="594055"/>
                  <a:pt x="5437803" y="594055"/>
                  <a:pt x="5437803" y="594055"/>
                </a:cubicBezTo>
                <a:cubicBezTo>
                  <a:pt x="5490358" y="505109"/>
                  <a:pt x="5490358" y="391256"/>
                  <a:pt x="5437803" y="302307"/>
                </a:cubicBezTo>
                <a:cubicBezTo>
                  <a:pt x="5387000" y="213137"/>
                  <a:pt x="5339373" y="129540"/>
                  <a:pt x="5294722" y="51168"/>
                </a:cubicBezTo>
                <a:lnTo>
                  <a:pt x="5265570" y="0"/>
                </a:lnTo>
                <a:lnTo>
                  <a:pt x="7476877" y="0"/>
                </a:lnTo>
                <a:lnTo>
                  <a:pt x="7476877" y="6858000"/>
                </a:lnTo>
                <a:lnTo>
                  <a:pt x="3343303" y="6858000"/>
                </a:lnTo>
                <a:lnTo>
                  <a:pt x="3297958" y="6778065"/>
                </a:lnTo>
                <a:cubicBezTo>
                  <a:pt x="3015657" y="6280421"/>
                  <a:pt x="2563976" y="5484189"/>
                  <a:pt x="1841286" y="4210218"/>
                </a:cubicBezTo>
                <a:cubicBezTo>
                  <a:pt x="1716144" y="3998418"/>
                  <a:pt x="1716144" y="3727316"/>
                  <a:pt x="1841286" y="3515516"/>
                </a:cubicBezTo>
                <a:cubicBezTo>
                  <a:pt x="1841286" y="3515516"/>
                  <a:pt x="1841286" y="3515516"/>
                  <a:pt x="2556859" y="2254092"/>
                </a:cubicBezTo>
                <a:lnTo>
                  <a:pt x="2617166" y="2147787"/>
                </a:lnTo>
                <a:lnTo>
                  <a:pt x="2615044" y="2146880"/>
                </a:lnTo>
                <a:cubicBezTo>
                  <a:pt x="2571686" y="2121084"/>
                  <a:pt x="2534897" y="2083728"/>
                  <a:pt x="2508620" y="2037473"/>
                </a:cubicBezTo>
                <a:cubicBezTo>
                  <a:pt x="2508620" y="2037473"/>
                  <a:pt x="2508620" y="2037473"/>
                  <a:pt x="1699276" y="610749"/>
                </a:cubicBezTo>
                <a:cubicBezTo>
                  <a:pt x="1646720" y="521803"/>
                  <a:pt x="1646720" y="407950"/>
                  <a:pt x="1699276" y="319000"/>
                </a:cubicBezTo>
                <a:cubicBezTo>
                  <a:pt x="1699276" y="319000"/>
                  <a:pt x="1699276" y="319000"/>
                  <a:pt x="1843322" y="65075"/>
                </a:cubicBezTo>
                <a:close/>
              </a:path>
            </a:pathLst>
          </a:custGeom>
          <a:solidFill>
            <a:srgbClr val="7F7F7F">
              <a:alpha val="14509"/>
            </a:srgbClr>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58" name="Google Shape;158;p24"/>
          <p:cNvSpPr>
            <a:spLocks noGrp="1"/>
          </p:cNvSpPr>
          <p:nvPr>
            <p:ph type="title"/>
          </p:nvPr>
        </p:nvSpPr>
        <p:spPr>
          <a:xfrm>
            <a:off x="-88900" y="-217170"/>
            <a:ext cx="12623800" cy="6535705"/>
          </a:xfrm>
          <a:prstGeom prst="ellipse">
            <a:avLst/>
          </a:prstGeom>
          <a:noFill/>
          <a:ln>
            <a:noFill/>
          </a:ln>
        </p:spPr>
        <p:txBody>
          <a:bodyPr spcFirstLastPara="1" wrap="square" lIns="91425" tIns="45700" rIns="91425" bIns="45700" anchor="t" anchorCtr="0">
            <a:normAutofit fontScale="90000"/>
          </a:bodyPr>
          <a:lstStyle/>
          <a:p>
            <a:pPr algn="l"/>
            <a:r>
              <a:rPr lang="en-US" sz="3100" b="1" dirty="0">
                <a:solidFill>
                  <a:srgbClr val="3D3D3D"/>
                </a:solidFill>
                <a:latin typeface="Calibri" panose="020F0502020204030204" pitchFamily="34" charset="0"/>
                <a:cs typeface="Calibri" panose="020F0502020204030204" pitchFamily="34" charset="0"/>
              </a:rPr>
              <a:t>3. Products and services </a:t>
            </a:r>
            <a:br>
              <a:rPr lang="en-US" sz="2400" dirty="0">
                <a:solidFill>
                  <a:srgbClr val="3D3D3D"/>
                </a:solidFill>
                <a:latin typeface="Calibri" panose="020F0502020204030204" pitchFamily="34" charset="0"/>
                <a:cs typeface="Calibri" panose="020F0502020204030204" pitchFamily="34" charset="0"/>
              </a:rPr>
            </a:br>
            <a:r>
              <a:rPr lang="en-US" sz="2200" dirty="0">
                <a:solidFill>
                  <a:srgbClr val="3D3D3D"/>
                </a:solidFill>
                <a:latin typeface="Calibri" panose="020F0502020204030204" pitchFamily="34" charset="0"/>
                <a:cs typeface="Calibri" panose="020F0502020204030204" pitchFamily="34" charset="0"/>
              </a:rPr>
              <a:t>Describe the products and/or services your business provides. Focus on your customers’ perspective – and needs – by demonstrating the problem you are trying to solve. The goal with this section is to prove that your business fills a bona fide market need and will remain viable for the foreseeable future.</a:t>
            </a:r>
            <a:br>
              <a:rPr lang="en-US" sz="2200" dirty="0">
                <a:solidFill>
                  <a:srgbClr val="3D3D3D"/>
                </a:solidFill>
                <a:latin typeface="Calibri" panose="020F0502020204030204" pitchFamily="34" charset="0"/>
                <a:cs typeface="Calibri" panose="020F0502020204030204" pitchFamily="34" charset="0"/>
              </a:rPr>
            </a:br>
            <a:br>
              <a:rPr lang="en-US" sz="3100" b="1" dirty="0">
                <a:solidFill>
                  <a:srgbClr val="3D3D3D"/>
                </a:solidFill>
                <a:latin typeface="Calibri" panose="020F0502020204030204" pitchFamily="34" charset="0"/>
                <a:cs typeface="Calibri" panose="020F0502020204030204" pitchFamily="34" charset="0"/>
              </a:rPr>
            </a:br>
            <a:r>
              <a:rPr lang="en-US" sz="3100" b="1" dirty="0">
                <a:solidFill>
                  <a:srgbClr val="3D3D3D"/>
                </a:solidFill>
                <a:latin typeface="Calibri" panose="020F0502020204030204" pitchFamily="34" charset="0"/>
                <a:cs typeface="Calibri" panose="020F0502020204030204" pitchFamily="34" charset="0"/>
              </a:rPr>
              <a:t>4. Market analysis </a:t>
            </a:r>
            <a:br>
              <a:rPr lang="en-US" sz="2400" dirty="0">
                <a:solidFill>
                  <a:srgbClr val="3D3D3D"/>
                </a:solidFill>
                <a:latin typeface="Calibri" panose="020F0502020204030204" pitchFamily="34" charset="0"/>
                <a:cs typeface="Calibri" panose="020F0502020204030204" pitchFamily="34" charset="0"/>
              </a:rPr>
            </a:br>
            <a:r>
              <a:rPr lang="en-US" sz="2400" dirty="0">
                <a:solidFill>
                  <a:srgbClr val="3D3D3D"/>
                </a:solidFill>
                <a:latin typeface="Calibri" panose="020F0502020204030204" pitchFamily="34" charset="0"/>
                <a:cs typeface="Calibri" panose="020F0502020204030204" pitchFamily="34" charset="0"/>
              </a:rPr>
              <a:t>-  </a:t>
            </a:r>
            <a:r>
              <a:rPr lang="en-US" sz="2200" dirty="0">
                <a:solidFill>
                  <a:srgbClr val="3D3D3D"/>
                </a:solidFill>
                <a:latin typeface="Calibri" panose="020F0502020204030204" pitchFamily="34" charset="0"/>
                <a:cs typeface="Calibri" panose="020F0502020204030204" pitchFamily="34" charset="0"/>
              </a:rPr>
              <a:t>Clearly define who your </a:t>
            </a:r>
            <a:r>
              <a:rPr lang="en-US" sz="2200" b="1" dirty="0">
                <a:solidFill>
                  <a:srgbClr val="3D3D3D"/>
                </a:solidFill>
                <a:latin typeface="Calibri" panose="020F0502020204030204" pitchFamily="34" charset="0"/>
                <a:cs typeface="Calibri" panose="020F0502020204030204" pitchFamily="34" charset="0"/>
              </a:rPr>
              <a:t>target audience </a:t>
            </a:r>
            <a:r>
              <a:rPr lang="en-US" sz="2200" dirty="0">
                <a:solidFill>
                  <a:srgbClr val="3D3D3D"/>
                </a:solidFill>
                <a:latin typeface="Calibri" panose="020F0502020204030204" pitchFamily="34" charset="0"/>
                <a:cs typeface="Calibri" panose="020F0502020204030204" pitchFamily="34" charset="0"/>
              </a:rPr>
              <a:t>is, where you will find customers, how you will reach them and, most importantly, how you will deliver your product or service to them. Provide a deep analysis of your ideal customer and how your business provides a solution for them. </a:t>
            </a:r>
            <a:br>
              <a:rPr lang="en-US" sz="2200" dirty="0">
                <a:solidFill>
                  <a:srgbClr val="3D3D3D"/>
                </a:solidFill>
                <a:latin typeface="Calibri" panose="020F0502020204030204" pitchFamily="34" charset="0"/>
                <a:cs typeface="Calibri" panose="020F0502020204030204" pitchFamily="34" charset="0"/>
              </a:rPr>
            </a:br>
            <a:r>
              <a:rPr lang="en-US" sz="2200" dirty="0">
                <a:solidFill>
                  <a:srgbClr val="3D3D3D"/>
                </a:solidFill>
                <a:latin typeface="Calibri" panose="020F0502020204030204" pitchFamily="34" charset="0"/>
                <a:cs typeface="Calibri" panose="020F0502020204030204" pitchFamily="34" charset="0"/>
              </a:rPr>
              <a:t>-  Include your </a:t>
            </a:r>
            <a:r>
              <a:rPr lang="en-US" sz="2200" b="1" dirty="0">
                <a:solidFill>
                  <a:srgbClr val="3D3D3D"/>
                </a:solidFill>
                <a:latin typeface="Calibri" panose="020F0502020204030204" pitchFamily="34" charset="0"/>
                <a:cs typeface="Calibri" panose="020F0502020204030204" pitchFamily="34" charset="0"/>
              </a:rPr>
              <a:t>competitors </a:t>
            </a:r>
            <a:r>
              <a:rPr lang="en-US" sz="2200" dirty="0">
                <a:solidFill>
                  <a:srgbClr val="3D3D3D"/>
                </a:solidFill>
                <a:latin typeface="Calibri" panose="020F0502020204030204" pitchFamily="34" charset="0"/>
                <a:cs typeface="Calibri" panose="020F0502020204030204" pitchFamily="34" charset="0"/>
              </a:rPr>
              <a:t>and illustrate how your business is uniquely different from the established companies in the industry or market. </a:t>
            </a:r>
            <a:br>
              <a:rPr lang="en-US" sz="2200" dirty="0">
                <a:solidFill>
                  <a:srgbClr val="3D3D3D"/>
                </a:solidFill>
                <a:latin typeface="Calibri" panose="020F0502020204030204" pitchFamily="34" charset="0"/>
                <a:cs typeface="Calibri" panose="020F0502020204030204" pitchFamily="34" charset="0"/>
              </a:rPr>
            </a:br>
            <a:r>
              <a:rPr lang="en-US" sz="2200" dirty="0">
                <a:solidFill>
                  <a:srgbClr val="3D3D3D"/>
                </a:solidFill>
                <a:latin typeface="Calibri" panose="020F0502020204030204" pitchFamily="34" charset="0"/>
                <a:cs typeface="Calibri" panose="020F0502020204030204" pitchFamily="34" charset="0"/>
              </a:rPr>
              <a:t>-  Write a </a:t>
            </a:r>
            <a:r>
              <a:rPr lang="en-US" sz="2200" b="1" dirty="0">
                <a:solidFill>
                  <a:srgbClr val="3D3D3D"/>
                </a:solidFill>
                <a:latin typeface="Calibri" panose="020F0502020204030204" pitchFamily="34" charset="0"/>
                <a:cs typeface="Calibri" panose="020F0502020204030204" pitchFamily="34" charset="0"/>
              </a:rPr>
              <a:t>marketing plan </a:t>
            </a:r>
            <a:r>
              <a:rPr lang="en-US" sz="2200" dirty="0">
                <a:solidFill>
                  <a:srgbClr val="3D3D3D"/>
                </a:solidFill>
                <a:latin typeface="Calibri" panose="020F0502020204030204" pitchFamily="34" charset="0"/>
                <a:cs typeface="Calibri" panose="020F0502020204030204" pitchFamily="34" charset="0"/>
              </a:rPr>
              <a:t>based on the context of your business. </a:t>
            </a:r>
            <a:br>
              <a:rPr lang="en-US" sz="2200" dirty="0">
                <a:solidFill>
                  <a:srgbClr val="3D3D3D"/>
                </a:solidFill>
                <a:latin typeface="Calibri" panose="020F0502020204030204" pitchFamily="34" charset="0"/>
                <a:cs typeface="Calibri" panose="020F0502020204030204" pitchFamily="34" charset="0"/>
              </a:rPr>
            </a:br>
            <a:r>
              <a:rPr lang="en-US" sz="2200" dirty="0">
                <a:solidFill>
                  <a:srgbClr val="3D3D3D"/>
                </a:solidFill>
                <a:latin typeface="Calibri" panose="020F0502020204030204" pitchFamily="34" charset="0"/>
                <a:cs typeface="Calibri" panose="020F0502020204030204" pitchFamily="34" charset="0"/>
              </a:rPr>
              <a:t>A SWOT analysis is a common tool entrepreneurs use to bring all collected data together in a market analysis. “SWOT” stands for “strengths, weaknesses, opportunities and threats.” Strengths and weaknesses analyze the advantages and disadvantages unique to your company, while opportunities and threats analyze the current market risks and rewards.</a:t>
            </a:r>
            <a:br>
              <a:rPr lang="en-US" sz="2200" dirty="0">
                <a:solidFill>
                  <a:srgbClr val="3D3D3D"/>
                </a:solidFill>
                <a:latin typeface="Calibri" panose="020F0502020204030204" pitchFamily="34" charset="0"/>
                <a:cs typeface="Calibri" panose="020F0502020204030204" pitchFamily="34" charset="0"/>
              </a:rPr>
            </a:br>
            <a:endParaRPr sz="2200" dirty="0">
              <a:solidFill>
                <a:srgbClr val="3D3D3D"/>
              </a:solidFill>
              <a:latin typeface="Calibri" panose="020F0502020204030204" pitchFamily="34" charset="0"/>
              <a:cs typeface="Calibri" panose="020F0502020204030204" pitchFamily="34" charset="0"/>
            </a:endParaRPr>
          </a:p>
        </p:txBody>
      </p:sp>
      <p:grpSp>
        <p:nvGrpSpPr>
          <p:cNvPr id="159" name="Google Shape;159;p24"/>
          <p:cNvGrpSpPr/>
          <p:nvPr/>
        </p:nvGrpSpPr>
        <p:grpSpPr>
          <a:xfrm>
            <a:off x="441960" y="561256"/>
            <a:ext cx="1128382" cy="847206"/>
            <a:chOff x="7393391" y="1075612"/>
            <a:chExt cx="1128382" cy="847206"/>
          </a:xfrm>
        </p:grpSpPr>
        <p:sp>
          <p:nvSpPr>
            <p:cNvPr id="160" name="Google Shape;160;p24"/>
            <p:cNvSpPr/>
            <p:nvPr/>
          </p:nvSpPr>
          <p:spPr>
            <a:xfrm>
              <a:off x="7393391" y="1327438"/>
              <a:ext cx="675351" cy="595380"/>
            </a:xfrm>
            <a:custGeom>
              <a:avLst/>
              <a:gdLst/>
              <a:ahLst/>
              <a:cxnLst/>
              <a:rect l="l" t="t" r="r" b="b"/>
              <a:pathLst>
                <a:path w="785" h="692" extrusionOk="0">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161" name="Google Shape;161;p24"/>
            <p:cNvSpPr/>
            <p:nvPr/>
          </p:nvSpPr>
          <p:spPr>
            <a:xfrm>
              <a:off x="7971281" y="1075612"/>
              <a:ext cx="550492" cy="485306"/>
            </a:xfrm>
            <a:custGeom>
              <a:avLst/>
              <a:gdLst/>
              <a:ahLst/>
              <a:cxnLst/>
              <a:rect l="l" t="t" r="r" b="b"/>
              <a:pathLst>
                <a:path w="785" h="692" extrusionOk="0">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grpSp>
      <p:pic>
        <p:nvPicPr>
          <p:cNvPr id="163" name="Google Shape;163;p24" descr="Logotipo&#10;&#10;Descripción generada automáticamente"/>
          <p:cNvPicPr preferRelativeResize="0">
            <a:picLocks noGrp="1"/>
          </p:cNvPicPr>
          <p:nvPr>
            <p:ph type="body" idx="1"/>
          </p:nvPr>
        </p:nvPicPr>
        <p:blipFill rotWithShape="1">
          <a:blip r:embed="rId3">
            <a:alphaModFix/>
          </a:blip>
          <a:srcRect/>
          <a:stretch/>
        </p:blipFill>
        <p:spPr>
          <a:xfrm>
            <a:off x="10469310" y="6024685"/>
            <a:ext cx="1362791" cy="480384"/>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68"/>
        <p:cNvGrpSpPr/>
        <p:nvPr/>
      </p:nvGrpSpPr>
      <p:grpSpPr>
        <a:xfrm>
          <a:off x="0" y="0"/>
          <a:ext cx="0" cy="0"/>
          <a:chOff x="0" y="0"/>
          <a:chExt cx="0" cy="0"/>
        </a:xfrm>
      </p:grpSpPr>
      <p:sp>
        <p:nvSpPr>
          <p:cNvPr id="169" name="Google Shape;169;g162004cb755_0_24"/>
          <p:cNvSpPr txBox="1">
            <a:spLocks noGrp="1"/>
          </p:cNvSpPr>
          <p:nvPr>
            <p:ph type="body" idx="1"/>
          </p:nvPr>
        </p:nvSpPr>
        <p:spPr>
          <a:xfrm>
            <a:off x="1570341" y="1046563"/>
            <a:ext cx="8990979" cy="3985344"/>
          </a:xfrm>
          <a:prstGeom prst="rect">
            <a:avLst/>
          </a:prstGeom>
        </p:spPr>
        <p:txBody>
          <a:bodyPr spcFirstLastPara="1" wrap="square" lIns="91425" tIns="45700" rIns="91425" bIns="45700" anchor="t" anchorCtr="0">
            <a:noAutofit/>
          </a:bodyPr>
          <a:lstStyle/>
          <a:p>
            <a:pPr marL="114300" indent="0" algn="l">
              <a:buNone/>
            </a:pPr>
            <a:r>
              <a:rPr lang="en-US" b="1" i="0" dirty="0">
                <a:solidFill>
                  <a:srgbClr val="2D2D2D"/>
                </a:solidFill>
                <a:effectLst/>
                <a:latin typeface="Calibri" panose="020F0502020204030204" pitchFamily="34" charset="0"/>
                <a:cs typeface="Calibri" panose="020F0502020204030204" pitchFamily="34" charset="0"/>
              </a:rPr>
              <a:t>5. Management team </a:t>
            </a:r>
          </a:p>
          <a:p>
            <a:pPr algn="l"/>
            <a:r>
              <a:rPr lang="en-US" sz="2200" b="0" i="0" dirty="0">
                <a:solidFill>
                  <a:srgbClr val="2D2D2D"/>
                </a:solidFill>
                <a:effectLst/>
                <a:latin typeface="Calibri" panose="020F0502020204030204" pitchFamily="34" charset="0"/>
                <a:cs typeface="Calibri" panose="020F0502020204030204" pitchFamily="34" charset="0"/>
              </a:rPr>
              <a:t>Before anyone invests in your business, they want a complete understanding of the potential investment. This section should illustrate how your business is organized. It should list key members of the management team, the founders/owners, board members, advisors, etc.</a:t>
            </a:r>
          </a:p>
          <a:p>
            <a:pPr algn="l"/>
            <a:r>
              <a:rPr lang="en-US" sz="2200" b="0" i="0" dirty="0">
                <a:solidFill>
                  <a:srgbClr val="2D2D2D"/>
                </a:solidFill>
                <a:effectLst/>
                <a:latin typeface="Calibri" panose="020F0502020204030204" pitchFamily="34" charset="0"/>
                <a:cs typeface="Calibri" panose="020F0502020204030204" pitchFamily="34" charset="0"/>
              </a:rPr>
              <a:t>As you list each individual, provide a summary of their experience and their role within your company. Treat this section as a series of mini resumes and consider appending full-length resumes to your business plan.</a:t>
            </a:r>
          </a:p>
          <a:p>
            <a:pPr marL="114300" indent="0" algn="l">
              <a:buNone/>
            </a:pPr>
            <a:endParaRPr sz="2200" dirty="0">
              <a:latin typeface="Calibri" panose="020F0502020204030204" pitchFamily="34" charset="0"/>
              <a:cs typeface="Calibri" panose="020F0502020204030204" pitchFamily="34" charset="0"/>
            </a:endParaRPr>
          </a:p>
          <a:p>
            <a:pPr marL="0" lvl="0" indent="0" algn="l" rtl="0">
              <a:lnSpc>
                <a:spcPct val="95000"/>
              </a:lnSpc>
              <a:spcBef>
                <a:spcPts val="0"/>
              </a:spcBef>
              <a:spcAft>
                <a:spcPts val="0"/>
              </a:spcAft>
              <a:buClr>
                <a:schemeClr val="dk1"/>
              </a:buClr>
              <a:buSzPts val="688"/>
              <a:buFont typeface="Arial"/>
              <a:buNone/>
            </a:pPr>
            <a:endParaRPr sz="1800" dirty="0"/>
          </a:p>
        </p:txBody>
      </p:sp>
      <p:sp>
        <p:nvSpPr>
          <p:cNvPr id="170" name="Google Shape;170;g162004cb755_0_24"/>
          <p:cNvSpPr/>
          <p:nvPr/>
        </p:nvSpPr>
        <p:spPr>
          <a:xfrm>
            <a:off x="4715123" y="0"/>
            <a:ext cx="7476877" cy="6858000"/>
          </a:xfrm>
          <a:custGeom>
            <a:avLst/>
            <a:gdLst/>
            <a:ahLst/>
            <a:cxnLst/>
            <a:rect l="l" t="t" r="r" b="b"/>
            <a:pathLst>
              <a:path w="7476877" h="6858000" extrusionOk="0">
                <a:moveTo>
                  <a:pt x="637332" y="4332728"/>
                </a:moveTo>
                <a:cubicBezTo>
                  <a:pt x="637332" y="4332728"/>
                  <a:pt x="637332" y="4332728"/>
                  <a:pt x="1576347" y="4332728"/>
                </a:cubicBezTo>
                <a:cubicBezTo>
                  <a:pt x="1635163" y="4332728"/>
                  <a:pt x="1691949" y="4365681"/>
                  <a:pt x="1720345" y="4419228"/>
                </a:cubicBezTo>
                <a:cubicBezTo>
                  <a:pt x="1720345" y="4419228"/>
                  <a:pt x="1720345" y="4419228"/>
                  <a:pt x="2190864" y="5245095"/>
                </a:cubicBezTo>
                <a:cubicBezTo>
                  <a:pt x="2221287" y="5296583"/>
                  <a:pt x="2221287" y="5362488"/>
                  <a:pt x="2190864" y="5413976"/>
                </a:cubicBezTo>
                <a:cubicBezTo>
                  <a:pt x="2190864" y="5413976"/>
                  <a:pt x="2190864" y="5413976"/>
                  <a:pt x="1720345" y="6239844"/>
                </a:cubicBezTo>
                <a:cubicBezTo>
                  <a:pt x="1691949" y="6293391"/>
                  <a:pt x="1635163" y="6326343"/>
                  <a:pt x="1576347" y="6326343"/>
                </a:cubicBezTo>
                <a:cubicBezTo>
                  <a:pt x="1576347" y="6326343"/>
                  <a:pt x="1576347" y="6326343"/>
                  <a:pt x="637332" y="6326343"/>
                </a:cubicBezTo>
                <a:cubicBezTo>
                  <a:pt x="576490" y="6326343"/>
                  <a:pt x="521732" y="6293391"/>
                  <a:pt x="491309" y="6239844"/>
                </a:cubicBezTo>
                <a:cubicBezTo>
                  <a:pt x="491309" y="6239844"/>
                  <a:pt x="491309" y="6239844"/>
                  <a:pt x="22817" y="5413976"/>
                </a:cubicBezTo>
                <a:cubicBezTo>
                  <a:pt x="-7605" y="5362488"/>
                  <a:pt x="-7605" y="5296583"/>
                  <a:pt x="22817" y="5245095"/>
                </a:cubicBezTo>
                <a:cubicBezTo>
                  <a:pt x="22817" y="5245095"/>
                  <a:pt x="22817" y="5245095"/>
                  <a:pt x="491309" y="4419228"/>
                </a:cubicBezTo>
                <a:cubicBezTo>
                  <a:pt x="521732" y="4365681"/>
                  <a:pt x="576490" y="4332728"/>
                  <a:pt x="637332" y="4332728"/>
                </a:cubicBezTo>
                <a:close/>
                <a:moveTo>
                  <a:pt x="3853980" y="0"/>
                </a:moveTo>
                <a:lnTo>
                  <a:pt x="5043644" y="0"/>
                </a:lnTo>
                <a:lnTo>
                  <a:pt x="5083740" y="70378"/>
                </a:lnTo>
                <a:cubicBezTo>
                  <a:pt x="5127533" y="147245"/>
                  <a:pt x="5174639" y="229925"/>
                  <a:pt x="5225307" y="318859"/>
                </a:cubicBezTo>
                <a:cubicBezTo>
                  <a:pt x="5271897" y="397715"/>
                  <a:pt x="5271897" y="498649"/>
                  <a:pt x="5225307" y="577503"/>
                </a:cubicBezTo>
                <a:cubicBezTo>
                  <a:pt x="5225307" y="577503"/>
                  <a:pt x="5225307" y="577503"/>
                  <a:pt x="4504695" y="1842337"/>
                </a:cubicBezTo>
                <a:cubicBezTo>
                  <a:pt x="4461209" y="1924345"/>
                  <a:pt x="4374239" y="1974811"/>
                  <a:pt x="4284162" y="1974811"/>
                </a:cubicBezTo>
                <a:cubicBezTo>
                  <a:pt x="4284162" y="1974811"/>
                  <a:pt x="4284162" y="1974811"/>
                  <a:pt x="2846045" y="1974811"/>
                </a:cubicBezTo>
                <a:cubicBezTo>
                  <a:pt x="2822750" y="1974811"/>
                  <a:pt x="2800035" y="1971656"/>
                  <a:pt x="2778342" y="1965645"/>
                </a:cubicBezTo>
                <a:lnTo>
                  <a:pt x="2731777" y="1945746"/>
                </a:lnTo>
                <a:lnTo>
                  <a:pt x="2760233" y="1895581"/>
                </a:lnTo>
                <a:cubicBezTo>
                  <a:pt x="3017539" y="1441999"/>
                  <a:pt x="3346890" y="861413"/>
                  <a:pt x="3768459" y="118263"/>
                </a:cubicBezTo>
                <a:cubicBezTo>
                  <a:pt x="3784101" y="90729"/>
                  <a:pt x="3801308" y="64519"/>
                  <a:pt x="3819932" y="39732"/>
                </a:cubicBezTo>
                <a:close/>
                <a:moveTo>
                  <a:pt x="1880237" y="0"/>
                </a:moveTo>
                <a:lnTo>
                  <a:pt x="2102124" y="0"/>
                </a:lnTo>
                <a:lnTo>
                  <a:pt x="2086946" y="26756"/>
                </a:lnTo>
                <a:cubicBezTo>
                  <a:pt x="1911773" y="335552"/>
                  <a:pt x="1911773" y="335552"/>
                  <a:pt x="1911773" y="335552"/>
                </a:cubicBezTo>
                <a:cubicBezTo>
                  <a:pt x="1865182" y="414408"/>
                  <a:pt x="1865182" y="515344"/>
                  <a:pt x="1911773" y="594199"/>
                </a:cubicBezTo>
                <a:cubicBezTo>
                  <a:pt x="2629280" y="1859030"/>
                  <a:pt x="2629280" y="1859030"/>
                  <a:pt x="2629280" y="1859030"/>
                </a:cubicBezTo>
                <a:cubicBezTo>
                  <a:pt x="2652576" y="1900035"/>
                  <a:pt x="2685189" y="1933154"/>
                  <a:pt x="2723627" y="1956020"/>
                </a:cubicBezTo>
                <a:lnTo>
                  <a:pt x="2734544" y="1960685"/>
                </a:lnTo>
                <a:lnTo>
                  <a:pt x="2676021" y="2063851"/>
                </a:lnTo>
                <a:lnTo>
                  <a:pt x="2632495" y="2140578"/>
                </a:lnTo>
                <a:lnTo>
                  <a:pt x="2677641" y="2159871"/>
                </a:lnTo>
                <a:cubicBezTo>
                  <a:pt x="2702113" y="2166652"/>
                  <a:pt x="2727732" y="2170210"/>
                  <a:pt x="2754009" y="2170210"/>
                </a:cubicBezTo>
                <a:cubicBezTo>
                  <a:pt x="4376198" y="2170210"/>
                  <a:pt x="4376198" y="2170210"/>
                  <a:pt x="4376198" y="2170210"/>
                </a:cubicBezTo>
                <a:cubicBezTo>
                  <a:pt x="4477805" y="2170210"/>
                  <a:pt x="4575904" y="2113286"/>
                  <a:pt x="4624956" y="2020780"/>
                </a:cubicBezTo>
                <a:cubicBezTo>
                  <a:pt x="5437803" y="594055"/>
                  <a:pt x="5437803" y="594055"/>
                  <a:pt x="5437803" y="594055"/>
                </a:cubicBezTo>
                <a:cubicBezTo>
                  <a:pt x="5490358" y="505109"/>
                  <a:pt x="5490358" y="391256"/>
                  <a:pt x="5437803" y="302307"/>
                </a:cubicBezTo>
                <a:cubicBezTo>
                  <a:pt x="5387000" y="213137"/>
                  <a:pt x="5339373" y="129540"/>
                  <a:pt x="5294722" y="51168"/>
                </a:cubicBezTo>
                <a:lnTo>
                  <a:pt x="5265570" y="0"/>
                </a:lnTo>
                <a:lnTo>
                  <a:pt x="7476877" y="0"/>
                </a:lnTo>
                <a:lnTo>
                  <a:pt x="7476877" y="6858000"/>
                </a:lnTo>
                <a:lnTo>
                  <a:pt x="3343303" y="6858000"/>
                </a:lnTo>
                <a:lnTo>
                  <a:pt x="3297958" y="6778065"/>
                </a:lnTo>
                <a:cubicBezTo>
                  <a:pt x="3015657" y="6280421"/>
                  <a:pt x="2563976" y="5484189"/>
                  <a:pt x="1841286" y="4210218"/>
                </a:cubicBezTo>
                <a:cubicBezTo>
                  <a:pt x="1716144" y="3998418"/>
                  <a:pt x="1716144" y="3727316"/>
                  <a:pt x="1841286" y="3515516"/>
                </a:cubicBezTo>
                <a:cubicBezTo>
                  <a:pt x="1841286" y="3515516"/>
                  <a:pt x="1841286" y="3515516"/>
                  <a:pt x="2556859" y="2254092"/>
                </a:cubicBezTo>
                <a:lnTo>
                  <a:pt x="2617166" y="2147787"/>
                </a:lnTo>
                <a:lnTo>
                  <a:pt x="2615044" y="2146880"/>
                </a:lnTo>
                <a:cubicBezTo>
                  <a:pt x="2571686" y="2121084"/>
                  <a:pt x="2534897" y="2083728"/>
                  <a:pt x="2508620" y="2037473"/>
                </a:cubicBezTo>
                <a:cubicBezTo>
                  <a:pt x="2508620" y="2037473"/>
                  <a:pt x="2508620" y="2037473"/>
                  <a:pt x="1699276" y="610749"/>
                </a:cubicBezTo>
                <a:cubicBezTo>
                  <a:pt x="1646720" y="521803"/>
                  <a:pt x="1646720" y="407950"/>
                  <a:pt x="1699276" y="319000"/>
                </a:cubicBezTo>
                <a:cubicBezTo>
                  <a:pt x="1699276" y="319000"/>
                  <a:pt x="1699276" y="319000"/>
                  <a:pt x="1843322" y="65075"/>
                </a:cubicBezTo>
                <a:close/>
              </a:path>
            </a:pathLst>
          </a:custGeom>
          <a:solidFill>
            <a:srgbClr val="7F7F7F">
              <a:alpha val="14510"/>
            </a:srgbClr>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grpSp>
        <p:nvGrpSpPr>
          <p:cNvPr id="171" name="Google Shape;171;g162004cb755_0_24"/>
          <p:cNvGrpSpPr/>
          <p:nvPr/>
        </p:nvGrpSpPr>
        <p:grpSpPr>
          <a:xfrm>
            <a:off x="441960" y="561256"/>
            <a:ext cx="1128381" cy="847205"/>
            <a:chOff x="7393391" y="1075612"/>
            <a:chExt cx="1128381" cy="847205"/>
          </a:xfrm>
        </p:grpSpPr>
        <p:sp>
          <p:nvSpPr>
            <p:cNvPr id="172" name="Google Shape;172;g162004cb755_0_24"/>
            <p:cNvSpPr/>
            <p:nvPr/>
          </p:nvSpPr>
          <p:spPr>
            <a:xfrm>
              <a:off x="7393391" y="1327438"/>
              <a:ext cx="675351" cy="595380"/>
            </a:xfrm>
            <a:custGeom>
              <a:avLst/>
              <a:gdLst/>
              <a:ahLst/>
              <a:cxnLst/>
              <a:rect l="l" t="t" r="r" b="b"/>
              <a:pathLst>
                <a:path w="785" h="692" extrusionOk="0">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173" name="Google Shape;173;g162004cb755_0_24"/>
            <p:cNvSpPr/>
            <p:nvPr/>
          </p:nvSpPr>
          <p:spPr>
            <a:xfrm>
              <a:off x="7971281" y="1075612"/>
              <a:ext cx="550491" cy="485307"/>
            </a:xfrm>
            <a:custGeom>
              <a:avLst/>
              <a:gdLst/>
              <a:ahLst/>
              <a:cxnLst/>
              <a:rect l="l" t="t" r="r" b="b"/>
              <a:pathLst>
                <a:path w="785" h="692" extrusionOk="0">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grpSp>
      <p:pic>
        <p:nvPicPr>
          <p:cNvPr id="2" name="Google Shape;151;p5" descr="Logotipo&#10;&#10;Descripción generada automáticamente">
            <a:extLst>
              <a:ext uri="{FF2B5EF4-FFF2-40B4-BE49-F238E27FC236}">
                <a16:creationId xmlns:a16="http://schemas.microsoft.com/office/drawing/2014/main" id="{6CC12C5C-BC76-AFFD-E740-FD8717DAFFCE}"/>
              </a:ext>
            </a:extLst>
          </p:cNvPr>
          <p:cNvPicPr preferRelativeResize="0">
            <a:picLocks/>
          </p:cNvPicPr>
          <p:nvPr/>
        </p:nvPicPr>
        <p:blipFill rotWithShape="1">
          <a:blip r:embed="rId3">
            <a:alphaModFix/>
          </a:blip>
          <a:srcRect/>
          <a:stretch/>
        </p:blipFill>
        <p:spPr>
          <a:xfrm>
            <a:off x="10469310" y="6024685"/>
            <a:ext cx="1362791" cy="480384"/>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77"/>
        <p:cNvGrpSpPr/>
        <p:nvPr/>
      </p:nvGrpSpPr>
      <p:grpSpPr>
        <a:xfrm>
          <a:off x="0" y="0"/>
          <a:ext cx="0" cy="0"/>
          <a:chOff x="0" y="0"/>
          <a:chExt cx="0" cy="0"/>
        </a:xfrm>
      </p:grpSpPr>
      <p:sp>
        <p:nvSpPr>
          <p:cNvPr id="179" name="Google Shape;179;g162004cb755_0_40"/>
          <p:cNvSpPr txBox="1">
            <a:spLocks noGrp="1"/>
          </p:cNvSpPr>
          <p:nvPr>
            <p:ph type="body" idx="1"/>
          </p:nvPr>
        </p:nvSpPr>
        <p:spPr>
          <a:xfrm>
            <a:off x="1826712" y="561255"/>
            <a:ext cx="9222288" cy="5948401"/>
          </a:xfrm>
          <a:prstGeom prst="rect">
            <a:avLst/>
          </a:prstGeom>
        </p:spPr>
        <p:txBody>
          <a:bodyPr spcFirstLastPara="1" wrap="square" lIns="91425" tIns="45700" rIns="91425" bIns="45700" anchor="t" anchorCtr="0">
            <a:noAutofit/>
          </a:bodyPr>
          <a:lstStyle/>
          <a:p>
            <a:pPr marL="114300" indent="0" algn="l">
              <a:buNone/>
            </a:pPr>
            <a:r>
              <a:rPr lang="en-US" b="1" i="0" dirty="0">
                <a:solidFill>
                  <a:srgbClr val="000000"/>
                </a:solidFill>
                <a:effectLst/>
                <a:latin typeface="Calibri" panose="020F0502020204030204" pitchFamily="34" charset="0"/>
                <a:cs typeface="Calibri" panose="020F0502020204030204" pitchFamily="34" charset="0"/>
              </a:rPr>
              <a:t>6. Financial Plan</a:t>
            </a:r>
            <a:endParaRPr lang="en-US" dirty="0">
              <a:solidFill>
                <a:srgbClr val="000000"/>
              </a:solidFill>
              <a:latin typeface="Calibri" panose="020F0502020204030204" pitchFamily="34" charset="0"/>
              <a:cs typeface="Calibri" panose="020F0502020204030204" pitchFamily="34" charset="0"/>
            </a:endParaRPr>
          </a:p>
          <a:p>
            <a:pPr algn="l"/>
            <a:r>
              <a:rPr lang="en-US" sz="1600" b="0" i="0" dirty="0">
                <a:solidFill>
                  <a:schemeClr val="tx1"/>
                </a:solidFill>
                <a:effectLst/>
                <a:latin typeface="Calibri" panose="020F0502020204030204" pitchFamily="34" charset="0"/>
                <a:cs typeface="Calibri" panose="020F0502020204030204" pitchFamily="34" charset="0"/>
              </a:rPr>
              <a:t>The financial plan should include a </a:t>
            </a:r>
            <a:r>
              <a:rPr lang="en-US" sz="1600" b="1" i="0" dirty="0">
                <a:solidFill>
                  <a:schemeClr val="tx1"/>
                </a:solidFill>
                <a:effectLst/>
                <a:latin typeface="Calibri" panose="020F0502020204030204" pitchFamily="34" charset="0"/>
                <a:cs typeface="Calibri" panose="020F0502020204030204" pitchFamily="34" charset="0"/>
              </a:rPr>
              <a:t>detailed overview of your finances</a:t>
            </a:r>
            <a:r>
              <a:rPr lang="en-US" sz="1600" b="0" i="0" dirty="0">
                <a:solidFill>
                  <a:schemeClr val="tx1"/>
                </a:solidFill>
                <a:effectLst/>
                <a:latin typeface="Calibri" panose="020F0502020204030204" pitchFamily="34" charset="0"/>
                <a:cs typeface="Calibri" panose="020F0502020204030204" pitchFamily="34" charset="0"/>
              </a:rPr>
              <a:t>. At the very least, you should include </a:t>
            </a:r>
            <a:r>
              <a:rPr lang="en-US" sz="1600" b="1" i="0" dirty="0">
                <a:solidFill>
                  <a:schemeClr val="tx1"/>
                </a:solidFill>
                <a:effectLst/>
                <a:latin typeface="Calibri" panose="020F0502020204030204" pitchFamily="34" charset="0"/>
                <a:cs typeface="Calibri" panose="020F0502020204030204" pitchFamily="34" charset="0"/>
              </a:rPr>
              <a:t>cash flow statements, and profit and loss projections, over the next three to five years</a:t>
            </a:r>
            <a:r>
              <a:rPr lang="en-US" sz="1600" b="0" i="0" dirty="0">
                <a:solidFill>
                  <a:schemeClr val="tx1"/>
                </a:solidFill>
                <a:effectLst/>
                <a:latin typeface="Calibri" panose="020F0502020204030204" pitchFamily="34" charset="0"/>
                <a:cs typeface="Calibri" panose="020F0502020204030204" pitchFamily="34" charset="0"/>
              </a:rPr>
              <a:t>. You can also include historical financial data from the past few years, your </a:t>
            </a:r>
            <a:r>
              <a:rPr lang="en-US" sz="1600" b="0" i="0" u="none" strike="noStrike" dirty="0">
                <a:solidFill>
                  <a:schemeClr val="tx1"/>
                </a:solidFill>
                <a:effectLst/>
                <a:latin typeface="Calibri" panose="020F0502020204030204" pitchFamily="34" charset="0"/>
                <a:cs typeface="Calibri" panose="020F0502020204030204" pitchFamily="34" charset="0"/>
              </a:rPr>
              <a:t>sales forecast</a:t>
            </a:r>
            <a:r>
              <a:rPr lang="en-US" sz="1600" b="0" i="0" dirty="0">
                <a:solidFill>
                  <a:schemeClr val="tx1"/>
                </a:solidFill>
                <a:effectLst/>
                <a:latin typeface="Calibri" panose="020F0502020204030204" pitchFamily="34" charset="0"/>
                <a:cs typeface="Calibri" panose="020F0502020204030204" pitchFamily="34" charset="0"/>
              </a:rPr>
              <a:t> and balance sheet. </a:t>
            </a:r>
          </a:p>
          <a:p>
            <a:pPr marL="114300" indent="0" algn="l">
              <a:buNone/>
            </a:pPr>
            <a:r>
              <a:rPr lang="en-US" sz="1600" b="0" i="0" dirty="0">
                <a:solidFill>
                  <a:schemeClr val="tx1"/>
                </a:solidFill>
                <a:effectLst/>
                <a:latin typeface="Calibri" panose="020F0502020204030204" pitchFamily="34" charset="0"/>
                <a:cs typeface="Calibri" panose="020F0502020204030204" pitchFamily="34" charset="0"/>
              </a:rPr>
              <a:t>Consider these items to include:</a:t>
            </a:r>
          </a:p>
          <a:p>
            <a:pPr algn="l">
              <a:buFont typeface="Arial" panose="020B0604020202020204" pitchFamily="34" charset="0"/>
              <a:buChar char="•"/>
            </a:pPr>
            <a:r>
              <a:rPr lang="en-US" sz="1600" b="1" i="0" dirty="0">
                <a:solidFill>
                  <a:schemeClr val="tx1"/>
                </a:solidFill>
                <a:effectLst/>
                <a:latin typeface="Calibri" panose="020F0502020204030204" pitchFamily="34" charset="0"/>
                <a:cs typeface="Calibri" panose="020F0502020204030204" pitchFamily="34" charset="0"/>
              </a:rPr>
              <a:t>Income statement: </a:t>
            </a:r>
            <a:r>
              <a:rPr lang="en-US" sz="1600" b="0" i="0" dirty="0">
                <a:solidFill>
                  <a:schemeClr val="tx1"/>
                </a:solidFill>
                <a:effectLst/>
                <a:latin typeface="Calibri" panose="020F0502020204030204" pitchFamily="34" charset="0"/>
                <a:cs typeface="Calibri" panose="020F0502020204030204" pitchFamily="34" charset="0"/>
              </a:rPr>
              <a:t>Investors want detailed information to confirm the viability of your business idea. Expect to </a:t>
            </a:r>
            <a:r>
              <a:rPr lang="en-US" sz="1600" b="0" i="0" u="none" strike="noStrike" dirty="0">
                <a:solidFill>
                  <a:schemeClr val="tx1"/>
                </a:solidFill>
                <a:effectLst/>
                <a:latin typeface="Calibri" panose="020F0502020204030204" pitchFamily="34" charset="0"/>
                <a:cs typeface="Calibri" panose="020F0502020204030204" pitchFamily="34" charset="0"/>
              </a:rPr>
              <a:t>provide an income statement</a:t>
            </a:r>
            <a:r>
              <a:rPr lang="en-US" sz="1600" b="0" i="0" dirty="0">
                <a:solidFill>
                  <a:schemeClr val="tx1"/>
                </a:solidFill>
                <a:effectLst/>
                <a:latin typeface="Calibri" panose="020F0502020204030204" pitchFamily="34" charset="0"/>
                <a:cs typeface="Calibri" panose="020F0502020204030204" pitchFamily="34" charset="0"/>
              </a:rPr>
              <a:t> for the business plan that includes a complete snapshot of your business. The income statement will list revenue, expenses and profits. Income statements are generated monthly for startups and quarterly for established businesses.</a:t>
            </a:r>
          </a:p>
          <a:p>
            <a:pPr algn="l">
              <a:buFont typeface="Arial" panose="020B0604020202020204" pitchFamily="34" charset="0"/>
              <a:buChar char="•"/>
            </a:pPr>
            <a:r>
              <a:rPr lang="en-US" sz="1600" b="1" i="0" dirty="0">
                <a:solidFill>
                  <a:schemeClr val="tx1"/>
                </a:solidFill>
                <a:effectLst/>
                <a:latin typeface="Calibri" panose="020F0502020204030204" pitchFamily="34" charset="0"/>
                <a:cs typeface="Calibri" panose="020F0502020204030204" pitchFamily="34" charset="0"/>
              </a:rPr>
              <a:t>Cash flow projection: </a:t>
            </a:r>
            <a:r>
              <a:rPr lang="en-US" sz="1600" b="0" i="0" dirty="0">
                <a:solidFill>
                  <a:schemeClr val="tx1"/>
                </a:solidFill>
                <a:effectLst/>
                <a:latin typeface="Calibri" panose="020F0502020204030204" pitchFamily="34" charset="0"/>
                <a:cs typeface="Calibri" panose="020F0502020204030204" pitchFamily="34" charset="0"/>
              </a:rPr>
              <a:t>In this section, you estimate the expected amount of money coming in and going out of your business. There are two benefits to including a cash flow projection. The first is that this forecast demonstrates whether your business is a high or low-risk venture. The second benefit of doing a cash flow projection is that it shows you whether you would benefit most from short-term or long-term financing.</a:t>
            </a:r>
          </a:p>
          <a:p>
            <a:pPr algn="l">
              <a:buFont typeface="Arial" panose="020B0604020202020204" pitchFamily="34" charset="0"/>
              <a:buChar char="•"/>
            </a:pPr>
            <a:r>
              <a:rPr lang="en-US" sz="1600" b="1" i="0" dirty="0">
                <a:solidFill>
                  <a:schemeClr val="tx1"/>
                </a:solidFill>
                <a:effectLst/>
                <a:latin typeface="Calibri" panose="020F0502020204030204" pitchFamily="34" charset="0"/>
                <a:cs typeface="Calibri" panose="020F0502020204030204" pitchFamily="34" charset="0"/>
              </a:rPr>
              <a:t>Analysis of break-even point: </a:t>
            </a:r>
            <a:r>
              <a:rPr lang="en-US" sz="1600" b="0" i="0" dirty="0">
                <a:solidFill>
                  <a:schemeClr val="tx1"/>
                </a:solidFill>
                <a:effectLst/>
                <a:latin typeface="Calibri" panose="020F0502020204030204" pitchFamily="34" charset="0"/>
                <a:cs typeface="Calibri" panose="020F0502020204030204" pitchFamily="34" charset="0"/>
              </a:rPr>
              <a:t>The break-even point is the point at which your company’s sales totals cover all of its expenses. Investors want to see your revenue requirements to assess whether your business is capable of reaching the financial milestones you’ve laid out in your business plan.</a:t>
            </a:r>
          </a:p>
          <a:p>
            <a:pPr algn="l"/>
            <a:r>
              <a:rPr lang="en-US" sz="1600" b="0" i="0" dirty="0">
                <a:solidFill>
                  <a:schemeClr val="tx1"/>
                </a:solidFill>
                <a:effectLst/>
                <a:latin typeface="Calibri" panose="020F0502020204030204" pitchFamily="34" charset="0"/>
                <a:cs typeface="Calibri" panose="020F0502020204030204" pitchFamily="34" charset="0"/>
              </a:rPr>
              <a:t>Make sure this section is precise and accurate. It’s often best to create this section with a professional accountant. If you’re </a:t>
            </a:r>
            <a:r>
              <a:rPr lang="en-US" sz="1600" b="0" i="0" u="none" strike="noStrike" dirty="0">
                <a:solidFill>
                  <a:schemeClr val="tx1"/>
                </a:solidFill>
                <a:effectLst/>
                <a:latin typeface="Calibri" panose="020F0502020204030204" pitchFamily="34" charset="0"/>
                <a:cs typeface="Calibri" panose="020F0502020204030204" pitchFamily="34" charset="0"/>
              </a:rPr>
              <a:t>seeking outside funding for your business</a:t>
            </a:r>
            <a:r>
              <a:rPr lang="en-US" sz="1600" b="0" i="0" dirty="0">
                <a:solidFill>
                  <a:schemeClr val="tx1"/>
                </a:solidFill>
                <a:effectLst/>
                <a:latin typeface="Calibri" panose="020F0502020204030204" pitchFamily="34" charset="0"/>
                <a:cs typeface="Calibri" panose="020F0502020204030204" pitchFamily="34" charset="0"/>
              </a:rPr>
              <a:t>, highlight why you’re seeking financing, how you will use that money, and when investors can expect a </a:t>
            </a:r>
            <a:r>
              <a:rPr lang="en-US" sz="1600" b="0" i="0" u="none" strike="noStrike" dirty="0">
                <a:solidFill>
                  <a:schemeClr val="tx1"/>
                </a:solidFill>
                <a:effectLst/>
                <a:latin typeface="Calibri" panose="020F0502020204030204" pitchFamily="34" charset="0"/>
                <a:cs typeface="Calibri" panose="020F0502020204030204" pitchFamily="34" charset="0"/>
              </a:rPr>
              <a:t>return on investment</a:t>
            </a:r>
            <a:r>
              <a:rPr lang="en-US" sz="1600" b="0" i="0" dirty="0">
                <a:solidFill>
                  <a:schemeClr val="tx1"/>
                </a:solidFill>
                <a:effectLst/>
                <a:latin typeface="Calibri" panose="020F0502020204030204" pitchFamily="34" charset="0"/>
                <a:cs typeface="Calibri" panose="020F0502020204030204" pitchFamily="34" charset="0"/>
              </a:rPr>
              <a:t>.</a:t>
            </a:r>
          </a:p>
          <a:p>
            <a:pPr marL="114300" indent="0" algn="l">
              <a:buNone/>
            </a:pPr>
            <a:endParaRPr sz="2000" dirty="0">
              <a:latin typeface="Calibri" panose="020F0502020204030204" pitchFamily="34" charset="0"/>
              <a:cs typeface="Calibri" panose="020F0502020204030204" pitchFamily="34" charset="0"/>
            </a:endParaRPr>
          </a:p>
          <a:p>
            <a:pPr marL="0" lvl="0" indent="0" algn="l" rtl="0">
              <a:spcBef>
                <a:spcPts val="1000"/>
              </a:spcBef>
              <a:spcAft>
                <a:spcPts val="0"/>
              </a:spcAft>
              <a:buNone/>
            </a:pPr>
            <a:endParaRPr sz="2200" dirty="0"/>
          </a:p>
        </p:txBody>
      </p:sp>
      <p:sp>
        <p:nvSpPr>
          <p:cNvPr id="180" name="Google Shape;180;g162004cb755_0_40"/>
          <p:cNvSpPr/>
          <p:nvPr/>
        </p:nvSpPr>
        <p:spPr>
          <a:xfrm>
            <a:off x="4715123" y="0"/>
            <a:ext cx="7476877" cy="6858000"/>
          </a:xfrm>
          <a:custGeom>
            <a:avLst/>
            <a:gdLst/>
            <a:ahLst/>
            <a:cxnLst/>
            <a:rect l="l" t="t" r="r" b="b"/>
            <a:pathLst>
              <a:path w="7476877" h="6858000" extrusionOk="0">
                <a:moveTo>
                  <a:pt x="637332" y="4332728"/>
                </a:moveTo>
                <a:cubicBezTo>
                  <a:pt x="637332" y="4332728"/>
                  <a:pt x="637332" y="4332728"/>
                  <a:pt x="1576347" y="4332728"/>
                </a:cubicBezTo>
                <a:cubicBezTo>
                  <a:pt x="1635163" y="4332728"/>
                  <a:pt x="1691949" y="4365681"/>
                  <a:pt x="1720345" y="4419228"/>
                </a:cubicBezTo>
                <a:cubicBezTo>
                  <a:pt x="1720345" y="4419228"/>
                  <a:pt x="1720345" y="4419228"/>
                  <a:pt x="2190864" y="5245095"/>
                </a:cubicBezTo>
                <a:cubicBezTo>
                  <a:pt x="2221287" y="5296583"/>
                  <a:pt x="2221287" y="5362488"/>
                  <a:pt x="2190864" y="5413976"/>
                </a:cubicBezTo>
                <a:cubicBezTo>
                  <a:pt x="2190864" y="5413976"/>
                  <a:pt x="2190864" y="5413976"/>
                  <a:pt x="1720345" y="6239844"/>
                </a:cubicBezTo>
                <a:cubicBezTo>
                  <a:pt x="1691949" y="6293391"/>
                  <a:pt x="1635163" y="6326343"/>
                  <a:pt x="1576347" y="6326343"/>
                </a:cubicBezTo>
                <a:cubicBezTo>
                  <a:pt x="1576347" y="6326343"/>
                  <a:pt x="1576347" y="6326343"/>
                  <a:pt x="637332" y="6326343"/>
                </a:cubicBezTo>
                <a:cubicBezTo>
                  <a:pt x="576490" y="6326343"/>
                  <a:pt x="521732" y="6293391"/>
                  <a:pt x="491309" y="6239844"/>
                </a:cubicBezTo>
                <a:cubicBezTo>
                  <a:pt x="491309" y="6239844"/>
                  <a:pt x="491309" y="6239844"/>
                  <a:pt x="22817" y="5413976"/>
                </a:cubicBezTo>
                <a:cubicBezTo>
                  <a:pt x="-7605" y="5362488"/>
                  <a:pt x="-7605" y="5296583"/>
                  <a:pt x="22817" y="5245095"/>
                </a:cubicBezTo>
                <a:cubicBezTo>
                  <a:pt x="22817" y="5245095"/>
                  <a:pt x="22817" y="5245095"/>
                  <a:pt x="491309" y="4419228"/>
                </a:cubicBezTo>
                <a:cubicBezTo>
                  <a:pt x="521732" y="4365681"/>
                  <a:pt x="576490" y="4332728"/>
                  <a:pt x="637332" y="4332728"/>
                </a:cubicBezTo>
                <a:close/>
                <a:moveTo>
                  <a:pt x="3853980" y="0"/>
                </a:moveTo>
                <a:lnTo>
                  <a:pt x="5043644" y="0"/>
                </a:lnTo>
                <a:lnTo>
                  <a:pt x="5083740" y="70378"/>
                </a:lnTo>
                <a:cubicBezTo>
                  <a:pt x="5127533" y="147245"/>
                  <a:pt x="5174639" y="229925"/>
                  <a:pt x="5225307" y="318859"/>
                </a:cubicBezTo>
                <a:cubicBezTo>
                  <a:pt x="5271897" y="397715"/>
                  <a:pt x="5271897" y="498649"/>
                  <a:pt x="5225307" y="577503"/>
                </a:cubicBezTo>
                <a:cubicBezTo>
                  <a:pt x="5225307" y="577503"/>
                  <a:pt x="5225307" y="577503"/>
                  <a:pt x="4504695" y="1842337"/>
                </a:cubicBezTo>
                <a:cubicBezTo>
                  <a:pt x="4461209" y="1924345"/>
                  <a:pt x="4374239" y="1974811"/>
                  <a:pt x="4284162" y="1974811"/>
                </a:cubicBezTo>
                <a:cubicBezTo>
                  <a:pt x="4284162" y="1974811"/>
                  <a:pt x="4284162" y="1974811"/>
                  <a:pt x="2846045" y="1974811"/>
                </a:cubicBezTo>
                <a:cubicBezTo>
                  <a:pt x="2822750" y="1974811"/>
                  <a:pt x="2800035" y="1971656"/>
                  <a:pt x="2778342" y="1965645"/>
                </a:cubicBezTo>
                <a:lnTo>
                  <a:pt x="2731777" y="1945746"/>
                </a:lnTo>
                <a:lnTo>
                  <a:pt x="2760233" y="1895581"/>
                </a:lnTo>
                <a:cubicBezTo>
                  <a:pt x="3017539" y="1441999"/>
                  <a:pt x="3346890" y="861413"/>
                  <a:pt x="3768459" y="118263"/>
                </a:cubicBezTo>
                <a:cubicBezTo>
                  <a:pt x="3784101" y="90729"/>
                  <a:pt x="3801308" y="64519"/>
                  <a:pt x="3819932" y="39732"/>
                </a:cubicBezTo>
                <a:close/>
                <a:moveTo>
                  <a:pt x="1880237" y="0"/>
                </a:moveTo>
                <a:lnTo>
                  <a:pt x="2102124" y="0"/>
                </a:lnTo>
                <a:lnTo>
                  <a:pt x="2086946" y="26756"/>
                </a:lnTo>
                <a:cubicBezTo>
                  <a:pt x="1911773" y="335552"/>
                  <a:pt x="1911773" y="335552"/>
                  <a:pt x="1911773" y="335552"/>
                </a:cubicBezTo>
                <a:cubicBezTo>
                  <a:pt x="1865182" y="414408"/>
                  <a:pt x="1865182" y="515344"/>
                  <a:pt x="1911773" y="594199"/>
                </a:cubicBezTo>
                <a:cubicBezTo>
                  <a:pt x="2629280" y="1859030"/>
                  <a:pt x="2629280" y="1859030"/>
                  <a:pt x="2629280" y="1859030"/>
                </a:cubicBezTo>
                <a:cubicBezTo>
                  <a:pt x="2652576" y="1900035"/>
                  <a:pt x="2685189" y="1933154"/>
                  <a:pt x="2723627" y="1956020"/>
                </a:cubicBezTo>
                <a:lnTo>
                  <a:pt x="2734544" y="1960685"/>
                </a:lnTo>
                <a:lnTo>
                  <a:pt x="2676021" y="2063851"/>
                </a:lnTo>
                <a:lnTo>
                  <a:pt x="2632495" y="2140578"/>
                </a:lnTo>
                <a:lnTo>
                  <a:pt x="2677641" y="2159871"/>
                </a:lnTo>
                <a:cubicBezTo>
                  <a:pt x="2702113" y="2166652"/>
                  <a:pt x="2727732" y="2170210"/>
                  <a:pt x="2754009" y="2170210"/>
                </a:cubicBezTo>
                <a:cubicBezTo>
                  <a:pt x="4376198" y="2170210"/>
                  <a:pt x="4376198" y="2170210"/>
                  <a:pt x="4376198" y="2170210"/>
                </a:cubicBezTo>
                <a:cubicBezTo>
                  <a:pt x="4477805" y="2170210"/>
                  <a:pt x="4575904" y="2113286"/>
                  <a:pt x="4624956" y="2020780"/>
                </a:cubicBezTo>
                <a:cubicBezTo>
                  <a:pt x="5437803" y="594055"/>
                  <a:pt x="5437803" y="594055"/>
                  <a:pt x="5437803" y="594055"/>
                </a:cubicBezTo>
                <a:cubicBezTo>
                  <a:pt x="5490358" y="505109"/>
                  <a:pt x="5490358" y="391256"/>
                  <a:pt x="5437803" y="302307"/>
                </a:cubicBezTo>
                <a:cubicBezTo>
                  <a:pt x="5387000" y="213137"/>
                  <a:pt x="5339373" y="129540"/>
                  <a:pt x="5294722" y="51168"/>
                </a:cubicBezTo>
                <a:lnTo>
                  <a:pt x="5265570" y="0"/>
                </a:lnTo>
                <a:lnTo>
                  <a:pt x="7476877" y="0"/>
                </a:lnTo>
                <a:lnTo>
                  <a:pt x="7476877" y="6858000"/>
                </a:lnTo>
                <a:lnTo>
                  <a:pt x="3343303" y="6858000"/>
                </a:lnTo>
                <a:lnTo>
                  <a:pt x="3297958" y="6778065"/>
                </a:lnTo>
                <a:cubicBezTo>
                  <a:pt x="3015657" y="6280421"/>
                  <a:pt x="2563976" y="5484189"/>
                  <a:pt x="1841286" y="4210218"/>
                </a:cubicBezTo>
                <a:cubicBezTo>
                  <a:pt x="1716144" y="3998418"/>
                  <a:pt x="1716144" y="3727316"/>
                  <a:pt x="1841286" y="3515516"/>
                </a:cubicBezTo>
                <a:cubicBezTo>
                  <a:pt x="1841286" y="3515516"/>
                  <a:pt x="1841286" y="3515516"/>
                  <a:pt x="2556859" y="2254092"/>
                </a:cubicBezTo>
                <a:lnTo>
                  <a:pt x="2617166" y="2147787"/>
                </a:lnTo>
                <a:lnTo>
                  <a:pt x="2615044" y="2146880"/>
                </a:lnTo>
                <a:cubicBezTo>
                  <a:pt x="2571686" y="2121084"/>
                  <a:pt x="2534897" y="2083728"/>
                  <a:pt x="2508620" y="2037473"/>
                </a:cubicBezTo>
                <a:cubicBezTo>
                  <a:pt x="2508620" y="2037473"/>
                  <a:pt x="2508620" y="2037473"/>
                  <a:pt x="1699276" y="610749"/>
                </a:cubicBezTo>
                <a:cubicBezTo>
                  <a:pt x="1646720" y="521803"/>
                  <a:pt x="1646720" y="407950"/>
                  <a:pt x="1699276" y="319000"/>
                </a:cubicBezTo>
                <a:cubicBezTo>
                  <a:pt x="1699276" y="319000"/>
                  <a:pt x="1699276" y="319000"/>
                  <a:pt x="1843322" y="65075"/>
                </a:cubicBezTo>
                <a:close/>
              </a:path>
            </a:pathLst>
          </a:custGeom>
          <a:solidFill>
            <a:srgbClr val="7F7F7F">
              <a:alpha val="14510"/>
            </a:srgbClr>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grpSp>
        <p:nvGrpSpPr>
          <p:cNvPr id="181" name="Google Shape;181;g162004cb755_0_40"/>
          <p:cNvGrpSpPr/>
          <p:nvPr/>
        </p:nvGrpSpPr>
        <p:grpSpPr>
          <a:xfrm>
            <a:off x="441960" y="561256"/>
            <a:ext cx="1128381" cy="847205"/>
            <a:chOff x="7393391" y="1075612"/>
            <a:chExt cx="1128381" cy="847205"/>
          </a:xfrm>
        </p:grpSpPr>
        <p:sp>
          <p:nvSpPr>
            <p:cNvPr id="182" name="Google Shape;182;g162004cb755_0_40"/>
            <p:cNvSpPr/>
            <p:nvPr/>
          </p:nvSpPr>
          <p:spPr>
            <a:xfrm>
              <a:off x="7393391" y="1327438"/>
              <a:ext cx="675351" cy="595380"/>
            </a:xfrm>
            <a:custGeom>
              <a:avLst/>
              <a:gdLst/>
              <a:ahLst/>
              <a:cxnLst/>
              <a:rect l="l" t="t" r="r" b="b"/>
              <a:pathLst>
                <a:path w="785" h="692" extrusionOk="0">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183" name="Google Shape;183;g162004cb755_0_40"/>
            <p:cNvSpPr/>
            <p:nvPr/>
          </p:nvSpPr>
          <p:spPr>
            <a:xfrm>
              <a:off x="7971281" y="1075612"/>
              <a:ext cx="550491" cy="485307"/>
            </a:xfrm>
            <a:custGeom>
              <a:avLst/>
              <a:gdLst/>
              <a:ahLst/>
              <a:cxnLst/>
              <a:rect l="l" t="t" r="r" b="b"/>
              <a:pathLst>
                <a:path w="785" h="692" extrusionOk="0">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grpSp>
      <p:pic>
        <p:nvPicPr>
          <p:cNvPr id="2" name="Google Shape;151;p5" descr="Logotipo&#10;&#10;Descripción generada automáticamente">
            <a:extLst>
              <a:ext uri="{FF2B5EF4-FFF2-40B4-BE49-F238E27FC236}">
                <a16:creationId xmlns:a16="http://schemas.microsoft.com/office/drawing/2014/main" id="{81C833A9-81B9-4E0F-83F6-C55B0247175B}"/>
              </a:ext>
            </a:extLst>
          </p:cNvPr>
          <p:cNvPicPr preferRelativeResize="0">
            <a:picLocks/>
          </p:cNvPicPr>
          <p:nvPr/>
        </p:nvPicPr>
        <p:blipFill rotWithShape="1">
          <a:blip r:embed="rId3">
            <a:alphaModFix/>
          </a:blip>
          <a:srcRect/>
          <a:stretch/>
        </p:blipFill>
        <p:spPr>
          <a:xfrm>
            <a:off x="10469310" y="6024685"/>
            <a:ext cx="1362791" cy="480384"/>
          </a:xfrm>
          <a:prstGeom prst="rect">
            <a:avLst/>
          </a:prstGeom>
          <a:noFill/>
          <a:ln>
            <a:noFill/>
          </a:ln>
        </p:spPr>
      </p:pic>
    </p:spTree>
    <p:extLst>
      <p:ext uri="{BB962C8B-B14F-4D97-AF65-F5344CB8AC3E}">
        <p14:creationId xmlns:p14="http://schemas.microsoft.com/office/powerpoint/2010/main" val="34334649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77"/>
        <p:cNvGrpSpPr/>
        <p:nvPr/>
      </p:nvGrpSpPr>
      <p:grpSpPr>
        <a:xfrm>
          <a:off x="0" y="0"/>
          <a:ext cx="0" cy="0"/>
          <a:chOff x="0" y="0"/>
          <a:chExt cx="0" cy="0"/>
        </a:xfrm>
      </p:grpSpPr>
      <p:sp>
        <p:nvSpPr>
          <p:cNvPr id="179" name="Google Shape;179;g162004cb755_0_40"/>
          <p:cNvSpPr txBox="1">
            <a:spLocks noGrp="1"/>
          </p:cNvSpPr>
          <p:nvPr>
            <p:ph type="body" idx="1"/>
          </p:nvPr>
        </p:nvSpPr>
        <p:spPr>
          <a:xfrm>
            <a:off x="1295095" y="832435"/>
            <a:ext cx="9499905" cy="4382739"/>
          </a:xfrm>
          <a:prstGeom prst="rect">
            <a:avLst/>
          </a:prstGeom>
        </p:spPr>
        <p:txBody>
          <a:bodyPr spcFirstLastPara="1" wrap="square" lIns="91425" tIns="45700" rIns="91425" bIns="45700" anchor="t" anchorCtr="0">
            <a:noAutofit/>
          </a:bodyPr>
          <a:lstStyle/>
          <a:p>
            <a:pPr marL="114300" indent="0" algn="l">
              <a:buNone/>
            </a:pPr>
            <a:r>
              <a:rPr lang="en-US" b="1" i="0" dirty="0">
                <a:solidFill>
                  <a:srgbClr val="000000"/>
                </a:solidFill>
                <a:effectLst/>
                <a:latin typeface="Calibri" panose="020F0502020204030204" pitchFamily="34" charset="0"/>
                <a:cs typeface="Calibri" panose="020F0502020204030204" pitchFamily="34" charset="0"/>
              </a:rPr>
              <a:t>8. Operational Plan</a:t>
            </a:r>
            <a:endParaRPr lang="en-US" dirty="0">
              <a:solidFill>
                <a:srgbClr val="000000"/>
              </a:solidFill>
              <a:latin typeface="Calibri" panose="020F0502020204030204" pitchFamily="34" charset="0"/>
              <a:cs typeface="Calibri" panose="020F0502020204030204" pitchFamily="34" charset="0"/>
            </a:endParaRPr>
          </a:p>
          <a:p>
            <a:pPr algn="l"/>
            <a:r>
              <a:rPr lang="en-US" sz="1800" b="0" i="0" dirty="0">
                <a:solidFill>
                  <a:srgbClr val="2D2D2D"/>
                </a:solidFill>
                <a:effectLst/>
                <a:latin typeface="Calibri" panose="020F0502020204030204" pitchFamily="34" charset="0"/>
                <a:cs typeface="Calibri" panose="020F0502020204030204" pitchFamily="34" charset="0"/>
              </a:rPr>
              <a:t>The operational plan section details the </a:t>
            </a:r>
            <a:r>
              <a:rPr lang="en-US" sz="1800" b="1" i="0" dirty="0">
                <a:solidFill>
                  <a:srgbClr val="2D2D2D"/>
                </a:solidFill>
                <a:effectLst/>
                <a:latin typeface="Calibri" panose="020F0502020204030204" pitchFamily="34" charset="0"/>
                <a:cs typeface="Calibri" panose="020F0502020204030204" pitchFamily="34" charset="0"/>
              </a:rPr>
              <a:t>physical </a:t>
            </a:r>
            <a:r>
              <a:rPr lang="en-US" sz="1800" b="1" i="0" dirty="0">
                <a:solidFill>
                  <a:schemeClr val="tx1"/>
                </a:solidFill>
                <a:effectLst/>
                <a:latin typeface="Calibri" panose="020F0502020204030204" pitchFamily="34" charset="0"/>
                <a:cs typeface="Calibri" panose="020F0502020204030204" pitchFamily="34" charset="0"/>
              </a:rPr>
              <a:t>needs of your business</a:t>
            </a:r>
            <a:r>
              <a:rPr lang="en-US" sz="1800" b="0" i="0" dirty="0">
                <a:solidFill>
                  <a:schemeClr val="tx1"/>
                </a:solidFill>
                <a:effectLst/>
                <a:latin typeface="Calibri" panose="020F0502020204030204" pitchFamily="34" charset="0"/>
                <a:cs typeface="Calibri" panose="020F0502020204030204" pitchFamily="34" charset="0"/>
              </a:rPr>
              <a:t>. This section discusses the </a:t>
            </a:r>
            <a:r>
              <a:rPr lang="en-US" sz="1800" b="0" i="0" u="none" strike="noStrike" dirty="0">
                <a:solidFill>
                  <a:schemeClr val="tx1"/>
                </a:solidFill>
                <a:effectLst/>
                <a:latin typeface="Calibri" panose="020F0502020204030204" pitchFamily="34" charset="0"/>
                <a:cs typeface="Calibri" panose="020F0502020204030204" pitchFamily="34" charset="0"/>
              </a:rPr>
              <a:t>location of the business</a:t>
            </a:r>
            <a:r>
              <a:rPr lang="en-US" sz="1800" b="0" i="0" dirty="0">
                <a:solidFill>
                  <a:schemeClr val="tx1"/>
                </a:solidFill>
                <a:effectLst/>
                <a:latin typeface="Calibri" panose="020F0502020204030204" pitchFamily="34" charset="0"/>
                <a:cs typeface="Calibri" panose="020F0502020204030204" pitchFamily="34" charset="0"/>
              </a:rPr>
              <a:t>, required equipment or critical facilities needed to make your products, inventory needs, including information about suppliers. For manufacturing companies, all processing details are spelled out in the operational plan section.</a:t>
            </a:r>
          </a:p>
          <a:p>
            <a:pPr algn="l"/>
            <a:r>
              <a:rPr lang="en-US" sz="1800" b="0" i="0" dirty="0">
                <a:solidFill>
                  <a:schemeClr val="tx1"/>
                </a:solidFill>
                <a:effectLst/>
                <a:latin typeface="Calibri" panose="020F0502020204030204" pitchFamily="34" charset="0"/>
                <a:cs typeface="Calibri" panose="020F0502020204030204" pitchFamily="34" charset="0"/>
              </a:rPr>
              <a:t>For startups, you want to divide the operational plan into two distinct phases: the developmental plan and the production plan. </a:t>
            </a:r>
          </a:p>
          <a:p>
            <a:pPr algn="l">
              <a:buFont typeface="Arial" panose="020B0604020202020204" pitchFamily="34" charset="0"/>
              <a:buChar char="•"/>
            </a:pPr>
            <a:r>
              <a:rPr lang="en-US" sz="1800" b="1" i="0" dirty="0">
                <a:solidFill>
                  <a:srgbClr val="2D2D2D"/>
                </a:solidFill>
                <a:effectLst/>
                <a:latin typeface="Calibri" panose="020F0502020204030204" pitchFamily="34" charset="0"/>
                <a:cs typeface="Calibri" panose="020F0502020204030204" pitchFamily="34" charset="0"/>
              </a:rPr>
              <a:t>Developmental plan: </a:t>
            </a:r>
            <a:r>
              <a:rPr lang="en-US" sz="1800" b="0" i="0" dirty="0">
                <a:solidFill>
                  <a:srgbClr val="2D2D2D"/>
                </a:solidFill>
                <a:effectLst/>
                <a:latin typeface="Calibri" panose="020F0502020204030204" pitchFamily="34" charset="0"/>
                <a:cs typeface="Calibri" panose="020F0502020204030204" pitchFamily="34" charset="0"/>
              </a:rPr>
              <a:t>The developmental plan details each step in the process of bringing your product or service to market. You want to outline the risks and the protocols you’re taking to demonstrate to investors that you’ve examined all potential liabilities and that your business is well positioned for success. For instance, if workers (or your products) are exposed to toxic materials during the production process, in your developmental plan, you want to list the safety measures you will follow to minimize the risk of illness and injury to workers and consumers and how you plan to minimize any potential culpability to your business.</a:t>
            </a:r>
          </a:p>
          <a:p>
            <a:pPr algn="l">
              <a:buFont typeface="Arial" panose="020B0604020202020204" pitchFamily="34" charset="0"/>
              <a:buChar char="•"/>
            </a:pPr>
            <a:r>
              <a:rPr lang="en-US" sz="1800" b="1" i="0" dirty="0">
                <a:solidFill>
                  <a:srgbClr val="2D2D2D"/>
                </a:solidFill>
                <a:effectLst/>
                <a:latin typeface="Calibri" panose="020F0502020204030204" pitchFamily="34" charset="0"/>
                <a:cs typeface="Calibri" panose="020F0502020204030204" pitchFamily="34" charset="0"/>
              </a:rPr>
              <a:t>Production plan: </a:t>
            </a:r>
            <a:r>
              <a:rPr lang="en-US" sz="1800" b="0" i="0" dirty="0">
                <a:solidFill>
                  <a:srgbClr val="2D2D2D"/>
                </a:solidFill>
                <a:effectLst/>
                <a:latin typeface="Calibri" panose="020F0502020204030204" pitchFamily="34" charset="0"/>
                <a:cs typeface="Calibri" panose="020F0502020204030204" pitchFamily="34" charset="0"/>
              </a:rPr>
              <a:t>The production plan includes the day-to-day operation information, such as your business hours, the work site(s), company assets, equipment pieces, raw materials and any special requirements.</a:t>
            </a:r>
            <a:r>
              <a:rPr lang="en-US" sz="1800" b="1" i="0" dirty="0">
                <a:solidFill>
                  <a:srgbClr val="2D2D2D"/>
                </a:solidFill>
                <a:effectLst/>
                <a:latin typeface="Calibri" panose="020F0502020204030204" pitchFamily="34" charset="0"/>
                <a:cs typeface="Calibri" panose="020F0502020204030204" pitchFamily="34" charset="0"/>
              </a:rPr>
              <a:t> </a:t>
            </a:r>
            <a:endParaRPr lang="en-US" sz="1800" b="0" i="0" dirty="0">
              <a:solidFill>
                <a:srgbClr val="2D2D2D"/>
              </a:solidFill>
              <a:effectLst/>
              <a:latin typeface="Calibri" panose="020F0502020204030204" pitchFamily="34" charset="0"/>
              <a:cs typeface="Calibri" panose="020F0502020204030204" pitchFamily="34" charset="0"/>
            </a:endParaRPr>
          </a:p>
          <a:p>
            <a:pPr marL="0" lvl="0" indent="0" algn="l" rtl="0">
              <a:spcBef>
                <a:spcPts val="1000"/>
              </a:spcBef>
              <a:spcAft>
                <a:spcPts val="0"/>
              </a:spcAft>
              <a:buNone/>
            </a:pPr>
            <a:endParaRPr b="1" dirty="0">
              <a:solidFill>
                <a:srgbClr val="000000"/>
              </a:solidFill>
              <a:latin typeface="Calibri" panose="020F0502020204030204" pitchFamily="34" charset="0"/>
              <a:cs typeface="Calibri" panose="020F0502020204030204" pitchFamily="34" charset="0"/>
            </a:endParaRPr>
          </a:p>
        </p:txBody>
      </p:sp>
      <p:sp>
        <p:nvSpPr>
          <p:cNvPr id="180" name="Google Shape;180;g162004cb755_0_40"/>
          <p:cNvSpPr/>
          <p:nvPr/>
        </p:nvSpPr>
        <p:spPr>
          <a:xfrm>
            <a:off x="4715123" y="-1"/>
            <a:ext cx="7476877" cy="6858000"/>
          </a:xfrm>
          <a:custGeom>
            <a:avLst/>
            <a:gdLst/>
            <a:ahLst/>
            <a:cxnLst/>
            <a:rect l="l" t="t" r="r" b="b"/>
            <a:pathLst>
              <a:path w="7476877" h="6858000" extrusionOk="0">
                <a:moveTo>
                  <a:pt x="637332" y="4332728"/>
                </a:moveTo>
                <a:cubicBezTo>
                  <a:pt x="637332" y="4332728"/>
                  <a:pt x="637332" y="4332728"/>
                  <a:pt x="1576347" y="4332728"/>
                </a:cubicBezTo>
                <a:cubicBezTo>
                  <a:pt x="1635163" y="4332728"/>
                  <a:pt x="1691949" y="4365681"/>
                  <a:pt x="1720345" y="4419228"/>
                </a:cubicBezTo>
                <a:cubicBezTo>
                  <a:pt x="1720345" y="4419228"/>
                  <a:pt x="1720345" y="4419228"/>
                  <a:pt x="2190864" y="5245095"/>
                </a:cubicBezTo>
                <a:cubicBezTo>
                  <a:pt x="2221287" y="5296583"/>
                  <a:pt x="2221287" y="5362488"/>
                  <a:pt x="2190864" y="5413976"/>
                </a:cubicBezTo>
                <a:cubicBezTo>
                  <a:pt x="2190864" y="5413976"/>
                  <a:pt x="2190864" y="5413976"/>
                  <a:pt x="1720345" y="6239844"/>
                </a:cubicBezTo>
                <a:cubicBezTo>
                  <a:pt x="1691949" y="6293391"/>
                  <a:pt x="1635163" y="6326343"/>
                  <a:pt x="1576347" y="6326343"/>
                </a:cubicBezTo>
                <a:cubicBezTo>
                  <a:pt x="1576347" y="6326343"/>
                  <a:pt x="1576347" y="6326343"/>
                  <a:pt x="637332" y="6326343"/>
                </a:cubicBezTo>
                <a:cubicBezTo>
                  <a:pt x="576490" y="6326343"/>
                  <a:pt x="521732" y="6293391"/>
                  <a:pt x="491309" y="6239844"/>
                </a:cubicBezTo>
                <a:cubicBezTo>
                  <a:pt x="491309" y="6239844"/>
                  <a:pt x="491309" y="6239844"/>
                  <a:pt x="22817" y="5413976"/>
                </a:cubicBezTo>
                <a:cubicBezTo>
                  <a:pt x="-7605" y="5362488"/>
                  <a:pt x="-7605" y="5296583"/>
                  <a:pt x="22817" y="5245095"/>
                </a:cubicBezTo>
                <a:cubicBezTo>
                  <a:pt x="22817" y="5245095"/>
                  <a:pt x="22817" y="5245095"/>
                  <a:pt x="491309" y="4419228"/>
                </a:cubicBezTo>
                <a:cubicBezTo>
                  <a:pt x="521732" y="4365681"/>
                  <a:pt x="576490" y="4332728"/>
                  <a:pt x="637332" y="4332728"/>
                </a:cubicBezTo>
                <a:close/>
                <a:moveTo>
                  <a:pt x="3853980" y="0"/>
                </a:moveTo>
                <a:lnTo>
                  <a:pt x="5043644" y="0"/>
                </a:lnTo>
                <a:lnTo>
                  <a:pt x="5083740" y="70378"/>
                </a:lnTo>
                <a:cubicBezTo>
                  <a:pt x="5127533" y="147245"/>
                  <a:pt x="5174639" y="229925"/>
                  <a:pt x="5225307" y="318859"/>
                </a:cubicBezTo>
                <a:cubicBezTo>
                  <a:pt x="5271897" y="397715"/>
                  <a:pt x="5271897" y="498649"/>
                  <a:pt x="5225307" y="577503"/>
                </a:cubicBezTo>
                <a:cubicBezTo>
                  <a:pt x="5225307" y="577503"/>
                  <a:pt x="5225307" y="577503"/>
                  <a:pt x="4504695" y="1842337"/>
                </a:cubicBezTo>
                <a:cubicBezTo>
                  <a:pt x="4461209" y="1924345"/>
                  <a:pt x="4374239" y="1974811"/>
                  <a:pt x="4284162" y="1974811"/>
                </a:cubicBezTo>
                <a:cubicBezTo>
                  <a:pt x="4284162" y="1974811"/>
                  <a:pt x="4284162" y="1974811"/>
                  <a:pt x="2846045" y="1974811"/>
                </a:cubicBezTo>
                <a:cubicBezTo>
                  <a:pt x="2822750" y="1974811"/>
                  <a:pt x="2800035" y="1971656"/>
                  <a:pt x="2778342" y="1965645"/>
                </a:cubicBezTo>
                <a:lnTo>
                  <a:pt x="2731777" y="1945746"/>
                </a:lnTo>
                <a:lnTo>
                  <a:pt x="2760233" y="1895581"/>
                </a:lnTo>
                <a:cubicBezTo>
                  <a:pt x="3017539" y="1441999"/>
                  <a:pt x="3346890" y="861413"/>
                  <a:pt x="3768459" y="118263"/>
                </a:cubicBezTo>
                <a:cubicBezTo>
                  <a:pt x="3784101" y="90729"/>
                  <a:pt x="3801308" y="64519"/>
                  <a:pt x="3819932" y="39732"/>
                </a:cubicBezTo>
                <a:close/>
                <a:moveTo>
                  <a:pt x="1880237" y="0"/>
                </a:moveTo>
                <a:lnTo>
                  <a:pt x="2102124" y="0"/>
                </a:lnTo>
                <a:lnTo>
                  <a:pt x="2086946" y="26756"/>
                </a:lnTo>
                <a:cubicBezTo>
                  <a:pt x="1911773" y="335552"/>
                  <a:pt x="1911773" y="335552"/>
                  <a:pt x="1911773" y="335552"/>
                </a:cubicBezTo>
                <a:cubicBezTo>
                  <a:pt x="1865182" y="414408"/>
                  <a:pt x="1865182" y="515344"/>
                  <a:pt x="1911773" y="594199"/>
                </a:cubicBezTo>
                <a:cubicBezTo>
                  <a:pt x="2629280" y="1859030"/>
                  <a:pt x="2629280" y="1859030"/>
                  <a:pt x="2629280" y="1859030"/>
                </a:cubicBezTo>
                <a:cubicBezTo>
                  <a:pt x="2652576" y="1900035"/>
                  <a:pt x="2685189" y="1933154"/>
                  <a:pt x="2723627" y="1956020"/>
                </a:cubicBezTo>
                <a:lnTo>
                  <a:pt x="2734544" y="1960685"/>
                </a:lnTo>
                <a:lnTo>
                  <a:pt x="2676021" y="2063851"/>
                </a:lnTo>
                <a:lnTo>
                  <a:pt x="2632495" y="2140578"/>
                </a:lnTo>
                <a:lnTo>
                  <a:pt x="2677641" y="2159871"/>
                </a:lnTo>
                <a:cubicBezTo>
                  <a:pt x="2702113" y="2166652"/>
                  <a:pt x="2727732" y="2170210"/>
                  <a:pt x="2754009" y="2170210"/>
                </a:cubicBezTo>
                <a:cubicBezTo>
                  <a:pt x="4376198" y="2170210"/>
                  <a:pt x="4376198" y="2170210"/>
                  <a:pt x="4376198" y="2170210"/>
                </a:cubicBezTo>
                <a:cubicBezTo>
                  <a:pt x="4477805" y="2170210"/>
                  <a:pt x="4575904" y="2113286"/>
                  <a:pt x="4624956" y="2020780"/>
                </a:cubicBezTo>
                <a:cubicBezTo>
                  <a:pt x="5437803" y="594055"/>
                  <a:pt x="5437803" y="594055"/>
                  <a:pt x="5437803" y="594055"/>
                </a:cubicBezTo>
                <a:cubicBezTo>
                  <a:pt x="5490358" y="505109"/>
                  <a:pt x="5490358" y="391256"/>
                  <a:pt x="5437803" y="302307"/>
                </a:cubicBezTo>
                <a:cubicBezTo>
                  <a:pt x="5387000" y="213137"/>
                  <a:pt x="5339373" y="129540"/>
                  <a:pt x="5294722" y="51168"/>
                </a:cubicBezTo>
                <a:lnTo>
                  <a:pt x="5265570" y="0"/>
                </a:lnTo>
                <a:lnTo>
                  <a:pt x="7476877" y="0"/>
                </a:lnTo>
                <a:lnTo>
                  <a:pt x="7476877" y="6858000"/>
                </a:lnTo>
                <a:lnTo>
                  <a:pt x="3343303" y="6858000"/>
                </a:lnTo>
                <a:lnTo>
                  <a:pt x="3297958" y="6778065"/>
                </a:lnTo>
                <a:cubicBezTo>
                  <a:pt x="3015657" y="6280421"/>
                  <a:pt x="2563976" y="5484189"/>
                  <a:pt x="1841286" y="4210218"/>
                </a:cubicBezTo>
                <a:cubicBezTo>
                  <a:pt x="1716144" y="3998418"/>
                  <a:pt x="1716144" y="3727316"/>
                  <a:pt x="1841286" y="3515516"/>
                </a:cubicBezTo>
                <a:cubicBezTo>
                  <a:pt x="1841286" y="3515516"/>
                  <a:pt x="1841286" y="3515516"/>
                  <a:pt x="2556859" y="2254092"/>
                </a:cubicBezTo>
                <a:lnTo>
                  <a:pt x="2617166" y="2147787"/>
                </a:lnTo>
                <a:lnTo>
                  <a:pt x="2615044" y="2146880"/>
                </a:lnTo>
                <a:cubicBezTo>
                  <a:pt x="2571686" y="2121084"/>
                  <a:pt x="2534897" y="2083728"/>
                  <a:pt x="2508620" y="2037473"/>
                </a:cubicBezTo>
                <a:cubicBezTo>
                  <a:pt x="2508620" y="2037473"/>
                  <a:pt x="2508620" y="2037473"/>
                  <a:pt x="1699276" y="610749"/>
                </a:cubicBezTo>
                <a:cubicBezTo>
                  <a:pt x="1646720" y="521803"/>
                  <a:pt x="1646720" y="407950"/>
                  <a:pt x="1699276" y="319000"/>
                </a:cubicBezTo>
                <a:cubicBezTo>
                  <a:pt x="1699276" y="319000"/>
                  <a:pt x="1699276" y="319000"/>
                  <a:pt x="1843322" y="65075"/>
                </a:cubicBezTo>
                <a:close/>
              </a:path>
            </a:pathLst>
          </a:custGeom>
          <a:solidFill>
            <a:srgbClr val="7F7F7F">
              <a:alpha val="14510"/>
            </a:srgbClr>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grpSp>
        <p:nvGrpSpPr>
          <p:cNvPr id="181" name="Google Shape;181;g162004cb755_0_40"/>
          <p:cNvGrpSpPr/>
          <p:nvPr/>
        </p:nvGrpSpPr>
        <p:grpSpPr>
          <a:xfrm>
            <a:off x="441960" y="561256"/>
            <a:ext cx="1128381" cy="847205"/>
            <a:chOff x="7393391" y="1075612"/>
            <a:chExt cx="1128381" cy="847205"/>
          </a:xfrm>
        </p:grpSpPr>
        <p:sp>
          <p:nvSpPr>
            <p:cNvPr id="182" name="Google Shape;182;g162004cb755_0_40"/>
            <p:cNvSpPr/>
            <p:nvPr/>
          </p:nvSpPr>
          <p:spPr>
            <a:xfrm>
              <a:off x="7393391" y="1327438"/>
              <a:ext cx="675351" cy="595380"/>
            </a:xfrm>
            <a:custGeom>
              <a:avLst/>
              <a:gdLst/>
              <a:ahLst/>
              <a:cxnLst/>
              <a:rect l="l" t="t" r="r" b="b"/>
              <a:pathLst>
                <a:path w="785" h="692" extrusionOk="0">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183" name="Google Shape;183;g162004cb755_0_40"/>
            <p:cNvSpPr/>
            <p:nvPr/>
          </p:nvSpPr>
          <p:spPr>
            <a:xfrm>
              <a:off x="7971281" y="1075612"/>
              <a:ext cx="550491" cy="485307"/>
            </a:xfrm>
            <a:custGeom>
              <a:avLst/>
              <a:gdLst/>
              <a:ahLst/>
              <a:cxnLst/>
              <a:rect l="l" t="t" r="r" b="b"/>
              <a:pathLst>
                <a:path w="785" h="692" extrusionOk="0">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grpSp>
      <p:pic>
        <p:nvPicPr>
          <p:cNvPr id="2" name="Google Shape;151;p5" descr="Logotipo&#10;&#10;Descripción generada automáticamente">
            <a:extLst>
              <a:ext uri="{FF2B5EF4-FFF2-40B4-BE49-F238E27FC236}">
                <a16:creationId xmlns:a16="http://schemas.microsoft.com/office/drawing/2014/main" id="{239908E9-A3AD-84B6-F16D-D32F278C8DEF}"/>
              </a:ext>
            </a:extLst>
          </p:cNvPr>
          <p:cNvPicPr preferRelativeResize="0">
            <a:picLocks/>
          </p:cNvPicPr>
          <p:nvPr/>
        </p:nvPicPr>
        <p:blipFill rotWithShape="1">
          <a:blip r:embed="rId3">
            <a:alphaModFix/>
          </a:blip>
          <a:srcRect/>
          <a:stretch/>
        </p:blipFill>
        <p:spPr>
          <a:xfrm>
            <a:off x="10469310" y="6024685"/>
            <a:ext cx="1362791" cy="480384"/>
          </a:xfrm>
          <a:prstGeom prst="rect">
            <a:avLst/>
          </a:prstGeom>
          <a:noFill/>
          <a:ln>
            <a:noFill/>
          </a:ln>
        </p:spPr>
      </p:pic>
    </p:spTree>
  </p:cSld>
  <p:clrMapOvr>
    <a:masterClrMapping/>
  </p:clrMapOvr>
</p:sld>
</file>

<file path=ppt/theme/theme1.xml><?xml version="1.0" encoding="utf-8"?>
<a:theme xmlns:a="http://schemas.openxmlformats.org/drawingml/2006/main" name="Tema de Offic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455</TotalTime>
  <Words>1600</Words>
  <Application>Microsoft Office PowerPoint</Application>
  <PresentationFormat>Widescreen</PresentationFormat>
  <Paragraphs>76</Paragraphs>
  <Slides>11</Slides>
  <Notes>11</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11</vt:i4>
      </vt:variant>
    </vt:vector>
  </HeadingPairs>
  <TitlesOfParts>
    <vt:vector size="17" baseType="lpstr">
      <vt:lpstr>Arial</vt:lpstr>
      <vt:lpstr>Calibri</vt:lpstr>
      <vt:lpstr>Quicksand</vt:lpstr>
      <vt:lpstr>Silka</vt:lpstr>
      <vt:lpstr>Tema de Office</vt:lpstr>
      <vt:lpstr>Tema de Office</vt:lpstr>
      <vt:lpstr> Masterclass Lessons Learned Repository   Business Plan  </vt:lpstr>
      <vt:lpstr>    Summary </vt:lpstr>
      <vt:lpstr>PowerPoint Presentation</vt:lpstr>
      <vt:lpstr>Characteristics of Business Plan</vt:lpstr>
      <vt:lpstr>      </vt:lpstr>
      <vt:lpstr>3. Products and services  Describe the products and/or services your business provides. Focus on your customers’ perspective – and needs – by demonstrating the problem you are trying to solve. The goal with this section is to prove that your business fills a bona fide market need and will remain viable for the foreseeable future.  4. Market analysis  -  Clearly define who your target audience is, where you will find customers, how you will reach them and, most importantly, how you will deliver your product or service to them. Provide a deep analysis of your ideal customer and how your business provides a solution for them.  -  Include your competitors and illustrate how your business is uniquely different from the established companies in the industry or market.  -  Write a marketing plan based on the context of your business.  A SWOT analysis is a common tool entrepreneurs use to bring all collected data together in a market analysis. “SWOT” stands for “strengths, weaknesses, opportunities and threats.” Strengths and weaknesses analyze the advantages and disadvantages unique to your company, while opportunities and threats analyze the current market risks and rewards. </vt:lpstr>
      <vt:lpstr>PowerPoint Presentation</vt:lpstr>
      <vt:lpstr>PowerPoint Presentation</vt:lpstr>
      <vt:lpstr>PowerPoint Presentation</vt:lpstr>
      <vt:lpstr>Conclusion </vt:lpstr>
      <vt:lpstr>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LEAN  Canvas  </dc:title>
  <dc:creator>Dideas Group</dc:creator>
  <cp:lastModifiedBy>Viktorija Paplauskaitė</cp:lastModifiedBy>
  <cp:revision>167</cp:revision>
  <dcterms:created xsi:type="dcterms:W3CDTF">2022-09-21T07:19:16Z</dcterms:created>
  <dcterms:modified xsi:type="dcterms:W3CDTF">2022-12-02T11:58:16Z</dcterms:modified>
</cp:coreProperties>
</file>