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14"/>
  </p:notesMasterIdLst>
  <p:sldIdLst>
    <p:sldId id="256" r:id="rId3"/>
    <p:sldId id="257" r:id="rId4"/>
    <p:sldId id="258" r:id="rId5"/>
    <p:sldId id="259" r:id="rId6"/>
    <p:sldId id="260" r:id="rId7"/>
    <p:sldId id="261" r:id="rId8"/>
    <p:sldId id="262" r:id="rId9"/>
    <p:sldId id="267" r:id="rId10"/>
    <p:sldId id="263" r:id="rId11"/>
    <p:sldId id="265" r:id="rId12"/>
    <p:sldId id="266" r:id="rId1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7" roundtripDataSignature="AMtx7mh6KOP0cylbHRLUrXXxcBlbNoCgD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1E1"/>
    <a:srgbClr val="FFB3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customschemas.google.com/relationships/presentationmetadata" Target="metadata"/><Relationship Id="rId2" Type="http://schemas.openxmlformats.org/officeDocument/2006/relationships/slideMaster" Target="slideMasters/slideMaster2.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4" name="Google Shape;9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162004cb755_0_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 name="Google Shape;196;g162004cb755_0_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06" name="Google Shape;206;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7" name="Google Shape;10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7" name="Google Shape;117;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0" name="Google Shape;130;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43" name="Google Shape;143;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4" name="Google Shape;154;p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162004cb755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162004cb755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162004cb755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162004cb755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948881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162004cb755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162004cb755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1"/>
        <p:cNvGrpSpPr/>
        <p:nvPr/>
      </p:nvGrpSpPr>
      <p:grpSpPr>
        <a:xfrm>
          <a:off x="0" y="0"/>
          <a:ext cx="0" cy="0"/>
          <a:chOff x="0" y="0"/>
          <a:chExt cx="0" cy="0"/>
        </a:xfrm>
      </p:grpSpPr>
      <p:sp>
        <p:nvSpPr>
          <p:cNvPr id="12" name="Google Shape;12;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 name="Google Shape;14;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68"/>
        <p:cNvGrpSpPr/>
        <p:nvPr/>
      </p:nvGrpSpPr>
      <p:grpSpPr>
        <a:xfrm>
          <a:off x="0" y="0"/>
          <a:ext cx="0" cy="0"/>
          <a:chOff x="0" y="0"/>
          <a:chExt cx="0" cy="0"/>
        </a:xfrm>
      </p:grpSpPr>
      <p:sp>
        <p:nvSpPr>
          <p:cNvPr id="69" name="Google Shape;69;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4"/>
        <p:cNvGrpSpPr/>
        <p:nvPr/>
      </p:nvGrpSpPr>
      <p:grpSpPr>
        <a:xfrm>
          <a:off x="0" y="0"/>
          <a:ext cx="0" cy="0"/>
          <a:chOff x="0" y="0"/>
          <a:chExt cx="0" cy="0"/>
        </a:xfrm>
      </p:grpSpPr>
      <p:sp>
        <p:nvSpPr>
          <p:cNvPr id="75" name="Google Shape;75;p2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86"/>
        <p:cNvGrpSpPr/>
        <p:nvPr/>
      </p:nvGrpSpPr>
      <p:grpSpPr>
        <a:xfrm>
          <a:off x="0" y="0"/>
          <a:ext cx="0" cy="0"/>
          <a:chOff x="0" y="0"/>
          <a:chExt cx="0" cy="0"/>
        </a:xfrm>
      </p:grpSpPr>
      <p:sp>
        <p:nvSpPr>
          <p:cNvPr id="87" name="Google Shape;87;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89" name="Google Shape;89;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 name="Google Shape;90;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7"/>
        <p:cNvGrpSpPr/>
        <p:nvPr/>
      </p:nvGrpSpPr>
      <p:grpSpPr>
        <a:xfrm>
          <a:off x="0" y="0"/>
          <a:ext cx="0" cy="0"/>
          <a:chOff x="0" y="0"/>
          <a:chExt cx="0" cy="0"/>
        </a:xfrm>
      </p:grpSpPr>
      <p:sp>
        <p:nvSpPr>
          <p:cNvPr id="18" name="Google Shape;18;p1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0" name="Google Shape;20;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3"/>
        <p:cNvGrpSpPr/>
        <p:nvPr/>
      </p:nvGrpSpPr>
      <p:grpSpPr>
        <a:xfrm>
          <a:off x="0" y="0"/>
          <a:ext cx="0" cy="0"/>
          <a:chOff x="0" y="0"/>
          <a:chExt cx="0" cy="0"/>
        </a:xfrm>
      </p:grpSpPr>
      <p:sp>
        <p:nvSpPr>
          <p:cNvPr id="24" name="Google Shape;24;p1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9"/>
        <p:cNvGrpSpPr/>
        <p:nvPr/>
      </p:nvGrpSpPr>
      <p:grpSpPr>
        <a:xfrm>
          <a:off x="0" y="0"/>
          <a:ext cx="0" cy="0"/>
          <a:chOff x="0" y="0"/>
          <a:chExt cx="0" cy="0"/>
        </a:xfrm>
      </p:grpSpPr>
      <p:sp>
        <p:nvSpPr>
          <p:cNvPr id="30" name="Google Shape;30;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36"/>
        <p:cNvGrpSpPr/>
        <p:nvPr/>
      </p:nvGrpSpPr>
      <p:grpSpPr>
        <a:xfrm>
          <a:off x="0" y="0"/>
          <a:ext cx="0" cy="0"/>
          <a:chOff x="0" y="0"/>
          <a:chExt cx="0" cy="0"/>
        </a:xfrm>
      </p:grpSpPr>
      <p:sp>
        <p:nvSpPr>
          <p:cNvPr id="37" name="Google Shape;37;p1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5"/>
        <p:cNvGrpSpPr/>
        <p:nvPr/>
      </p:nvGrpSpPr>
      <p:grpSpPr>
        <a:xfrm>
          <a:off x="0" y="0"/>
          <a:ext cx="0" cy="0"/>
          <a:chOff x="0" y="0"/>
          <a:chExt cx="0" cy="0"/>
        </a:xfrm>
      </p:grpSpPr>
      <p:sp>
        <p:nvSpPr>
          <p:cNvPr id="46" name="Google Shape;46;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0"/>
        <p:cNvGrpSpPr/>
        <p:nvPr/>
      </p:nvGrpSpPr>
      <p:grpSpPr>
        <a:xfrm>
          <a:off x="0" y="0"/>
          <a:ext cx="0" cy="0"/>
          <a:chOff x="0" y="0"/>
          <a:chExt cx="0" cy="0"/>
        </a:xfrm>
      </p:grpSpPr>
      <p:sp>
        <p:nvSpPr>
          <p:cNvPr id="51" name="Google Shape;51;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4"/>
        <p:cNvGrpSpPr/>
        <p:nvPr/>
      </p:nvGrpSpPr>
      <p:grpSpPr>
        <a:xfrm>
          <a:off x="0" y="0"/>
          <a:ext cx="0" cy="0"/>
          <a:chOff x="0" y="0"/>
          <a:chExt cx="0" cy="0"/>
        </a:xfrm>
      </p:grpSpPr>
      <p:sp>
        <p:nvSpPr>
          <p:cNvPr id="55" name="Google Shape;55;p1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1"/>
        <p:cNvGrpSpPr/>
        <p:nvPr/>
      </p:nvGrpSpPr>
      <p:grpSpPr>
        <a:xfrm>
          <a:off x="0" y="0"/>
          <a:ext cx="0" cy="0"/>
          <a:chOff x="0" y="0"/>
          <a:chExt cx="0" cy="0"/>
        </a:xfrm>
      </p:grpSpPr>
      <p:sp>
        <p:nvSpPr>
          <p:cNvPr id="62" name="Google Shape;62;p2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20"/>
          <p:cNvSpPr>
            <a:spLocks noGrp="1"/>
          </p:cNvSpPr>
          <p:nvPr>
            <p:ph type="pic" idx="2"/>
          </p:nvPr>
        </p:nvSpPr>
        <p:spPr>
          <a:xfrm>
            <a:off x="5183188" y="987425"/>
            <a:ext cx="6172200" cy="4873625"/>
          </a:xfrm>
          <a:prstGeom prst="rect">
            <a:avLst/>
          </a:prstGeom>
          <a:noFill/>
          <a:ln>
            <a:noFill/>
          </a:ln>
        </p:spPr>
      </p:sp>
      <p:sp>
        <p:nvSpPr>
          <p:cNvPr id="64" name="Google Shape;64;p2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80"/>
        <p:cNvGrpSpPr/>
        <p:nvPr/>
      </p:nvGrpSpPr>
      <p:grpSpPr>
        <a:xfrm>
          <a:off x="0" y="0"/>
          <a:ext cx="0" cy="0"/>
          <a:chOff x="0" y="0"/>
          <a:chExt cx="0" cy="0"/>
        </a:xfrm>
      </p:grpSpPr>
      <p:sp>
        <p:nvSpPr>
          <p:cNvPr id="81" name="Google Shape;81;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4400"/>
              <a:buFont typeface="Calibri"/>
              <a:buNone/>
              <a:defRPr sz="44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2" name="Google Shape;82;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lt1"/>
              </a:buClr>
              <a:buSzPts val="2800"/>
              <a:buFont typeface="Arial"/>
              <a:buChar char="•"/>
              <a:defRPr sz="2800" b="0" i="0" u="none" strike="noStrike" cap="none">
                <a:solidFill>
                  <a:schemeClr val="lt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9pPr>
          </a:lstStyle>
          <a:p>
            <a:endParaRPr/>
          </a:p>
        </p:txBody>
      </p:sp>
      <p:sp>
        <p:nvSpPr>
          <p:cNvPr id="83" name="Google Shape;83;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9pPr>
          </a:lstStyle>
          <a:p>
            <a:endParaRPr/>
          </a:p>
        </p:txBody>
      </p:sp>
      <p:sp>
        <p:nvSpPr>
          <p:cNvPr id="84" name="Google Shape;84;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9pPr>
          </a:lstStyle>
          <a:p>
            <a:endParaRPr/>
          </a:p>
        </p:txBody>
      </p:sp>
      <p:sp>
        <p:nvSpPr>
          <p:cNvPr id="85" name="Google Shape;85;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6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5"/>
        <p:cNvGrpSpPr/>
        <p:nvPr/>
      </p:nvGrpSpPr>
      <p:grpSpPr>
        <a:xfrm>
          <a:off x="0" y="0"/>
          <a:ext cx="0" cy="0"/>
          <a:chOff x="0" y="0"/>
          <a:chExt cx="0" cy="0"/>
        </a:xfrm>
      </p:grpSpPr>
      <p:sp>
        <p:nvSpPr>
          <p:cNvPr id="96" name="Google Shape;96;p1"/>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7" name="Google Shape;97;p1"/>
          <p:cNvSpPr/>
          <p:nvPr/>
        </p:nvSpPr>
        <p:spPr>
          <a:xfrm>
            <a:off x="0" y="0"/>
            <a:ext cx="9415165" cy="6858000"/>
          </a:xfrm>
          <a:custGeom>
            <a:avLst/>
            <a:gdLst/>
            <a:ahLst/>
            <a:cxnLst/>
            <a:rect l="l" t="t" r="r" b="b"/>
            <a:pathLst>
              <a:path w="9415165" h="6858000" extrusionOk="0">
                <a:moveTo>
                  <a:pt x="0" y="5940102"/>
                </a:moveTo>
                <a:lnTo>
                  <a:pt x="201903" y="5940608"/>
                </a:lnTo>
                <a:cubicBezTo>
                  <a:pt x="552894" y="5941488"/>
                  <a:pt x="968883" y="5942531"/>
                  <a:pt x="1461907" y="5943766"/>
                </a:cubicBezTo>
                <a:cubicBezTo>
                  <a:pt x="1662934" y="5938113"/>
                  <a:pt x="1852841" y="6049291"/>
                  <a:pt x="1951874" y="6220822"/>
                </a:cubicBezTo>
                <a:cubicBezTo>
                  <a:pt x="1951874" y="6220822"/>
                  <a:pt x="1951874" y="6220822"/>
                  <a:pt x="2282833" y="6794059"/>
                </a:cubicBezTo>
                <a:lnTo>
                  <a:pt x="2319750" y="6858000"/>
                </a:lnTo>
                <a:lnTo>
                  <a:pt x="0" y="6858000"/>
                </a:lnTo>
                <a:close/>
                <a:moveTo>
                  <a:pt x="751947" y="3830686"/>
                </a:moveTo>
                <a:cubicBezTo>
                  <a:pt x="751947" y="3830686"/>
                  <a:pt x="751947" y="3830686"/>
                  <a:pt x="1719258" y="3833112"/>
                </a:cubicBezTo>
                <a:cubicBezTo>
                  <a:pt x="1780885" y="3831380"/>
                  <a:pt x="1839102" y="3865462"/>
                  <a:pt x="1869462" y="3918046"/>
                </a:cubicBezTo>
                <a:cubicBezTo>
                  <a:pt x="1869462" y="3918046"/>
                  <a:pt x="1869462" y="3918046"/>
                  <a:pt x="2354170" y="4757586"/>
                </a:cubicBezTo>
                <a:cubicBezTo>
                  <a:pt x="2385577" y="4811983"/>
                  <a:pt x="2384937" y="4877630"/>
                  <a:pt x="2353672" y="4931947"/>
                </a:cubicBezTo>
                <a:cubicBezTo>
                  <a:pt x="2353672" y="4931947"/>
                  <a:pt x="2353672" y="4931947"/>
                  <a:pt x="1871068" y="5769061"/>
                </a:cubicBezTo>
                <a:cubicBezTo>
                  <a:pt x="1841608" y="5822336"/>
                  <a:pt x="1783799" y="5855711"/>
                  <a:pt x="1722931" y="5854589"/>
                </a:cubicBezTo>
                <a:cubicBezTo>
                  <a:pt x="1722931" y="5854589"/>
                  <a:pt x="1722931" y="5854589"/>
                  <a:pt x="756668" y="5853977"/>
                </a:cubicBezTo>
                <a:cubicBezTo>
                  <a:pt x="693994" y="5853896"/>
                  <a:pt x="636823" y="5821628"/>
                  <a:pt x="605416" y="5767228"/>
                </a:cubicBezTo>
                <a:cubicBezTo>
                  <a:pt x="605416" y="5767228"/>
                  <a:pt x="605416" y="5767228"/>
                  <a:pt x="120708" y="4927690"/>
                </a:cubicBezTo>
                <a:cubicBezTo>
                  <a:pt x="90348" y="4875106"/>
                  <a:pt x="89942" y="4807646"/>
                  <a:pt x="122255" y="4755141"/>
                </a:cubicBezTo>
                <a:cubicBezTo>
                  <a:pt x="122255" y="4755141"/>
                  <a:pt x="122255" y="4755141"/>
                  <a:pt x="603810" y="3916214"/>
                </a:cubicBezTo>
                <a:cubicBezTo>
                  <a:pt x="633271" y="3862939"/>
                  <a:pt x="691080" y="3829563"/>
                  <a:pt x="751947" y="3830686"/>
                </a:cubicBezTo>
                <a:close/>
                <a:moveTo>
                  <a:pt x="2140871" y="3416093"/>
                </a:moveTo>
                <a:cubicBezTo>
                  <a:pt x="2140871" y="3416093"/>
                  <a:pt x="2140871" y="3416093"/>
                  <a:pt x="2485012" y="3416957"/>
                </a:cubicBezTo>
                <a:cubicBezTo>
                  <a:pt x="2506938" y="3416340"/>
                  <a:pt x="2527650" y="3428466"/>
                  <a:pt x="2538451" y="3447174"/>
                </a:cubicBezTo>
                <a:cubicBezTo>
                  <a:pt x="2538451" y="3447174"/>
                  <a:pt x="2538451" y="3447174"/>
                  <a:pt x="2710898" y="3745860"/>
                </a:cubicBezTo>
                <a:cubicBezTo>
                  <a:pt x="2722072" y="3765213"/>
                  <a:pt x="2721844" y="3788568"/>
                  <a:pt x="2710720" y="3807893"/>
                </a:cubicBezTo>
                <a:cubicBezTo>
                  <a:pt x="2710720" y="3807893"/>
                  <a:pt x="2710720" y="3807893"/>
                  <a:pt x="2539024" y="4105714"/>
                </a:cubicBezTo>
                <a:cubicBezTo>
                  <a:pt x="2528542" y="4124669"/>
                  <a:pt x="2507974" y="4136543"/>
                  <a:pt x="2486319" y="4136144"/>
                </a:cubicBezTo>
                <a:cubicBezTo>
                  <a:pt x="2486319" y="4136144"/>
                  <a:pt x="2486319" y="4136144"/>
                  <a:pt x="2142549" y="4135926"/>
                </a:cubicBezTo>
                <a:cubicBezTo>
                  <a:pt x="2120252" y="4135898"/>
                  <a:pt x="2099911" y="4124417"/>
                  <a:pt x="2088738" y="4105063"/>
                </a:cubicBezTo>
                <a:cubicBezTo>
                  <a:pt x="2088738" y="4105063"/>
                  <a:pt x="2088738" y="4105063"/>
                  <a:pt x="1916292" y="3806378"/>
                </a:cubicBezTo>
                <a:cubicBezTo>
                  <a:pt x="1905490" y="3787669"/>
                  <a:pt x="1905346" y="3763670"/>
                  <a:pt x="1916843" y="3744990"/>
                </a:cubicBezTo>
                <a:cubicBezTo>
                  <a:pt x="1916843" y="3744990"/>
                  <a:pt x="1916843" y="3744990"/>
                  <a:pt x="2088166" y="3446523"/>
                </a:cubicBezTo>
                <a:cubicBezTo>
                  <a:pt x="2098648" y="3427568"/>
                  <a:pt x="2119216" y="3415695"/>
                  <a:pt x="2140871" y="3416093"/>
                </a:cubicBezTo>
                <a:close/>
                <a:moveTo>
                  <a:pt x="2309207" y="2943824"/>
                </a:moveTo>
                <a:cubicBezTo>
                  <a:pt x="2309207" y="2943824"/>
                  <a:pt x="2309207" y="2943824"/>
                  <a:pt x="2490927" y="2944279"/>
                </a:cubicBezTo>
                <a:cubicBezTo>
                  <a:pt x="2502505" y="2943955"/>
                  <a:pt x="2513441" y="2950357"/>
                  <a:pt x="2519144" y="2960236"/>
                </a:cubicBezTo>
                <a:cubicBezTo>
                  <a:pt x="2519144" y="2960236"/>
                  <a:pt x="2519144" y="2960236"/>
                  <a:pt x="2610202" y="3117952"/>
                </a:cubicBezTo>
                <a:cubicBezTo>
                  <a:pt x="2616102" y="3128172"/>
                  <a:pt x="2615982" y="3140504"/>
                  <a:pt x="2610107" y="3150708"/>
                </a:cubicBezTo>
                <a:cubicBezTo>
                  <a:pt x="2610107" y="3150708"/>
                  <a:pt x="2610107" y="3150708"/>
                  <a:pt x="2519446" y="3307968"/>
                </a:cubicBezTo>
                <a:cubicBezTo>
                  <a:pt x="2513912" y="3317976"/>
                  <a:pt x="2503051" y="3324246"/>
                  <a:pt x="2491617" y="3324035"/>
                </a:cubicBezTo>
                <a:cubicBezTo>
                  <a:pt x="2491617" y="3324035"/>
                  <a:pt x="2491617" y="3324035"/>
                  <a:pt x="2310094" y="3323920"/>
                </a:cubicBezTo>
                <a:cubicBezTo>
                  <a:pt x="2298321" y="3323905"/>
                  <a:pt x="2287579" y="3317843"/>
                  <a:pt x="2281679" y="3307623"/>
                </a:cubicBezTo>
                <a:cubicBezTo>
                  <a:pt x="2281679" y="3307623"/>
                  <a:pt x="2281679" y="3307623"/>
                  <a:pt x="2190623" y="3149908"/>
                </a:cubicBezTo>
                <a:cubicBezTo>
                  <a:pt x="2184919" y="3140029"/>
                  <a:pt x="2184843" y="3127357"/>
                  <a:pt x="2190913" y="3117492"/>
                </a:cubicBezTo>
                <a:cubicBezTo>
                  <a:pt x="2190913" y="3117492"/>
                  <a:pt x="2190913" y="3117492"/>
                  <a:pt x="2281378" y="2959891"/>
                </a:cubicBezTo>
                <a:cubicBezTo>
                  <a:pt x="2286913" y="2949884"/>
                  <a:pt x="2297773" y="2943613"/>
                  <a:pt x="2309207" y="2943824"/>
                </a:cubicBezTo>
                <a:close/>
                <a:moveTo>
                  <a:pt x="4112874" y="2635904"/>
                </a:moveTo>
                <a:cubicBezTo>
                  <a:pt x="4112874" y="2635904"/>
                  <a:pt x="4112874" y="2635904"/>
                  <a:pt x="7268230" y="2643815"/>
                </a:cubicBezTo>
                <a:cubicBezTo>
                  <a:pt x="7469258" y="2638162"/>
                  <a:pt x="7659163" y="2749340"/>
                  <a:pt x="7758196" y="2920870"/>
                </a:cubicBezTo>
                <a:cubicBezTo>
                  <a:pt x="7758196" y="2920870"/>
                  <a:pt x="7758196" y="2920870"/>
                  <a:pt x="9339309" y="5659439"/>
                </a:cubicBezTo>
                <a:cubicBezTo>
                  <a:pt x="9441758" y="5836884"/>
                  <a:pt x="9439672" y="6051021"/>
                  <a:pt x="9337678" y="6228205"/>
                </a:cubicBezTo>
                <a:cubicBezTo>
                  <a:pt x="9337678" y="6228205"/>
                  <a:pt x="9337678" y="6228205"/>
                  <a:pt x="9008157" y="6799787"/>
                </a:cubicBezTo>
                <a:lnTo>
                  <a:pt x="8974598" y="6858000"/>
                </a:lnTo>
                <a:lnTo>
                  <a:pt x="2425403" y="6858000"/>
                </a:lnTo>
                <a:lnTo>
                  <a:pt x="2332089" y="6696379"/>
                </a:lnTo>
                <a:cubicBezTo>
                  <a:pt x="2245236" y="6545945"/>
                  <a:pt x="2152593" y="6385482"/>
                  <a:pt x="2053773" y="6214321"/>
                </a:cubicBezTo>
                <a:cubicBezTo>
                  <a:pt x="1954740" y="6042790"/>
                  <a:pt x="1953410" y="5822737"/>
                  <a:pt x="2058819" y="5651469"/>
                </a:cubicBezTo>
                <a:cubicBezTo>
                  <a:pt x="2058819" y="5651469"/>
                  <a:pt x="2058819" y="5651469"/>
                  <a:pt x="3629647" y="2914896"/>
                </a:cubicBezTo>
                <a:cubicBezTo>
                  <a:pt x="3725749" y="2741114"/>
                  <a:pt x="3914325" y="2632240"/>
                  <a:pt x="4112874" y="2635904"/>
                </a:cubicBezTo>
                <a:close/>
                <a:moveTo>
                  <a:pt x="688133" y="2474638"/>
                </a:moveTo>
                <a:cubicBezTo>
                  <a:pt x="688133" y="2474638"/>
                  <a:pt x="688133" y="2474638"/>
                  <a:pt x="1287544" y="2476142"/>
                </a:cubicBezTo>
                <a:cubicBezTo>
                  <a:pt x="1325733" y="2475067"/>
                  <a:pt x="1361809" y="2496187"/>
                  <a:pt x="1380621" y="2528772"/>
                </a:cubicBezTo>
                <a:cubicBezTo>
                  <a:pt x="1380621" y="2528772"/>
                  <a:pt x="1380621" y="2528772"/>
                  <a:pt x="1680979" y="3049008"/>
                </a:cubicBezTo>
                <a:cubicBezTo>
                  <a:pt x="1700441" y="3082716"/>
                  <a:pt x="1700045" y="3123395"/>
                  <a:pt x="1680670" y="3157054"/>
                </a:cubicBezTo>
                <a:cubicBezTo>
                  <a:pt x="1680670" y="3157054"/>
                  <a:pt x="1680670" y="3157054"/>
                  <a:pt x="1381617" y="3675787"/>
                </a:cubicBezTo>
                <a:cubicBezTo>
                  <a:pt x="1363361" y="3708799"/>
                  <a:pt x="1327537" y="3729482"/>
                  <a:pt x="1289821" y="3728785"/>
                </a:cubicBezTo>
                <a:cubicBezTo>
                  <a:pt x="1289821" y="3728785"/>
                  <a:pt x="1289821" y="3728785"/>
                  <a:pt x="691058" y="3728407"/>
                </a:cubicBezTo>
                <a:cubicBezTo>
                  <a:pt x="652221" y="3728357"/>
                  <a:pt x="616793" y="3708360"/>
                  <a:pt x="597332" y="3674651"/>
                </a:cubicBezTo>
                <a:cubicBezTo>
                  <a:pt x="597332" y="3674651"/>
                  <a:pt x="597332" y="3674651"/>
                  <a:pt x="296974" y="3154416"/>
                </a:cubicBezTo>
                <a:cubicBezTo>
                  <a:pt x="278161" y="3121831"/>
                  <a:pt x="277908" y="3080029"/>
                  <a:pt x="297933" y="3047494"/>
                </a:cubicBezTo>
                <a:cubicBezTo>
                  <a:pt x="297933" y="3047494"/>
                  <a:pt x="297933" y="3047494"/>
                  <a:pt x="596337" y="2527637"/>
                </a:cubicBezTo>
                <a:cubicBezTo>
                  <a:pt x="614593" y="2494625"/>
                  <a:pt x="650416" y="2473943"/>
                  <a:pt x="688133" y="2474638"/>
                </a:cubicBezTo>
                <a:close/>
                <a:moveTo>
                  <a:pt x="2732571" y="2020011"/>
                </a:moveTo>
                <a:cubicBezTo>
                  <a:pt x="2732571" y="2020011"/>
                  <a:pt x="2732571" y="2020011"/>
                  <a:pt x="3236024" y="2021272"/>
                </a:cubicBezTo>
                <a:cubicBezTo>
                  <a:pt x="3268098" y="2020370"/>
                  <a:pt x="3298399" y="2038110"/>
                  <a:pt x="3314200" y="2065479"/>
                </a:cubicBezTo>
                <a:cubicBezTo>
                  <a:pt x="3314200" y="2065479"/>
                  <a:pt x="3314200" y="2065479"/>
                  <a:pt x="3566473" y="2502430"/>
                </a:cubicBezTo>
                <a:cubicBezTo>
                  <a:pt x="3582820" y="2530741"/>
                  <a:pt x="3582487" y="2564907"/>
                  <a:pt x="3566214" y="2593179"/>
                </a:cubicBezTo>
                <a:cubicBezTo>
                  <a:pt x="3566214" y="2593179"/>
                  <a:pt x="3566214" y="2593179"/>
                  <a:pt x="3315036" y="3028868"/>
                </a:cubicBezTo>
                <a:cubicBezTo>
                  <a:pt x="3299702" y="3056596"/>
                  <a:pt x="3269615" y="3073966"/>
                  <a:pt x="3237935" y="3073382"/>
                </a:cubicBezTo>
                <a:cubicBezTo>
                  <a:pt x="3237935" y="3073382"/>
                  <a:pt x="3237935" y="3073382"/>
                  <a:pt x="2735028" y="3073064"/>
                </a:cubicBezTo>
                <a:cubicBezTo>
                  <a:pt x="2702409" y="3073021"/>
                  <a:pt x="2672652" y="3056226"/>
                  <a:pt x="2656307" y="3027915"/>
                </a:cubicBezTo>
                <a:cubicBezTo>
                  <a:pt x="2656307" y="3027915"/>
                  <a:pt x="2656307" y="3027915"/>
                  <a:pt x="2404033" y="2590963"/>
                </a:cubicBezTo>
                <a:cubicBezTo>
                  <a:pt x="2388231" y="2563595"/>
                  <a:pt x="2388020" y="2528484"/>
                  <a:pt x="2404839" y="2501157"/>
                </a:cubicBezTo>
                <a:cubicBezTo>
                  <a:pt x="2404839" y="2501157"/>
                  <a:pt x="2404839" y="2501157"/>
                  <a:pt x="2655471" y="2064525"/>
                </a:cubicBezTo>
                <a:cubicBezTo>
                  <a:pt x="2670804" y="2036797"/>
                  <a:pt x="2700892" y="2019426"/>
                  <a:pt x="2732571" y="2020011"/>
                </a:cubicBezTo>
                <a:close/>
                <a:moveTo>
                  <a:pt x="3662925" y="0"/>
                </a:moveTo>
                <a:lnTo>
                  <a:pt x="5336547" y="0"/>
                </a:lnTo>
                <a:lnTo>
                  <a:pt x="5342959" y="11106"/>
                </a:lnTo>
                <a:cubicBezTo>
                  <a:pt x="5372852" y="62881"/>
                  <a:pt x="5492421" y="269982"/>
                  <a:pt x="5970700" y="1098387"/>
                </a:cubicBezTo>
                <a:cubicBezTo>
                  <a:pt x="6012021" y="1169956"/>
                  <a:pt x="6011183" y="1256322"/>
                  <a:pt x="5970044" y="1327785"/>
                </a:cubicBezTo>
                <a:cubicBezTo>
                  <a:pt x="5970044" y="1327785"/>
                  <a:pt x="5970044" y="1327785"/>
                  <a:pt x="5335110" y="2429135"/>
                </a:cubicBezTo>
                <a:cubicBezTo>
                  <a:pt x="5296350" y="2499226"/>
                  <a:pt x="5220291" y="2543137"/>
                  <a:pt x="5140211" y="2541659"/>
                </a:cubicBezTo>
                <a:cubicBezTo>
                  <a:pt x="5140211" y="2541659"/>
                  <a:pt x="5140211" y="2541659"/>
                  <a:pt x="3868947" y="2540855"/>
                </a:cubicBezTo>
                <a:cubicBezTo>
                  <a:pt x="3786490" y="2540750"/>
                  <a:pt x="3711273" y="2498294"/>
                  <a:pt x="3669952" y="2426726"/>
                </a:cubicBezTo>
                <a:cubicBezTo>
                  <a:pt x="3669952" y="2426726"/>
                  <a:pt x="3669952" y="2426726"/>
                  <a:pt x="3032246" y="1322186"/>
                </a:cubicBezTo>
                <a:cubicBezTo>
                  <a:pt x="2992303" y="1253003"/>
                  <a:pt x="2991768" y="1164250"/>
                  <a:pt x="3034282" y="1095172"/>
                </a:cubicBezTo>
                <a:cubicBezTo>
                  <a:pt x="3034282" y="1095172"/>
                  <a:pt x="3034282" y="1095172"/>
                  <a:pt x="3556318" y="185723"/>
                </a:cubicBezTo>
                <a:close/>
              </a:path>
            </a:pathLst>
          </a:custGeom>
          <a:solidFill>
            <a:srgbClr val="7F7F7F">
              <a:alpha val="4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98" name="Google Shape;98;p1"/>
          <p:cNvGrpSpPr/>
          <p:nvPr/>
        </p:nvGrpSpPr>
        <p:grpSpPr>
          <a:xfrm>
            <a:off x="6188426" y="1197261"/>
            <a:ext cx="5581001" cy="4278755"/>
            <a:chOff x="6169039" y="142050"/>
            <a:chExt cx="5581001" cy="4278755"/>
          </a:xfrm>
        </p:grpSpPr>
        <p:sp>
          <p:nvSpPr>
            <p:cNvPr id="99" name="Google Shape;99;p1"/>
            <p:cNvSpPr/>
            <p:nvPr/>
          </p:nvSpPr>
          <p:spPr>
            <a:xfrm rot="-5400000">
              <a:off x="6820162" y="-509073"/>
              <a:ext cx="4278755" cy="5581001"/>
            </a:xfrm>
            <a:custGeom>
              <a:avLst/>
              <a:gdLst/>
              <a:ahLst/>
              <a:cxnLst/>
              <a:rect l="l" t="t" r="r" b="b"/>
              <a:pathLst>
                <a:path w="4278755" h="5581001" extrusionOk="0">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0" name="Google Shape;100;p1"/>
            <p:cNvSpPr/>
            <p:nvPr/>
          </p:nvSpPr>
          <p:spPr>
            <a:xfrm rot="-5400000">
              <a:off x="6902139" y="-425197"/>
              <a:ext cx="4114800" cy="5413248"/>
            </a:xfrm>
            <a:custGeom>
              <a:avLst/>
              <a:gdLst/>
              <a:ahLst/>
              <a:cxnLst/>
              <a:rect l="l" t="t" r="r" b="b"/>
              <a:pathLst>
                <a:path w="4278755" h="5581001" extrusionOk="0">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noFill/>
            <a:ln w="1905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sp>
        <p:nvSpPr>
          <p:cNvPr id="101" name="Google Shape;101;p1"/>
          <p:cNvSpPr txBox="1">
            <a:spLocks noGrp="1"/>
          </p:cNvSpPr>
          <p:nvPr>
            <p:ph type="title"/>
          </p:nvPr>
        </p:nvSpPr>
        <p:spPr>
          <a:xfrm>
            <a:off x="6589126" y="2162682"/>
            <a:ext cx="4779600" cy="2821800"/>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chemeClr val="lt1"/>
              </a:buClr>
              <a:buSzPts val="4000"/>
              <a:buFont typeface="Calibri"/>
              <a:buNone/>
            </a:pPr>
            <a:endParaRPr sz="4200" b="1" dirty="0">
              <a:solidFill>
                <a:schemeClr val="lt1"/>
              </a:solidFill>
            </a:endParaRPr>
          </a:p>
          <a:p>
            <a:pPr lvl="0" algn="ctr">
              <a:buClr>
                <a:schemeClr val="lt1"/>
              </a:buClr>
              <a:buSzPts val="4000"/>
            </a:pPr>
            <a:r>
              <a:rPr lang="en-US" sz="4000" b="1" dirty="0">
                <a:solidFill>
                  <a:schemeClr val="lt1"/>
                </a:solidFill>
              </a:rPr>
              <a:t>Masterclass Lessons Learned Repository </a:t>
            </a:r>
            <a:br>
              <a:rPr lang="en-US" sz="4400" b="1" dirty="0">
                <a:solidFill>
                  <a:schemeClr val="lt1"/>
                </a:solidFill>
              </a:rPr>
            </a:br>
            <a:br>
              <a:rPr lang="en-US" sz="4400" b="1" dirty="0">
                <a:solidFill>
                  <a:schemeClr val="lt1"/>
                </a:solidFill>
              </a:rPr>
            </a:br>
            <a:r>
              <a:rPr lang="en-US" sz="4000" b="1" dirty="0">
                <a:solidFill>
                  <a:srgbClr val="FF0000"/>
                </a:solidFill>
              </a:rPr>
              <a:t>Business Plan</a:t>
            </a:r>
            <a:br>
              <a:rPr lang="en-US" sz="4000" b="1" dirty="0">
                <a:solidFill>
                  <a:srgbClr val="FF0000"/>
                </a:solidFill>
              </a:rPr>
            </a:br>
            <a:br>
              <a:rPr lang="en-US" sz="4000" dirty="0">
                <a:solidFill>
                  <a:schemeClr val="lt1"/>
                </a:solidFill>
              </a:rPr>
            </a:br>
            <a:endParaRPr sz="4000" b="1" dirty="0">
              <a:solidFill>
                <a:srgbClr val="FF0000"/>
              </a:solidFill>
            </a:endParaRPr>
          </a:p>
        </p:txBody>
      </p:sp>
      <p:pic>
        <p:nvPicPr>
          <p:cNvPr id="102" name="Google Shape;102;p1" descr="Logotipo&#10;&#10;Descripción generada automáticamente"/>
          <p:cNvPicPr preferRelativeResize="0">
            <a:picLocks noGrp="1"/>
          </p:cNvPicPr>
          <p:nvPr>
            <p:ph type="body" idx="1"/>
          </p:nvPr>
        </p:nvPicPr>
        <p:blipFill rotWithShape="1">
          <a:blip r:embed="rId3">
            <a:alphaModFix/>
          </a:blip>
          <a:srcRect/>
          <a:stretch/>
        </p:blipFill>
        <p:spPr>
          <a:xfrm>
            <a:off x="0" y="772505"/>
            <a:ext cx="2953443" cy="1039697"/>
          </a:xfrm>
          <a:prstGeom prst="rect">
            <a:avLst/>
          </a:prstGeom>
          <a:noFill/>
          <a:ln>
            <a:noFill/>
          </a:ln>
        </p:spPr>
      </p:pic>
      <p:pic>
        <p:nvPicPr>
          <p:cNvPr id="103" name="Google Shape;103;p1" descr="Interfaz de usuario gráfica, Texto&#10;&#10;Descripción generada automáticamente"/>
          <p:cNvPicPr preferRelativeResize="0"/>
          <p:nvPr/>
        </p:nvPicPr>
        <p:blipFill rotWithShape="1">
          <a:blip r:embed="rId4">
            <a:alphaModFix/>
          </a:blip>
          <a:srcRect/>
          <a:stretch/>
        </p:blipFill>
        <p:spPr>
          <a:xfrm>
            <a:off x="9905122" y="235318"/>
            <a:ext cx="1864311" cy="505694"/>
          </a:xfrm>
          <a:prstGeom prst="rect">
            <a:avLst/>
          </a:prstGeom>
          <a:noFill/>
          <a:ln>
            <a:noFill/>
          </a:ln>
        </p:spPr>
      </p:pic>
      <p:sp>
        <p:nvSpPr>
          <p:cNvPr id="104" name="Google Shape;104;p1"/>
          <p:cNvSpPr txBox="1"/>
          <p:nvPr/>
        </p:nvSpPr>
        <p:spPr>
          <a:xfrm>
            <a:off x="2341413" y="5932268"/>
            <a:ext cx="6525629" cy="710066"/>
          </a:xfrm>
          <a:prstGeom prst="rect">
            <a:avLst/>
          </a:prstGeom>
          <a:noFill/>
          <a:ln>
            <a:noFill/>
          </a:ln>
        </p:spPr>
        <p:txBody>
          <a:bodyPr spcFirstLastPara="1" wrap="square" lIns="91425" tIns="45700" rIns="91425" bIns="45700" anchor="t" anchorCtr="0">
            <a:spAutoFit/>
          </a:bodyPr>
          <a:lstStyle/>
          <a:p>
            <a:pPr marL="0" marR="0" lvl="0" indent="0" algn="just" rtl="0">
              <a:lnSpc>
                <a:spcPct val="97916"/>
              </a:lnSpc>
              <a:spcBef>
                <a:spcPts val="0"/>
              </a:spcBef>
              <a:spcAft>
                <a:spcPts val="0"/>
              </a:spcAft>
              <a:buClr>
                <a:srgbClr val="000000"/>
              </a:buClr>
              <a:buSzPts val="1200"/>
              <a:buFont typeface="Arial"/>
              <a:buNone/>
            </a:pPr>
            <a:r>
              <a:rPr lang="en-US" sz="1200" b="0" i="0" u="none" strike="noStrike" cap="none">
                <a:solidFill>
                  <a:srgbClr val="222222"/>
                </a:solidFill>
                <a:latin typeface="Calibri"/>
                <a:ea typeface="Calibri"/>
                <a:cs typeface="Calibri"/>
                <a:sym typeface="Calibri"/>
              </a:rPr>
              <a:t>This project result has been funded with support from the European Commission. This communication reflects the views only of the author, and the Commission cannot be held responsible for any use which may be made of the information contained therein. Submission Number: 2021-1-ES02-KA220-YOU-000028609</a:t>
            </a:r>
            <a:endParaRPr sz="1200" b="0" i="0" u="none" strike="noStrike" cap="none">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g162004cb755_0_67"/>
          <p:cNvSpPr txBox="1">
            <a:spLocks noGrp="1"/>
          </p:cNvSpPr>
          <p:nvPr>
            <p:ph type="title"/>
          </p:nvPr>
        </p:nvSpPr>
        <p:spPr>
          <a:xfrm>
            <a:off x="1570340" y="1029550"/>
            <a:ext cx="10293659"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2800" b="1" dirty="0"/>
              <a:t>Conclusion</a:t>
            </a:r>
            <a:r>
              <a:rPr lang="en-US" sz="2800" dirty="0"/>
              <a:t> </a:t>
            </a:r>
            <a:endParaRPr sz="2800" dirty="0"/>
          </a:p>
        </p:txBody>
      </p:sp>
      <p:sp>
        <p:nvSpPr>
          <p:cNvPr id="199" name="Google Shape;199;g162004cb755_0_67"/>
          <p:cNvSpPr txBox="1">
            <a:spLocks noGrp="1"/>
          </p:cNvSpPr>
          <p:nvPr>
            <p:ph type="body" idx="1"/>
          </p:nvPr>
        </p:nvSpPr>
        <p:spPr>
          <a:xfrm>
            <a:off x="1398889" y="2156753"/>
            <a:ext cx="8583311" cy="2282370"/>
          </a:xfrm>
          <a:prstGeom prst="rect">
            <a:avLst/>
          </a:prstGeom>
        </p:spPr>
        <p:txBody>
          <a:bodyPr spcFirstLastPara="1" wrap="square" lIns="91425" tIns="45700" rIns="91425" bIns="45700" anchor="t" anchorCtr="0">
            <a:noAutofit/>
          </a:bodyPr>
          <a:lstStyle/>
          <a:p>
            <a:pPr marL="114300" indent="0" algn="l">
              <a:buNone/>
            </a:pPr>
            <a:r>
              <a:rPr lang="en-US" sz="2200" b="0" i="0" dirty="0">
                <a:solidFill>
                  <a:srgbClr val="333333"/>
                </a:solidFill>
                <a:effectLst/>
                <a:latin typeface="Calibri" panose="020F0502020204030204" pitchFamily="34" charset="0"/>
                <a:cs typeface="Calibri" panose="020F0502020204030204" pitchFamily="34" charset="0"/>
              </a:rPr>
              <a:t>Business plans are important for businesses of all sizes so that you can define where your business is and where you want it to go. Growing your business requires a vision and giving yourself a roadmap in the form of a business plan will set you up for success.</a:t>
            </a:r>
            <a:endParaRPr lang="en-US" sz="2200" b="0" i="0" dirty="0">
              <a:solidFill>
                <a:schemeClr val="tx1"/>
              </a:solidFill>
              <a:effectLst/>
              <a:latin typeface="Calibri" panose="020F0502020204030204" pitchFamily="34" charset="0"/>
              <a:cs typeface="Calibri" panose="020F0502020204030204" pitchFamily="34" charset="0"/>
            </a:endParaRPr>
          </a:p>
        </p:txBody>
      </p:sp>
      <p:sp>
        <p:nvSpPr>
          <p:cNvPr id="200" name="Google Shape;200;g162004cb755_0_67"/>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1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a:solidFill>
                <a:schemeClr val="lt1"/>
              </a:solidFill>
              <a:latin typeface="Calibri"/>
              <a:ea typeface="Calibri"/>
              <a:cs typeface="Calibri"/>
              <a:sym typeface="Calibri"/>
            </a:endParaRPr>
          </a:p>
        </p:txBody>
      </p:sp>
      <p:grpSp>
        <p:nvGrpSpPr>
          <p:cNvPr id="201" name="Google Shape;201;g162004cb755_0_67"/>
          <p:cNvGrpSpPr/>
          <p:nvPr/>
        </p:nvGrpSpPr>
        <p:grpSpPr>
          <a:xfrm>
            <a:off x="441960" y="561256"/>
            <a:ext cx="1128381" cy="847205"/>
            <a:chOff x="7393391" y="1075612"/>
            <a:chExt cx="1128381" cy="847205"/>
          </a:xfrm>
        </p:grpSpPr>
        <p:sp>
          <p:nvSpPr>
            <p:cNvPr id="202" name="Google Shape;202;g162004cb755_0_67"/>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03" name="Google Shape;203;g162004cb755_0_67"/>
            <p:cNvSpPr/>
            <p:nvPr/>
          </p:nvSpPr>
          <p:spPr>
            <a:xfrm>
              <a:off x="7971281" y="1075612"/>
              <a:ext cx="550491" cy="485307"/>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2" name="Google Shape;151;p5" descr="Logotipo&#10;&#10;Descripción generada automáticamente">
            <a:extLst>
              <a:ext uri="{FF2B5EF4-FFF2-40B4-BE49-F238E27FC236}">
                <a16:creationId xmlns:a16="http://schemas.microsoft.com/office/drawing/2014/main" id="{463E6334-2AF6-FBCA-34E7-9DF07800EBB6}"/>
              </a:ext>
            </a:extLst>
          </p:cNvPr>
          <p:cNvPicPr preferRelativeResize="0">
            <a:picLocks/>
          </p:cNvPicPr>
          <p:nvPr/>
        </p:nvPicPr>
        <p:blipFill rotWithShape="1">
          <a:blip r:embed="rId3">
            <a:alphaModFix/>
          </a:blip>
          <a:srcRect/>
          <a:stretch/>
        </p:blipFill>
        <p:spPr>
          <a:xfrm>
            <a:off x="10469310" y="6024685"/>
            <a:ext cx="1362791" cy="480384"/>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207"/>
        <p:cNvGrpSpPr/>
        <p:nvPr/>
      </p:nvGrpSpPr>
      <p:grpSpPr>
        <a:xfrm>
          <a:off x="0" y="0"/>
          <a:ext cx="0" cy="0"/>
          <a:chOff x="0" y="0"/>
          <a:chExt cx="0" cy="0"/>
        </a:xfrm>
      </p:grpSpPr>
      <p:sp>
        <p:nvSpPr>
          <p:cNvPr id="208" name="Google Shape;208;p7"/>
          <p:cNvSpPr/>
          <p:nvPr/>
        </p:nvSpPr>
        <p:spPr>
          <a:xfrm>
            <a:off x="3048"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09" name="Google Shape;209;p7"/>
          <p:cNvSpPr/>
          <p:nvPr/>
        </p:nvSpPr>
        <p:spPr>
          <a:xfrm rot="10800000" flipH="1">
            <a:off x="1" y="0"/>
            <a:ext cx="7539895" cy="6858000"/>
          </a:xfrm>
          <a:custGeom>
            <a:avLst/>
            <a:gdLst/>
            <a:ahLst/>
            <a:cxnLst/>
            <a:rect l="l" t="t" r="r" b="b"/>
            <a:pathLst>
              <a:path w="7539895" h="6858000" extrusionOk="0">
                <a:moveTo>
                  <a:pt x="7539895" y="6858000"/>
                </a:moveTo>
                <a:lnTo>
                  <a:pt x="0" y="6858000"/>
                </a:lnTo>
                <a:lnTo>
                  <a:pt x="0" y="0"/>
                </a:lnTo>
                <a:lnTo>
                  <a:pt x="4363741" y="0"/>
                </a:lnTo>
                <a:close/>
              </a:path>
            </a:pathLst>
          </a:custGeom>
          <a:solidFill>
            <a:srgbClr val="262626">
              <a:alpha val="69411"/>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10" name="Google Shape;210;p7"/>
          <p:cNvSpPr/>
          <p:nvPr/>
        </p:nvSpPr>
        <p:spPr>
          <a:xfrm rot="10800000" flipH="1">
            <a:off x="0" y="0"/>
            <a:ext cx="7092985" cy="6858000"/>
          </a:xfrm>
          <a:custGeom>
            <a:avLst/>
            <a:gdLst/>
            <a:ahLst/>
            <a:cxnLst/>
            <a:rect l="l" t="t" r="r" b="b"/>
            <a:pathLst>
              <a:path w="7092985" h="6858000" extrusionOk="0">
                <a:moveTo>
                  <a:pt x="7092985" y="6858000"/>
                </a:moveTo>
                <a:lnTo>
                  <a:pt x="0" y="6858000"/>
                </a:lnTo>
                <a:lnTo>
                  <a:pt x="0" y="0"/>
                </a:lnTo>
                <a:lnTo>
                  <a:pt x="3916831" y="0"/>
                </a:lnTo>
                <a:close/>
              </a:path>
            </a:pathLst>
          </a:custGeom>
          <a:solidFill>
            <a:srgbClr val="26262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11" name="Google Shape;211;p7"/>
          <p:cNvSpPr>
            <a:spLocks noGrp="1"/>
          </p:cNvSpPr>
          <p:nvPr>
            <p:ph type="title"/>
          </p:nvPr>
        </p:nvSpPr>
        <p:spPr>
          <a:xfrm>
            <a:off x="838199" y="365125"/>
            <a:ext cx="5529943" cy="1325563"/>
          </a:xfrm>
          <a:prstGeom prst="ellipse">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1400"/>
              <a:buFont typeface="Calibri"/>
              <a:buNone/>
            </a:pPr>
            <a:br>
              <a:rPr lang="en-US" sz="1400" b="1"/>
            </a:br>
            <a:r>
              <a:rPr lang="en-US" sz="1400" b="1"/>
              <a:t> </a:t>
            </a:r>
            <a:br>
              <a:rPr lang="en-US" sz="1400" b="1"/>
            </a:br>
            <a:r>
              <a:rPr lang="en-US" sz="1400" b="1"/>
              <a:t> </a:t>
            </a:r>
            <a:br>
              <a:rPr lang="en-US" sz="1400" b="1"/>
            </a:br>
            <a:endParaRPr sz="1400" b="1"/>
          </a:p>
        </p:txBody>
      </p:sp>
      <p:sp>
        <p:nvSpPr>
          <p:cNvPr id="212" name="Google Shape;212;p7"/>
          <p:cNvSpPr txBox="1"/>
          <p:nvPr/>
        </p:nvSpPr>
        <p:spPr>
          <a:xfrm>
            <a:off x="6541478" y="3024256"/>
            <a:ext cx="5395516" cy="527050"/>
          </a:xfrm>
          <a:prstGeom prst="rect">
            <a:avLst/>
          </a:prstGeom>
          <a:noFill/>
          <a:ln>
            <a:noFill/>
          </a:ln>
        </p:spPr>
        <p:txBody>
          <a:bodyPr spcFirstLastPara="1" wrap="square" lIns="91425" tIns="45700" rIns="91425" bIns="45700" anchor="t" anchorCtr="0">
            <a:noAutofit/>
          </a:bodyPr>
          <a:lstStyle/>
          <a:p>
            <a:pPr marL="114300" marR="0" lvl="0" indent="0" algn="l" rtl="0">
              <a:lnSpc>
                <a:spcPct val="90000"/>
              </a:lnSpc>
              <a:spcBef>
                <a:spcPts val="0"/>
              </a:spcBef>
              <a:spcAft>
                <a:spcPts val="0"/>
              </a:spcAft>
              <a:buClr>
                <a:srgbClr val="000000"/>
              </a:buClr>
              <a:buSzPts val="3200"/>
              <a:buFont typeface="Arial"/>
              <a:buNone/>
            </a:pPr>
            <a:r>
              <a:rPr lang="en-US" sz="2400" b="1">
                <a:solidFill>
                  <a:schemeClr val="dk1"/>
                </a:solidFill>
                <a:latin typeface="Calibri"/>
                <a:ea typeface="Calibri"/>
                <a:cs typeface="Calibri"/>
                <a:sym typeface="Calibri"/>
              </a:rPr>
              <a:t>Thank you!!!</a:t>
            </a:r>
            <a:endParaRPr sz="2400" b="1" i="0" u="none" strike="noStrike" cap="none">
              <a:solidFill>
                <a:schemeClr val="dk1"/>
              </a:solidFill>
              <a:latin typeface="Calibri"/>
              <a:ea typeface="Calibri"/>
              <a:cs typeface="Calibri"/>
              <a:sym typeface="Calibri"/>
            </a:endParaRPr>
          </a:p>
        </p:txBody>
      </p:sp>
      <p:pic>
        <p:nvPicPr>
          <p:cNvPr id="213" name="Google Shape;213;p7" descr="Interfaz de usuario gráfica, Texto&#10;&#10;Descripción generada automáticamente"/>
          <p:cNvPicPr preferRelativeResize="0"/>
          <p:nvPr/>
        </p:nvPicPr>
        <p:blipFill rotWithShape="1">
          <a:blip r:embed="rId3">
            <a:alphaModFix/>
          </a:blip>
          <a:srcRect/>
          <a:stretch/>
        </p:blipFill>
        <p:spPr>
          <a:xfrm>
            <a:off x="8883683" y="5836096"/>
            <a:ext cx="2795945" cy="761895"/>
          </a:xfrm>
          <a:prstGeom prst="rect">
            <a:avLst/>
          </a:prstGeom>
          <a:noFill/>
          <a:ln>
            <a:noFill/>
          </a:ln>
        </p:spPr>
      </p:pic>
      <p:pic>
        <p:nvPicPr>
          <p:cNvPr id="214" name="Google Shape;214;p7" descr="Logotipo&#10;&#10;Descripción generada automáticamente"/>
          <p:cNvPicPr preferRelativeResize="0">
            <a:picLocks noGrp="1"/>
          </p:cNvPicPr>
          <p:nvPr>
            <p:ph type="body" idx="1"/>
          </p:nvPr>
        </p:nvPicPr>
        <p:blipFill rotWithShape="1">
          <a:blip r:embed="rId4">
            <a:alphaModFix/>
          </a:blip>
          <a:srcRect/>
          <a:stretch/>
        </p:blipFill>
        <p:spPr>
          <a:xfrm>
            <a:off x="5429840" y="5889279"/>
            <a:ext cx="1663146" cy="655528"/>
          </a:xfrm>
          <a:prstGeom prst="rect">
            <a:avLst/>
          </a:prstGeom>
          <a:noFill/>
          <a:ln>
            <a:noFill/>
          </a:ln>
        </p:spPr>
      </p:pic>
      <p:sp>
        <p:nvSpPr>
          <p:cNvPr id="215" name="Google Shape;215;p7"/>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lt1"/>
              </a:buClr>
              <a:buSzPts val="1700"/>
              <a:buFont typeface="Arial"/>
              <a:buNone/>
            </a:pPr>
            <a:endParaRPr sz="1700" b="0" i="0" u="none" strike="noStrike" cap="none">
              <a:solidFill>
                <a:schemeClr val="lt1"/>
              </a:solidFill>
              <a:latin typeface="Calibri"/>
              <a:ea typeface="Calibri"/>
              <a:cs typeface="Calibri"/>
              <a:sym typeface="Calibri"/>
            </a:endParaRPr>
          </a:p>
        </p:txBody>
      </p:sp>
      <p:sp>
        <p:nvSpPr>
          <p:cNvPr id="216" name="Google Shape;216;p7"/>
          <p:cNvSpPr/>
          <p:nvPr/>
        </p:nvSpPr>
        <p:spPr>
          <a:xfrm rot="2164748">
            <a:off x="9564001" y="-232367"/>
            <a:ext cx="3728533" cy="2603228"/>
          </a:xfrm>
          <a:prstGeom prst="triangle">
            <a:avLst>
              <a:gd name="adj" fmla="val 50000"/>
            </a:avLst>
          </a:prstGeom>
          <a:solidFill>
            <a:srgbClr val="FF0000"/>
          </a:solidFill>
          <a:ln w="1270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109" name="Google Shape;109;p2"/>
          <p:cNvSpPr/>
          <p:nvPr/>
        </p:nvSpPr>
        <p:spPr>
          <a:xfrm>
            <a:off x="0" y="0"/>
            <a:ext cx="2013557" cy="6858000"/>
          </a:xfrm>
          <a:prstGeom prst="rect">
            <a:avLst/>
          </a:prstGeom>
          <a:solidFill>
            <a:srgbClr val="7F7F7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110" name="Google Shape;110;p2"/>
          <p:cNvSpPr>
            <a:spLocks noGrp="1"/>
          </p:cNvSpPr>
          <p:nvPr>
            <p:ph type="title"/>
          </p:nvPr>
        </p:nvSpPr>
        <p:spPr>
          <a:xfrm>
            <a:off x="874454" y="599504"/>
            <a:ext cx="2743200" cy="2743200"/>
          </a:xfrm>
          <a:prstGeom prst="ellipse">
            <a:avLst/>
          </a:prstGeom>
          <a:solidFill>
            <a:srgbClr val="262626"/>
          </a:solidFill>
          <a:ln w="174625" cap="flat" cmpd="thinThick">
            <a:solidFill>
              <a:srgbClr val="262626"/>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36718"/>
              </a:lnSpc>
              <a:spcBef>
                <a:spcPts val="0"/>
              </a:spcBef>
              <a:spcAft>
                <a:spcPts val="0"/>
              </a:spcAft>
              <a:buClr>
                <a:schemeClr val="lt1"/>
              </a:buClr>
              <a:buSzPts val="3200"/>
              <a:buFont typeface="Calibri"/>
              <a:buNone/>
            </a:pPr>
            <a:br>
              <a:rPr lang="en-US" sz="3200" b="1">
                <a:solidFill>
                  <a:schemeClr val="lt1"/>
                </a:solidFill>
                <a:latin typeface="Calibri"/>
                <a:ea typeface="Calibri"/>
                <a:cs typeface="Calibri"/>
                <a:sym typeface="Calibri"/>
              </a:rPr>
            </a:br>
            <a:r>
              <a:rPr lang="en-US" sz="3200" b="1">
                <a:solidFill>
                  <a:schemeClr val="lt1"/>
                </a:solidFill>
                <a:latin typeface="Calibri"/>
                <a:ea typeface="Calibri"/>
                <a:cs typeface="Calibri"/>
                <a:sym typeface="Calibri"/>
              </a:rPr>
              <a:t> </a:t>
            </a:r>
            <a:br>
              <a:rPr lang="en-US" sz="3200" b="1">
                <a:solidFill>
                  <a:schemeClr val="lt1"/>
                </a:solidFill>
                <a:latin typeface="Calibri"/>
                <a:ea typeface="Calibri"/>
                <a:cs typeface="Calibri"/>
                <a:sym typeface="Calibri"/>
              </a:rPr>
            </a:br>
            <a:r>
              <a:rPr lang="en-US" sz="3200" b="1">
                <a:solidFill>
                  <a:schemeClr val="lt1"/>
                </a:solidFill>
                <a:latin typeface="Calibri"/>
                <a:ea typeface="Calibri"/>
                <a:cs typeface="Calibri"/>
                <a:sym typeface="Calibri"/>
              </a:rPr>
              <a:t> Summary</a:t>
            </a:r>
            <a:br>
              <a:rPr lang="en-US" sz="3200" b="1">
                <a:solidFill>
                  <a:schemeClr val="lt1"/>
                </a:solidFill>
                <a:latin typeface="Calibri"/>
                <a:ea typeface="Calibri"/>
                <a:cs typeface="Calibri"/>
                <a:sym typeface="Calibri"/>
              </a:rPr>
            </a:br>
            <a:endParaRPr sz="3200" b="1">
              <a:solidFill>
                <a:schemeClr val="lt1"/>
              </a:solidFill>
              <a:latin typeface="Calibri"/>
              <a:ea typeface="Calibri"/>
              <a:cs typeface="Calibri"/>
              <a:sym typeface="Calibri"/>
            </a:endParaRPr>
          </a:p>
        </p:txBody>
      </p:sp>
      <p:pic>
        <p:nvPicPr>
          <p:cNvPr id="111" name="Google Shape;111;p2" descr="Logotipo&#10;&#10;Descripción generada automáticamente"/>
          <p:cNvPicPr preferRelativeResize="0">
            <a:picLocks noGrp="1"/>
          </p:cNvPicPr>
          <p:nvPr>
            <p:ph type="body" idx="1"/>
          </p:nvPr>
        </p:nvPicPr>
        <p:blipFill rotWithShape="1">
          <a:blip r:embed="rId3">
            <a:alphaModFix/>
          </a:blip>
          <a:srcRect/>
          <a:stretch/>
        </p:blipFill>
        <p:spPr>
          <a:xfrm>
            <a:off x="2450920" y="5992047"/>
            <a:ext cx="1587680" cy="532897"/>
          </a:xfrm>
          <a:prstGeom prst="rect">
            <a:avLst/>
          </a:prstGeom>
          <a:noFill/>
          <a:ln>
            <a:noFill/>
          </a:ln>
        </p:spPr>
      </p:pic>
      <p:sp>
        <p:nvSpPr>
          <p:cNvPr id="112" name="Google Shape;112;p2"/>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pic>
        <p:nvPicPr>
          <p:cNvPr id="113" name="Google Shape;113;p2" descr="Interfaz de usuario gráfica, Texto&#10;&#10;Descripción generada automáticamente"/>
          <p:cNvPicPr preferRelativeResize="0"/>
          <p:nvPr/>
        </p:nvPicPr>
        <p:blipFill rotWithShape="1">
          <a:blip r:embed="rId4">
            <a:alphaModFix/>
          </a:blip>
          <a:srcRect/>
          <a:stretch/>
        </p:blipFill>
        <p:spPr>
          <a:xfrm>
            <a:off x="9319183" y="5919434"/>
            <a:ext cx="2532506" cy="686942"/>
          </a:xfrm>
          <a:prstGeom prst="rect">
            <a:avLst/>
          </a:prstGeom>
          <a:noFill/>
          <a:ln>
            <a:noFill/>
          </a:ln>
        </p:spPr>
      </p:pic>
      <p:sp>
        <p:nvSpPr>
          <p:cNvPr id="114" name="Google Shape;114;p2"/>
          <p:cNvSpPr txBox="1"/>
          <p:nvPr/>
        </p:nvSpPr>
        <p:spPr>
          <a:xfrm>
            <a:off x="4509856" y="736847"/>
            <a:ext cx="7188300" cy="5483512"/>
          </a:xfrm>
          <a:prstGeom prst="rect">
            <a:avLst/>
          </a:prstGeom>
          <a:noFill/>
          <a:ln>
            <a:noFill/>
          </a:ln>
        </p:spPr>
        <p:txBody>
          <a:bodyPr spcFirstLastPara="1" wrap="square" lIns="91425" tIns="45700" rIns="91425" bIns="45700" anchor="t" anchorCtr="0">
            <a:spAutoFit/>
          </a:bodyPr>
          <a:lstStyle/>
          <a:p>
            <a:pPr marL="342900" marR="0" lvl="0" indent="-342900" algn="l" rtl="0">
              <a:lnSpc>
                <a:spcPct val="150000"/>
              </a:lnSpc>
              <a:spcBef>
                <a:spcPts val="0"/>
              </a:spcBef>
              <a:spcAft>
                <a:spcPts val="0"/>
              </a:spcAft>
              <a:buClr>
                <a:srgbClr val="222222"/>
              </a:buClr>
              <a:buSzPts val="1800"/>
              <a:buFont typeface="Calibri"/>
              <a:buAutoNum type="arabicPeriod"/>
            </a:pPr>
            <a:r>
              <a:rPr lang="en-US" sz="2200" b="1" i="0" u="none" strike="noStrike" cap="none" dirty="0">
                <a:solidFill>
                  <a:srgbClr val="222222"/>
                </a:solidFill>
                <a:latin typeface="Calibri"/>
                <a:ea typeface="Calibri"/>
                <a:cs typeface="Calibri"/>
                <a:sym typeface="Calibri"/>
              </a:rPr>
              <a:t>Introduction</a:t>
            </a:r>
            <a:endParaRPr sz="2200" b="1" i="0" u="none" strike="noStrike" cap="none" dirty="0">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n-US" sz="2200" b="1" dirty="0">
                <a:solidFill>
                  <a:srgbClr val="222222"/>
                </a:solidFill>
                <a:latin typeface="Calibri"/>
                <a:cs typeface="Calibri"/>
                <a:sym typeface="Calibri"/>
              </a:rPr>
              <a:t>Characteristics</a:t>
            </a:r>
          </a:p>
          <a:p>
            <a:pPr marL="342900" lvl="0" indent="-342900">
              <a:lnSpc>
                <a:spcPct val="150000"/>
              </a:lnSpc>
              <a:spcBef>
                <a:spcPts val="800"/>
              </a:spcBef>
              <a:buClr>
                <a:srgbClr val="222222"/>
              </a:buClr>
              <a:buSzPts val="1800"/>
              <a:buFont typeface="Calibri"/>
              <a:buAutoNum type="arabicPeriod"/>
            </a:pPr>
            <a:r>
              <a:rPr lang="en-US" sz="2200" b="1" dirty="0">
                <a:solidFill>
                  <a:srgbClr val="222222"/>
                </a:solidFill>
                <a:latin typeface="Calibri"/>
                <a:cs typeface="Calibri"/>
                <a:sym typeface="Calibri"/>
              </a:rPr>
              <a:t>Executive </a:t>
            </a:r>
            <a:r>
              <a:rPr lang="en-US" sz="2200" b="1" dirty="0">
                <a:solidFill>
                  <a:srgbClr val="222222"/>
                </a:solidFill>
                <a:latin typeface="Calibri"/>
                <a:cs typeface="Calibri"/>
              </a:rPr>
              <a:t>Summary and Company Description</a:t>
            </a:r>
          </a:p>
          <a:p>
            <a:pPr marL="342900" indent="-342900">
              <a:lnSpc>
                <a:spcPct val="150000"/>
              </a:lnSpc>
              <a:spcBef>
                <a:spcPts val="800"/>
              </a:spcBef>
              <a:buClr>
                <a:srgbClr val="222222"/>
              </a:buClr>
              <a:buSzPts val="1800"/>
              <a:buFont typeface="Calibri"/>
              <a:buAutoNum type="arabicPeriod"/>
            </a:pPr>
            <a:r>
              <a:rPr lang="en-US" sz="2200" b="1" dirty="0">
                <a:solidFill>
                  <a:srgbClr val="222222"/>
                </a:solidFill>
                <a:latin typeface="Calibri"/>
                <a:cs typeface="Calibri"/>
                <a:sym typeface="Calibri"/>
              </a:rPr>
              <a:t>P</a:t>
            </a:r>
            <a:r>
              <a:rPr lang="en-US" sz="2200" b="1" dirty="0">
                <a:solidFill>
                  <a:srgbClr val="222222"/>
                </a:solidFill>
                <a:latin typeface="Calibri"/>
                <a:cs typeface="Calibri"/>
              </a:rPr>
              <a:t>roducts and Services and Market Analysis</a:t>
            </a:r>
          </a:p>
          <a:p>
            <a:pPr marL="342900" indent="-342900">
              <a:lnSpc>
                <a:spcPct val="150000"/>
              </a:lnSpc>
              <a:spcBef>
                <a:spcPts val="800"/>
              </a:spcBef>
              <a:buClr>
                <a:srgbClr val="222222"/>
              </a:buClr>
              <a:buSzPts val="1800"/>
              <a:buFont typeface="Calibri"/>
              <a:buAutoNum type="arabicPeriod"/>
            </a:pPr>
            <a:r>
              <a:rPr lang="en-US" sz="2200" b="1" dirty="0">
                <a:solidFill>
                  <a:srgbClr val="222222"/>
                </a:solidFill>
                <a:latin typeface="Calibri"/>
                <a:cs typeface="Calibri"/>
              </a:rPr>
              <a:t>Management team</a:t>
            </a:r>
          </a:p>
          <a:p>
            <a:pPr marL="342900" indent="-342900">
              <a:lnSpc>
                <a:spcPct val="150000"/>
              </a:lnSpc>
              <a:spcBef>
                <a:spcPts val="800"/>
              </a:spcBef>
              <a:buClr>
                <a:srgbClr val="222222"/>
              </a:buClr>
              <a:buSzPts val="1800"/>
              <a:buFont typeface="Calibri"/>
              <a:buAutoNum type="arabicPeriod"/>
            </a:pPr>
            <a:r>
              <a:rPr lang="en-US" sz="2200" b="1" dirty="0">
                <a:solidFill>
                  <a:srgbClr val="222222"/>
                </a:solidFill>
                <a:latin typeface="Calibri"/>
                <a:cs typeface="Calibri"/>
              </a:rPr>
              <a:t>Financial Plan</a:t>
            </a:r>
          </a:p>
          <a:p>
            <a:pPr marL="342900" indent="-342900">
              <a:lnSpc>
                <a:spcPct val="150000"/>
              </a:lnSpc>
              <a:spcBef>
                <a:spcPts val="800"/>
              </a:spcBef>
              <a:buClr>
                <a:srgbClr val="222222"/>
              </a:buClr>
              <a:buSzPts val="1800"/>
              <a:buFont typeface="Calibri"/>
              <a:buAutoNum type="arabicPeriod"/>
            </a:pPr>
            <a:r>
              <a:rPr lang="en-US" sz="2200" b="1" dirty="0">
                <a:solidFill>
                  <a:srgbClr val="222222"/>
                </a:solidFill>
                <a:latin typeface="Calibri"/>
                <a:cs typeface="Calibri"/>
              </a:rPr>
              <a:t>Operational Plan </a:t>
            </a:r>
            <a:endParaRPr sz="2200" b="1" dirty="0">
              <a:solidFill>
                <a:srgbClr val="222222"/>
              </a:solidFill>
              <a:latin typeface="Calibri"/>
              <a:cs typeface="Calibri"/>
              <a:sym typeface="Calibri"/>
            </a:endParaRPr>
          </a:p>
          <a:p>
            <a:pPr marL="342900" marR="0" lvl="0" indent="-368300" algn="l" rtl="0">
              <a:lnSpc>
                <a:spcPct val="150000"/>
              </a:lnSpc>
              <a:spcBef>
                <a:spcPts val="800"/>
              </a:spcBef>
              <a:spcAft>
                <a:spcPts val="0"/>
              </a:spcAft>
              <a:buClr>
                <a:srgbClr val="222222"/>
              </a:buClr>
              <a:buSzPts val="2200"/>
              <a:buFont typeface="Calibri"/>
              <a:buAutoNum type="arabicPeriod"/>
            </a:pPr>
            <a:r>
              <a:rPr lang="en-US" sz="2200" b="1" dirty="0">
                <a:solidFill>
                  <a:srgbClr val="222222"/>
                </a:solidFill>
                <a:latin typeface="Calibri"/>
                <a:cs typeface="Calibri"/>
                <a:sym typeface="Calibri"/>
              </a:rPr>
              <a:t>Conclusion</a:t>
            </a:r>
          </a:p>
          <a:p>
            <a:pPr marL="342900" marR="0" lvl="0" indent="-368300" algn="l" rtl="0">
              <a:lnSpc>
                <a:spcPct val="150000"/>
              </a:lnSpc>
              <a:spcBef>
                <a:spcPts val="800"/>
              </a:spcBef>
              <a:spcAft>
                <a:spcPts val="0"/>
              </a:spcAft>
              <a:buClr>
                <a:srgbClr val="222222"/>
              </a:buClr>
              <a:buSzPts val="2200"/>
              <a:buFont typeface="Calibri"/>
              <a:buAutoNum type="arabicPeriod"/>
            </a:pPr>
            <a:endParaRPr lang="en-US" sz="2200" b="1" dirty="0">
              <a:solidFill>
                <a:srgbClr val="222222"/>
              </a:solidFill>
              <a:latin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8"/>
        <p:cNvGrpSpPr/>
        <p:nvPr/>
      </p:nvGrpSpPr>
      <p:grpSpPr>
        <a:xfrm>
          <a:off x="0" y="0"/>
          <a:ext cx="0" cy="0"/>
          <a:chOff x="0" y="0"/>
          <a:chExt cx="0" cy="0"/>
        </a:xfrm>
      </p:grpSpPr>
      <p:sp>
        <p:nvSpPr>
          <p:cNvPr id="119" name="Google Shape;119;p3"/>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20" name="Google Shape;120;p3"/>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122" name="Google Shape;122;p3"/>
          <p:cNvGrpSpPr/>
          <p:nvPr/>
        </p:nvGrpSpPr>
        <p:grpSpPr>
          <a:xfrm>
            <a:off x="441960" y="561256"/>
            <a:ext cx="1128382" cy="847206"/>
            <a:chOff x="7393391" y="1075612"/>
            <a:chExt cx="1128382" cy="847206"/>
          </a:xfrm>
        </p:grpSpPr>
        <p:sp>
          <p:nvSpPr>
            <p:cNvPr id="123" name="Google Shape;123;p3"/>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24" name="Google Shape;124;p3"/>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26" name="Google Shape;126;p3"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2" name="TextBox 1">
            <a:extLst>
              <a:ext uri="{FF2B5EF4-FFF2-40B4-BE49-F238E27FC236}">
                <a16:creationId xmlns:a16="http://schemas.microsoft.com/office/drawing/2014/main" id="{81468AB4-2B97-8ADF-F2ED-16FB40305395}"/>
              </a:ext>
            </a:extLst>
          </p:cNvPr>
          <p:cNvSpPr txBox="1"/>
          <p:nvPr/>
        </p:nvSpPr>
        <p:spPr>
          <a:xfrm>
            <a:off x="1695201" y="243512"/>
            <a:ext cx="9739342" cy="6617196"/>
          </a:xfrm>
          <a:prstGeom prst="rect">
            <a:avLst/>
          </a:prstGeom>
          <a:noFill/>
        </p:spPr>
        <p:txBody>
          <a:bodyPr wrap="square" rtlCol="0">
            <a:spAutoFit/>
          </a:bodyPr>
          <a:lstStyle/>
          <a:p>
            <a:pPr marL="0" lvl="0" indent="0" algn="l" rtl="0">
              <a:lnSpc>
                <a:spcPct val="150000"/>
              </a:lnSpc>
              <a:spcBef>
                <a:spcPts val="0"/>
              </a:spcBef>
              <a:spcAft>
                <a:spcPts val="0"/>
              </a:spcAft>
              <a:buClr>
                <a:schemeClr val="dk1"/>
              </a:buClr>
              <a:buSzPct val="88461"/>
              <a:buFont typeface="Calibri"/>
              <a:buNone/>
            </a:pPr>
            <a:r>
              <a:rPr lang="en-US" sz="2800" b="1" dirty="0">
                <a:solidFill>
                  <a:srgbClr val="222222"/>
                </a:solidFill>
                <a:latin typeface="Calibri" panose="020F0502020204030204" pitchFamily="34" charset="0"/>
                <a:ea typeface="Calibri"/>
                <a:cs typeface="Calibri" panose="020F0502020204030204" pitchFamily="34" charset="0"/>
                <a:sym typeface="Calibri"/>
              </a:rPr>
              <a:t>Introduction</a:t>
            </a:r>
            <a:endParaRPr lang="en-US" sz="2800" b="1" dirty="0">
              <a:solidFill>
                <a:srgbClr val="222222"/>
              </a:solidFill>
              <a:latin typeface="Calibri" panose="020F0502020204030204" pitchFamily="34" charset="0"/>
              <a:cs typeface="Calibri" panose="020F0502020204030204" pitchFamily="34" charset="0"/>
            </a:endParaRPr>
          </a:p>
          <a:p>
            <a:pPr lvl="0">
              <a:lnSpc>
                <a:spcPct val="100000"/>
              </a:lnSpc>
              <a:buSzPct val="88461"/>
            </a:pPr>
            <a:r>
              <a:rPr lang="en-US" sz="2800" b="1" dirty="0">
                <a:solidFill>
                  <a:srgbClr val="222222"/>
                </a:solidFill>
                <a:latin typeface="Calibri" panose="020F0502020204030204" pitchFamily="34" charset="0"/>
                <a:cs typeface="Calibri" panose="020F0502020204030204" pitchFamily="34" charset="0"/>
              </a:rPr>
              <a:t>Business Plan</a:t>
            </a:r>
            <a:br>
              <a:rPr lang="en-US" sz="1800" b="1" dirty="0">
                <a:solidFill>
                  <a:srgbClr val="222222"/>
                </a:solidFill>
                <a:latin typeface="Calibri" panose="020F0502020204030204" pitchFamily="34" charset="0"/>
                <a:cs typeface="Calibri" panose="020F0502020204030204" pitchFamily="34" charset="0"/>
              </a:rPr>
            </a:br>
            <a:endParaRPr lang="en-US" sz="1800" b="1" dirty="0">
              <a:solidFill>
                <a:srgbClr val="222222"/>
              </a:solidFill>
              <a:latin typeface="Calibri" panose="020F0502020204030204" pitchFamily="34" charset="0"/>
              <a:cs typeface="Calibri" panose="020F0502020204030204" pitchFamily="34" charset="0"/>
            </a:endParaRPr>
          </a:p>
          <a:p>
            <a:pPr marL="114300" lvl="0">
              <a:lnSpc>
                <a:spcPct val="100000"/>
              </a:lnSpc>
              <a:buSzPct val="100000"/>
            </a:pPr>
            <a:r>
              <a:rPr lang="en-US" sz="2000" dirty="0">
                <a:latin typeface="Calibri" panose="020F0502020204030204" pitchFamily="34" charset="0"/>
                <a:cs typeface="Calibri" panose="020F0502020204030204" pitchFamily="34" charset="0"/>
              </a:rPr>
              <a:t>- A business plan is a </a:t>
            </a:r>
            <a:r>
              <a:rPr lang="en-US" sz="2000" b="1" dirty="0">
                <a:latin typeface="Calibri" panose="020F0502020204030204" pitchFamily="34" charset="0"/>
                <a:cs typeface="Calibri" panose="020F0502020204030204" pitchFamily="34" charset="0"/>
              </a:rPr>
              <a:t>document that defines in detail a company's objectives and how it plans to achieve its goals</a:t>
            </a:r>
            <a:r>
              <a:rPr lang="en-US" sz="2000" dirty="0">
                <a:latin typeface="Calibri" panose="020F0502020204030204" pitchFamily="34" charset="0"/>
                <a:cs typeface="Calibri" panose="020F0502020204030204" pitchFamily="34" charset="0"/>
              </a:rPr>
              <a:t>. A business plan lays out a written road map for the firm from marketing, financial and operational standpoints </a:t>
            </a:r>
            <a:r>
              <a:rPr lang="en-US" sz="2000" dirty="0">
                <a:solidFill>
                  <a:srgbClr val="FF0000"/>
                </a:solidFill>
                <a:latin typeface="Calibri" panose="020F0502020204030204" pitchFamily="34" charset="0"/>
                <a:cs typeface="Calibri" panose="020F0502020204030204" pitchFamily="34" charset="0"/>
              </a:rPr>
              <a:t>for the next three to five years</a:t>
            </a:r>
            <a:r>
              <a:rPr lang="en-US" sz="2000" dirty="0">
                <a:latin typeface="Calibri" panose="020F0502020204030204" pitchFamily="34" charset="0"/>
                <a:cs typeface="Calibri" panose="020F0502020204030204" pitchFamily="34" charset="0"/>
              </a:rPr>
              <a:t>. Both startups and established companies use business plans. </a:t>
            </a:r>
            <a:br>
              <a:rPr lang="en-US" sz="2000" dirty="0">
                <a:latin typeface="Calibri" panose="020F0502020204030204" pitchFamily="34" charset="0"/>
                <a:cs typeface="Calibri" panose="020F0502020204030204" pitchFamily="34" charset="0"/>
              </a:rPr>
            </a:br>
            <a:br>
              <a:rPr lang="en-US" sz="2000" dirty="0">
                <a:latin typeface="Calibri" panose="020F0502020204030204" pitchFamily="34" charset="0"/>
                <a:cs typeface="Calibri" panose="020F0502020204030204" pitchFamily="34" charset="0"/>
              </a:rPr>
            </a:br>
            <a:r>
              <a:rPr lang="en-US" sz="2000" dirty="0">
                <a:latin typeface="Calibri" panose="020F0502020204030204" pitchFamily="34" charset="0"/>
                <a:cs typeface="Calibri" panose="020F0502020204030204" pitchFamily="34" charset="0"/>
              </a:rPr>
              <a:t>-  The business plan admits the entrepreneur to the investment process. Without a plan furnished in advance, many investor groups won’t even grant an interview. Only a well-conceived and well-packaged plan can win the necessary investment and support for your idea. </a:t>
            </a:r>
            <a:br>
              <a:rPr lang="en-US" sz="2000" dirty="0">
                <a:latin typeface="Calibri" panose="020F0502020204030204" pitchFamily="34" charset="0"/>
                <a:cs typeface="Calibri" panose="020F0502020204030204" pitchFamily="34" charset="0"/>
              </a:rPr>
            </a:br>
            <a:br>
              <a:rPr lang="en-US" sz="2000" dirty="0">
                <a:latin typeface="Calibri" panose="020F0502020204030204" pitchFamily="34" charset="0"/>
                <a:cs typeface="Calibri" panose="020F0502020204030204" pitchFamily="34" charset="0"/>
              </a:rPr>
            </a:br>
            <a:r>
              <a:rPr lang="en-US" sz="2000" dirty="0">
                <a:latin typeface="Calibri" panose="020F0502020204030204" pitchFamily="34" charset="0"/>
                <a:cs typeface="Calibri" panose="020F0502020204030204" pitchFamily="34" charset="0"/>
              </a:rPr>
              <a:t>-  It must describe the company or proposed project accurately and attractively. Even though its subject is a moving target, the plan must detail the company’s or the project’s </a:t>
            </a:r>
            <a:r>
              <a:rPr lang="en-US" sz="2000" b="1" dirty="0">
                <a:latin typeface="Calibri" panose="020F0502020204030204" pitchFamily="34" charset="0"/>
                <a:cs typeface="Calibri" panose="020F0502020204030204" pitchFamily="34" charset="0"/>
              </a:rPr>
              <a:t>present status, current needs, and expected future</a:t>
            </a:r>
            <a:r>
              <a:rPr lang="en-US" sz="2000" dirty="0">
                <a:latin typeface="Calibri" panose="020F0502020204030204" pitchFamily="34" charset="0"/>
                <a:cs typeface="Calibri" panose="020F0502020204030204" pitchFamily="34" charset="0"/>
              </a:rPr>
              <a:t>. You must present </a:t>
            </a:r>
            <a:r>
              <a:rPr lang="en-US" sz="2000" b="1" dirty="0">
                <a:latin typeface="Calibri" panose="020F0502020204030204" pitchFamily="34" charset="0"/>
                <a:cs typeface="Calibri" panose="020F0502020204030204" pitchFamily="34" charset="0"/>
              </a:rPr>
              <a:t>and justify ongoing and changing resource requirements, marketing decisions, financial projections, production demands, and personnel needs in logical and convincing fashion</a:t>
            </a:r>
            <a:r>
              <a:rPr lang="en-US" sz="2000" dirty="0">
                <a:latin typeface="Calibri" panose="020F0502020204030204" pitchFamily="34" charset="0"/>
                <a:cs typeface="Calibri" panose="020F0502020204030204" pitchFamily="34" charset="0"/>
              </a:rPr>
              <a:t>.</a:t>
            </a:r>
            <a:br>
              <a:rPr lang="en-US" sz="2000" dirty="0">
                <a:latin typeface="Calibri" panose="020F0502020204030204" pitchFamily="34" charset="0"/>
                <a:cs typeface="Calibri" panose="020F0502020204030204" pitchFamily="34" charset="0"/>
              </a:rPr>
            </a:br>
            <a:endParaRPr lang="lt-LT" sz="2000" dirty="0">
              <a:latin typeface="Calibri" panose="020F0502020204030204" pitchFamily="34" charset="0"/>
              <a:cs typeface="Calibri" panose="020F050202020403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1"/>
        <p:cNvGrpSpPr/>
        <p:nvPr/>
      </p:nvGrpSpPr>
      <p:grpSpPr>
        <a:xfrm>
          <a:off x="0" y="0"/>
          <a:ext cx="0" cy="0"/>
          <a:chOff x="0" y="0"/>
          <a:chExt cx="0" cy="0"/>
        </a:xfrm>
      </p:grpSpPr>
      <p:sp>
        <p:nvSpPr>
          <p:cNvPr id="132" name="Google Shape;132;p4"/>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3" name="Google Shape;133;p4"/>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135" name="Google Shape;135;p4"/>
          <p:cNvGrpSpPr/>
          <p:nvPr/>
        </p:nvGrpSpPr>
        <p:grpSpPr>
          <a:xfrm>
            <a:off x="441960" y="561256"/>
            <a:ext cx="1128382" cy="847206"/>
            <a:chOff x="7393391" y="1075612"/>
            <a:chExt cx="1128382" cy="847206"/>
          </a:xfrm>
        </p:grpSpPr>
        <p:sp>
          <p:nvSpPr>
            <p:cNvPr id="136" name="Google Shape;136;p4"/>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37" name="Google Shape;137;p4"/>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4" name="Title 3">
            <a:extLst>
              <a:ext uri="{FF2B5EF4-FFF2-40B4-BE49-F238E27FC236}">
                <a16:creationId xmlns:a16="http://schemas.microsoft.com/office/drawing/2014/main" id="{9D52DC64-999C-BCAB-3F65-44B47566DF6E}"/>
              </a:ext>
            </a:extLst>
          </p:cNvPr>
          <p:cNvSpPr>
            <a:spLocks noGrp="1"/>
          </p:cNvSpPr>
          <p:nvPr>
            <p:ph type="title"/>
          </p:nvPr>
        </p:nvSpPr>
        <p:spPr>
          <a:xfrm>
            <a:off x="1971635" y="14904"/>
            <a:ext cx="5203866" cy="1325563"/>
          </a:xfrm>
        </p:spPr>
        <p:txBody>
          <a:bodyPr>
            <a:normAutofit/>
          </a:bodyPr>
          <a:lstStyle/>
          <a:p>
            <a:r>
              <a:rPr lang="en-US" sz="2800" b="1" dirty="0">
                <a:solidFill>
                  <a:srgbClr val="222222"/>
                </a:solidFill>
                <a:latin typeface="Calibri"/>
                <a:ea typeface="Calibri"/>
                <a:cs typeface="Calibri"/>
                <a:sym typeface="Calibri"/>
              </a:rPr>
              <a:t>Characteristics of Business Plan</a:t>
            </a:r>
            <a:endParaRPr lang="lt-LT" sz="2800" dirty="0"/>
          </a:p>
        </p:txBody>
      </p:sp>
      <p:sp>
        <p:nvSpPr>
          <p:cNvPr id="7" name="Rectangle 6">
            <a:extLst>
              <a:ext uri="{FF2B5EF4-FFF2-40B4-BE49-F238E27FC236}">
                <a16:creationId xmlns:a16="http://schemas.microsoft.com/office/drawing/2014/main" id="{FAFF3B47-CE2B-12CB-84B9-45D4956D22EF}"/>
              </a:ext>
            </a:extLst>
          </p:cNvPr>
          <p:cNvSpPr/>
          <p:nvPr/>
        </p:nvSpPr>
        <p:spPr>
          <a:xfrm>
            <a:off x="1117312" y="1193800"/>
            <a:ext cx="4774786" cy="5102943"/>
          </a:xfrm>
          <a:prstGeom prst="rect">
            <a:avLst/>
          </a:prstGeom>
          <a:solidFill>
            <a:srgbClr val="FFE1E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ln>
                <a:solidFill>
                  <a:schemeClr val="tx1"/>
                </a:solidFill>
              </a:ln>
            </a:endParaRPr>
          </a:p>
        </p:txBody>
      </p:sp>
      <p:sp>
        <p:nvSpPr>
          <p:cNvPr id="8" name="Rectangle 7">
            <a:extLst>
              <a:ext uri="{FF2B5EF4-FFF2-40B4-BE49-F238E27FC236}">
                <a16:creationId xmlns:a16="http://schemas.microsoft.com/office/drawing/2014/main" id="{0C636F3F-82C0-CF77-926A-21DA656D2D03}"/>
              </a:ext>
            </a:extLst>
          </p:cNvPr>
          <p:cNvSpPr/>
          <p:nvPr/>
        </p:nvSpPr>
        <p:spPr>
          <a:xfrm>
            <a:off x="6227009" y="1192669"/>
            <a:ext cx="4847679" cy="5102943"/>
          </a:xfrm>
          <a:prstGeom prst="rect">
            <a:avLst/>
          </a:prstGeom>
          <a:solidFill>
            <a:srgbClr val="FFE1E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ln>
                <a:solidFill>
                  <a:schemeClr val="tx1"/>
                </a:solidFill>
              </a:ln>
            </a:endParaRPr>
          </a:p>
        </p:txBody>
      </p:sp>
      <p:sp>
        <p:nvSpPr>
          <p:cNvPr id="9" name="TextBox 8">
            <a:extLst>
              <a:ext uri="{FF2B5EF4-FFF2-40B4-BE49-F238E27FC236}">
                <a16:creationId xmlns:a16="http://schemas.microsoft.com/office/drawing/2014/main" id="{9E5A32FB-CA52-54BB-137E-2953FA4B6E78}"/>
              </a:ext>
            </a:extLst>
          </p:cNvPr>
          <p:cNvSpPr txBox="1"/>
          <p:nvPr/>
        </p:nvSpPr>
        <p:spPr>
          <a:xfrm>
            <a:off x="1185981" y="1194230"/>
            <a:ext cx="4774786" cy="5016758"/>
          </a:xfrm>
          <a:prstGeom prst="rect">
            <a:avLst/>
          </a:prstGeom>
          <a:noFill/>
          <a:ln>
            <a:noFill/>
          </a:ln>
        </p:spPr>
        <p:txBody>
          <a:bodyPr wrap="square" rtlCol="0">
            <a:spAutoFit/>
          </a:bodyPr>
          <a:lstStyle/>
          <a:p>
            <a:pPr algn="l"/>
            <a:r>
              <a:rPr lang="en-US" sz="1800" b="1" i="0" dirty="0">
                <a:solidFill>
                  <a:srgbClr val="2D2D2D"/>
                </a:solidFill>
                <a:effectLst/>
                <a:latin typeface="Calibri" panose="020F0502020204030204" pitchFamily="34" charset="0"/>
                <a:cs typeface="Calibri" panose="020F0502020204030204" pitchFamily="34" charset="0"/>
              </a:rPr>
              <a:t>Simple business plan</a:t>
            </a:r>
          </a:p>
          <a:p>
            <a:pPr algn="l"/>
            <a:endParaRPr lang="en-US" sz="1600" b="1" i="0" dirty="0">
              <a:solidFill>
                <a:srgbClr val="2D2D2D"/>
              </a:solidFill>
              <a:effectLst/>
              <a:latin typeface="Calibri" panose="020F0502020204030204" pitchFamily="34" charset="0"/>
              <a:cs typeface="Calibri" panose="020F0502020204030204" pitchFamily="34" charset="0"/>
            </a:endParaRPr>
          </a:p>
          <a:p>
            <a:pPr algn="l"/>
            <a:r>
              <a:rPr lang="en-US" sz="1600" b="0" i="0" dirty="0">
                <a:solidFill>
                  <a:srgbClr val="2D2D2D"/>
                </a:solidFill>
                <a:effectLst/>
                <a:latin typeface="Calibri" panose="020F0502020204030204" pitchFamily="34" charset="0"/>
                <a:cs typeface="Calibri" panose="020F0502020204030204" pitchFamily="34" charset="0"/>
              </a:rPr>
              <a:t>Business model expert Ash Maurya has developed a simple type of business plan called </a:t>
            </a:r>
            <a:r>
              <a:rPr lang="en-US" sz="1600" b="1" i="0" u="none" strike="noStrike" dirty="0">
                <a:solidFill>
                  <a:srgbClr val="FF0000"/>
                </a:solidFill>
                <a:effectLst/>
                <a:latin typeface="Calibri" panose="020F0502020204030204" pitchFamily="34" charset="0"/>
                <a:cs typeface="Calibri" panose="020F0502020204030204" pitchFamily="34" charset="0"/>
              </a:rPr>
              <a:t>a lean canvas</a:t>
            </a:r>
            <a:r>
              <a:rPr lang="en-US" sz="1600" b="1" i="0" dirty="0">
                <a:solidFill>
                  <a:srgbClr val="2D2D2D"/>
                </a:solidFill>
                <a:effectLst/>
                <a:latin typeface="Calibri" panose="020F0502020204030204" pitchFamily="34" charset="0"/>
                <a:cs typeface="Calibri" panose="020F0502020204030204" pitchFamily="34" charset="0"/>
              </a:rPr>
              <a:t>. </a:t>
            </a:r>
            <a:r>
              <a:rPr lang="en-US" sz="1600" b="0" i="0" dirty="0">
                <a:solidFill>
                  <a:srgbClr val="2D2D2D"/>
                </a:solidFill>
                <a:effectLst/>
                <a:latin typeface="Calibri" panose="020F0502020204030204" pitchFamily="34" charset="0"/>
                <a:cs typeface="Calibri" panose="020F0502020204030204" pitchFamily="34" charset="0"/>
              </a:rPr>
              <a:t>The model, which was developed in 2010, is still one of the most popular types of business plans emulated today.</a:t>
            </a:r>
          </a:p>
          <a:p>
            <a:pPr algn="l"/>
            <a:endParaRPr lang="en-US" sz="1600" b="0" i="0" dirty="0">
              <a:solidFill>
                <a:srgbClr val="2D2D2D"/>
              </a:solidFill>
              <a:effectLst/>
              <a:latin typeface="Calibri" panose="020F0502020204030204" pitchFamily="34" charset="0"/>
              <a:cs typeface="Calibri" panose="020F0502020204030204" pitchFamily="34" charset="0"/>
            </a:endParaRPr>
          </a:p>
          <a:p>
            <a:pPr algn="l"/>
            <a:r>
              <a:rPr lang="en-US" sz="1600" b="0" i="0" dirty="0">
                <a:solidFill>
                  <a:srgbClr val="2D2D2D"/>
                </a:solidFill>
                <a:effectLst/>
                <a:latin typeface="Calibri" panose="020F0502020204030204" pitchFamily="34" charset="0"/>
                <a:cs typeface="Calibri" panose="020F0502020204030204" pitchFamily="34" charset="0"/>
              </a:rPr>
              <a:t>A lean canvas comprises nine sections, with each part of the plan containing high-value information and metrics to attract investors:</a:t>
            </a:r>
          </a:p>
          <a:p>
            <a:pPr algn="l"/>
            <a:endParaRPr lang="en-US" sz="1600" b="0" i="0" dirty="0">
              <a:solidFill>
                <a:srgbClr val="2D2D2D"/>
              </a:solidFill>
              <a:effectLst/>
              <a:latin typeface="Calibri" panose="020F0502020204030204" pitchFamily="34" charset="0"/>
              <a:cs typeface="Calibri" panose="020F0502020204030204" pitchFamily="34" charset="0"/>
            </a:endParaRPr>
          </a:p>
          <a:p>
            <a:pPr algn="l">
              <a:buFont typeface="Arial" panose="020B0604020202020204" pitchFamily="34" charset="0"/>
              <a:buChar char="•"/>
            </a:pPr>
            <a:r>
              <a:rPr lang="en-US" sz="1600" b="0" i="0" dirty="0">
                <a:solidFill>
                  <a:srgbClr val="2D2D2D"/>
                </a:solidFill>
                <a:effectLst/>
                <a:latin typeface="Calibri" panose="020F0502020204030204" pitchFamily="34" charset="0"/>
                <a:cs typeface="Calibri" panose="020F0502020204030204" pitchFamily="34" charset="0"/>
              </a:rPr>
              <a:t> Problem</a:t>
            </a:r>
          </a:p>
          <a:p>
            <a:pPr algn="l">
              <a:buFont typeface="Arial" panose="020B0604020202020204" pitchFamily="34" charset="0"/>
              <a:buChar char="•"/>
            </a:pPr>
            <a:r>
              <a:rPr lang="en-US" sz="1600" b="0" i="0" dirty="0">
                <a:solidFill>
                  <a:srgbClr val="2D2D2D"/>
                </a:solidFill>
                <a:effectLst/>
                <a:latin typeface="Calibri" panose="020F0502020204030204" pitchFamily="34" charset="0"/>
                <a:cs typeface="Calibri" panose="020F0502020204030204" pitchFamily="34" charset="0"/>
              </a:rPr>
              <a:t> Solution</a:t>
            </a:r>
          </a:p>
          <a:p>
            <a:pPr algn="l">
              <a:buFont typeface="Arial" panose="020B0604020202020204" pitchFamily="34" charset="0"/>
              <a:buChar char="•"/>
            </a:pPr>
            <a:r>
              <a:rPr lang="en-US" sz="1600" b="0" i="0" dirty="0">
                <a:solidFill>
                  <a:srgbClr val="2D2D2D"/>
                </a:solidFill>
                <a:effectLst/>
                <a:latin typeface="Calibri" panose="020F0502020204030204" pitchFamily="34" charset="0"/>
                <a:cs typeface="Calibri" panose="020F0502020204030204" pitchFamily="34" charset="0"/>
              </a:rPr>
              <a:t> Key metrics</a:t>
            </a:r>
          </a:p>
          <a:p>
            <a:pPr algn="l">
              <a:buFont typeface="Arial" panose="020B0604020202020204" pitchFamily="34" charset="0"/>
              <a:buChar char="•"/>
            </a:pPr>
            <a:r>
              <a:rPr lang="en-US" sz="1600" b="0" i="0" dirty="0">
                <a:solidFill>
                  <a:srgbClr val="2D2D2D"/>
                </a:solidFill>
                <a:effectLst/>
                <a:latin typeface="Calibri" panose="020F0502020204030204" pitchFamily="34" charset="0"/>
                <a:cs typeface="Calibri" panose="020F0502020204030204" pitchFamily="34" charset="0"/>
              </a:rPr>
              <a:t> Unique proposition</a:t>
            </a:r>
          </a:p>
          <a:p>
            <a:pPr algn="l">
              <a:buFont typeface="Arial" panose="020B0604020202020204" pitchFamily="34" charset="0"/>
              <a:buChar char="•"/>
            </a:pPr>
            <a:r>
              <a:rPr lang="en-US" sz="1600" b="0" i="0" dirty="0">
                <a:solidFill>
                  <a:srgbClr val="2D2D2D"/>
                </a:solidFill>
                <a:effectLst/>
                <a:latin typeface="Calibri" panose="020F0502020204030204" pitchFamily="34" charset="0"/>
                <a:cs typeface="Calibri" panose="020F0502020204030204" pitchFamily="34" charset="0"/>
              </a:rPr>
              <a:t> Unfair advantage</a:t>
            </a:r>
          </a:p>
          <a:p>
            <a:pPr algn="l">
              <a:buFont typeface="Arial" panose="020B0604020202020204" pitchFamily="34" charset="0"/>
              <a:buChar char="•"/>
            </a:pPr>
            <a:r>
              <a:rPr lang="en-US" sz="1600" b="0" i="0" dirty="0">
                <a:solidFill>
                  <a:srgbClr val="2D2D2D"/>
                </a:solidFill>
                <a:effectLst/>
                <a:latin typeface="Calibri" panose="020F0502020204030204" pitchFamily="34" charset="0"/>
                <a:cs typeface="Calibri" panose="020F0502020204030204" pitchFamily="34" charset="0"/>
              </a:rPr>
              <a:t> Channels</a:t>
            </a:r>
          </a:p>
          <a:p>
            <a:pPr algn="l">
              <a:buFont typeface="Arial" panose="020B0604020202020204" pitchFamily="34" charset="0"/>
              <a:buChar char="•"/>
            </a:pPr>
            <a:r>
              <a:rPr lang="en-US" sz="1600" b="0" i="0" dirty="0">
                <a:solidFill>
                  <a:srgbClr val="2D2D2D"/>
                </a:solidFill>
                <a:effectLst/>
                <a:latin typeface="Calibri" panose="020F0502020204030204" pitchFamily="34" charset="0"/>
                <a:cs typeface="Calibri" panose="020F0502020204030204" pitchFamily="34" charset="0"/>
              </a:rPr>
              <a:t> Customer targets</a:t>
            </a:r>
          </a:p>
          <a:p>
            <a:pPr algn="l">
              <a:buFont typeface="Arial" panose="020B0604020202020204" pitchFamily="34" charset="0"/>
              <a:buChar char="•"/>
            </a:pPr>
            <a:r>
              <a:rPr lang="en-US" sz="1600" b="0" i="0" dirty="0">
                <a:solidFill>
                  <a:srgbClr val="2D2D2D"/>
                </a:solidFill>
                <a:effectLst/>
                <a:latin typeface="Calibri" panose="020F0502020204030204" pitchFamily="34" charset="0"/>
                <a:cs typeface="Calibri" panose="020F0502020204030204" pitchFamily="34" charset="0"/>
              </a:rPr>
              <a:t> Cost structures</a:t>
            </a:r>
          </a:p>
          <a:p>
            <a:pPr algn="l">
              <a:buFont typeface="Arial" panose="020B0604020202020204" pitchFamily="34" charset="0"/>
              <a:buChar char="•"/>
            </a:pPr>
            <a:r>
              <a:rPr lang="en-US" sz="1600" b="0" i="0" dirty="0">
                <a:solidFill>
                  <a:srgbClr val="2D2D2D"/>
                </a:solidFill>
                <a:effectLst/>
                <a:latin typeface="Calibri" panose="020F0502020204030204" pitchFamily="34" charset="0"/>
                <a:cs typeface="Calibri" panose="020F0502020204030204" pitchFamily="34" charset="0"/>
              </a:rPr>
              <a:t> Revenue streams</a:t>
            </a:r>
          </a:p>
        </p:txBody>
      </p:sp>
      <p:sp>
        <p:nvSpPr>
          <p:cNvPr id="10" name="TextBox 9">
            <a:extLst>
              <a:ext uri="{FF2B5EF4-FFF2-40B4-BE49-F238E27FC236}">
                <a16:creationId xmlns:a16="http://schemas.microsoft.com/office/drawing/2014/main" id="{3B40DC2F-0159-DAE8-4217-3CBA4F9B1A0C}"/>
              </a:ext>
            </a:extLst>
          </p:cNvPr>
          <p:cNvSpPr txBox="1"/>
          <p:nvPr/>
        </p:nvSpPr>
        <p:spPr>
          <a:xfrm>
            <a:off x="6299904" y="1147741"/>
            <a:ext cx="4635984" cy="5262979"/>
          </a:xfrm>
          <a:prstGeom prst="rect">
            <a:avLst/>
          </a:prstGeom>
          <a:noFill/>
          <a:ln>
            <a:noFill/>
          </a:ln>
        </p:spPr>
        <p:txBody>
          <a:bodyPr wrap="square" rtlCol="0">
            <a:spAutoFit/>
          </a:bodyPr>
          <a:lstStyle/>
          <a:p>
            <a:pPr algn="l"/>
            <a:r>
              <a:rPr lang="en-US" sz="1800" b="1" dirty="0">
                <a:solidFill>
                  <a:srgbClr val="2D2D2D"/>
                </a:solidFill>
                <a:latin typeface="Calibri" panose="020F0502020204030204" pitchFamily="34" charset="0"/>
                <a:cs typeface="Calibri" panose="020F0502020204030204" pitchFamily="34" charset="0"/>
              </a:rPr>
              <a:t>Traditional</a:t>
            </a:r>
            <a:r>
              <a:rPr lang="en-US" dirty="0">
                <a:solidFill>
                  <a:srgbClr val="2D2D2D"/>
                </a:solidFill>
                <a:latin typeface="Calibri" panose="020F0502020204030204" pitchFamily="34" charset="0"/>
                <a:cs typeface="Calibri" panose="020F0502020204030204" pitchFamily="34" charset="0"/>
              </a:rPr>
              <a:t> </a:t>
            </a:r>
            <a:r>
              <a:rPr lang="en-US" sz="1800" b="1" dirty="0">
                <a:solidFill>
                  <a:srgbClr val="2D2D2D"/>
                </a:solidFill>
                <a:latin typeface="Calibri" panose="020F0502020204030204" pitchFamily="34" charset="0"/>
                <a:cs typeface="Calibri" panose="020F0502020204030204" pitchFamily="34" charset="0"/>
              </a:rPr>
              <a:t>business plan (we will examine it further)</a:t>
            </a:r>
          </a:p>
          <a:p>
            <a:pPr algn="l"/>
            <a:endParaRPr lang="en-US" dirty="0">
              <a:solidFill>
                <a:srgbClr val="2D2D2D"/>
              </a:solidFill>
              <a:latin typeface="Calibri" panose="020F0502020204030204" pitchFamily="34" charset="0"/>
              <a:cs typeface="Calibri" panose="020F0502020204030204" pitchFamily="34" charset="0"/>
            </a:endParaRPr>
          </a:p>
          <a:p>
            <a:pPr algn="l"/>
            <a:r>
              <a:rPr lang="en-US" sz="1600" dirty="0">
                <a:solidFill>
                  <a:srgbClr val="2D2D2D"/>
                </a:solidFill>
                <a:latin typeface="Calibri" panose="020F0502020204030204" pitchFamily="34" charset="0"/>
                <a:cs typeface="Calibri" panose="020F0502020204030204" pitchFamily="34" charset="0"/>
              </a:rPr>
              <a:t>Traditional plans are lengthy documents, sometimes as long as 30 or 40 pages. </a:t>
            </a:r>
          </a:p>
          <a:p>
            <a:pPr algn="l"/>
            <a:endParaRPr lang="en-US" sz="1600" dirty="0">
              <a:solidFill>
                <a:srgbClr val="2D2D2D"/>
              </a:solidFill>
              <a:latin typeface="Calibri" panose="020F0502020204030204" pitchFamily="34" charset="0"/>
              <a:cs typeface="Calibri" panose="020F0502020204030204" pitchFamily="34" charset="0"/>
            </a:endParaRPr>
          </a:p>
          <a:p>
            <a:pPr algn="l"/>
            <a:r>
              <a:rPr lang="en-US" sz="1600" dirty="0">
                <a:solidFill>
                  <a:srgbClr val="2D2D2D"/>
                </a:solidFill>
                <a:latin typeface="Calibri" panose="020F0502020204030204" pitchFamily="34" charset="0"/>
                <a:cs typeface="Calibri" panose="020F0502020204030204" pitchFamily="34" charset="0"/>
              </a:rPr>
              <a:t>A traditional business plan acts as a blueprint of a new business, detailing its progress from the time it launches to several years in the future when the startup is an established business. </a:t>
            </a:r>
          </a:p>
          <a:p>
            <a:pPr algn="l"/>
            <a:endParaRPr lang="en-US" sz="1600" dirty="0">
              <a:solidFill>
                <a:srgbClr val="2D2D2D"/>
              </a:solidFill>
              <a:latin typeface="Calibri" panose="020F0502020204030204" pitchFamily="34" charset="0"/>
              <a:cs typeface="Calibri" panose="020F0502020204030204" pitchFamily="34" charset="0"/>
            </a:endParaRPr>
          </a:p>
          <a:p>
            <a:pPr algn="l"/>
            <a:r>
              <a:rPr lang="en-US" sz="1600" dirty="0">
                <a:solidFill>
                  <a:srgbClr val="2D2D2D"/>
                </a:solidFill>
                <a:latin typeface="Calibri" panose="020F0502020204030204" pitchFamily="34" charset="0"/>
                <a:cs typeface="Calibri" panose="020F0502020204030204" pitchFamily="34" charset="0"/>
              </a:rPr>
              <a:t>The following areas are covered in a traditional business plan:</a:t>
            </a:r>
          </a:p>
          <a:p>
            <a:pPr algn="l">
              <a:buFont typeface="Arial" panose="020B0604020202020204" pitchFamily="34" charset="0"/>
              <a:buChar char="•"/>
            </a:pPr>
            <a:r>
              <a:rPr lang="en-US" sz="1600" dirty="0">
                <a:solidFill>
                  <a:srgbClr val="2D2D2D"/>
                </a:solidFill>
                <a:latin typeface="Calibri" panose="020F0502020204030204" pitchFamily="34" charset="0"/>
                <a:cs typeface="Calibri" panose="020F0502020204030204" pitchFamily="34" charset="0"/>
              </a:rPr>
              <a:t> Executive summary</a:t>
            </a:r>
          </a:p>
          <a:p>
            <a:pPr algn="l">
              <a:buFont typeface="Arial" panose="020B0604020202020204" pitchFamily="34" charset="0"/>
              <a:buChar char="•"/>
            </a:pPr>
            <a:r>
              <a:rPr lang="en-US" sz="1600" dirty="0">
                <a:solidFill>
                  <a:srgbClr val="2D2D2D"/>
                </a:solidFill>
                <a:latin typeface="Calibri" panose="020F0502020204030204" pitchFamily="34" charset="0"/>
                <a:cs typeface="Calibri" panose="020F0502020204030204" pitchFamily="34" charset="0"/>
              </a:rPr>
              <a:t> Company description</a:t>
            </a:r>
          </a:p>
          <a:p>
            <a:pPr algn="l">
              <a:buFont typeface="Arial" panose="020B0604020202020204" pitchFamily="34" charset="0"/>
              <a:buChar char="•"/>
            </a:pPr>
            <a:r>
              <a:rPr lang="en-US" sz="1600" dirty="0">
                <a:solidFill>
                  <a:srgbClr val="2D2D2D"/>
                </a:solidFill>
                <a:latin typeface="Calibri" panose="020F0502020204030204" pitchFamily="34" charset="0"/>
                <a:cs typeface="Calibri" panose="020F0502020204030204" pitchFamily="34" charset="0"/>
              </a:rPr>
              <a:t> Products and services</a:t>
            </a:r>
          </a:p>
          <a:p>
            <a:pPr algn="l">
              <a:buFont typeface="Arial" panose="020B0604020202020204" pitchFamily="34" charset="0"/>
              <a:buChar char="•"/>
            </a:pPr>
            <a:r>
              <a:rPr lang="en-US" sz="1600" dirty="0">
                <a:solidFill>
                  <a:srgbClr val="2D2D2D"/>
                </a:solidFill>
                <a:latin typeface="Calibri" panose="020F0502020204030204" pitchFamily="34" charset="0"/>
                <a:cs typeface="Calibri" panose="020F0502020204030204" pitchFamily="34" charset="0"/>
              </a:rPr>
              <a:t> Market analysis</a:t>
            </a:r>
          </a:p>
          <a:p>
            <a:pPr algn="l">
              <a:buFont typeface="Arial" panose="020B0604020202020204" pitchFamily="34" charset="0"/>
              <a:buChar char="•"/>
            </a:pPr>
            <a:r>
              <a:rPr lang="en-US" sz="1600" dirty="0">
                <a:solidFill>
                  <a:srgbClr val="2D2D2D"/>
                </a:solidFill>
                <a:latin typeface="Calibri" panose="020F0502020204030204" pitchFamily="34" charset="0"/>
                <a:cs typeface="Calibri" panose="020F0502020204030204" pitchFamily="34" charset="0"/>
              </a:rPr>
              <a:t> Management team</a:t>
            </a:r>
          </a:p>
          <a:p>
            <a:pPr algn="l">
              <a:buFont typeface="Arial" panose="020B0604020202020204" pitchFamily="34" charset="0"/>
              <a:buChar char="•"/>
            </a:pPr>
            <a:r>
              <a:rPr lang="en-US" sz="1600" dirty="0">
                <a:solidFill>
                  <a:srgbClr val="2D2D2D"/>
                </a:solidFill>
                <a:latin typeface="Calibri" panose="020F0502020204030204" pitchFamily="34" charset="0"/>
                <a:cs typeface="Calibri" panose="020F0502020204030204" pitchFamily="34" charset="0"/>
              </a:rPr>
              <a:t> Financial plan</a:t>
            </a:r>
          </a:p>
          <a:p>
            <a:pPr algn="l">
              <a:buFont typeface="Arial" panose="020B0604020202020204" pitchFamily="34" charset="0"/>
              <a:buChar char="•"/>
            </a:pPr>
            <a:r>
              <a:rPr lang="en-US" sz="1600" dirty="0">
                <a:solidFill>
                  <a:srgbClr val="2D2D2D"/>
                </a:solidFill>
                <a:latin typeface="Calibri" panose="020F0502020204030204" pitchFamily="34" charset="0"/>
                <a:cs typeface="Calibri" panose="020F0502020204030204" pitchFamily="34" charset="0"/>
              </a:rPr>
              <a:t> Operational plan</a:t>
            </a:r>
          </a:p>
          <a:p>
            <a:pPr algn="l"/>
            <a:endParaRPr lang="en-US" dirty="0">
              <a:solidFill>
                <a:srgbClr val="2D2D2D"/>
              </a:solidFill>
              <a:latin typeface="Calibri" panose="020F0502020204030204" pitchFamily="34" charset="0"/>
              <a:cs typeface="Calibri" panose="020F0502020204030204" pitchFamily="34" charset="0"/>
            </a:endParaRPr>
          </a:p>
        </p:txBody>
      </p:sp>
      <p:pic>
        <p:nvPicPr>
          <p:cNvPr id="139" name="Google Shape;139;p4"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4"/>
        <p:cNvGrpSpPr/>
        <p:nvPr/>
      </p:nvGrpSpPr>
      <p:grpSpPr>
        <a:xfrm>
          <a:off x="0" y="0"/>
          <a:ext cx="0" cy="0"/>
          <a:chOff x="0" y="0"/>
          <a:chExt cx="0" cy="0"/>
        </a:xfrm>
      </p:grpSpPr>
      <p:sp>
        <p:nvSpPr>
          <p:cNvPr id="146" name="Google Shape;146;p5"/>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7" name="Google Shape;147;p5"/>
          <p:cNvSpPr>
            <a:spLocks noGrp="1"/>
          </p:cNvSpPr>
          <p:nvPr>
            <p:ph type="title"/>
          </p:nvPr>
        </p:nvSpPr>
        <p:spPr>
          <a:xfrm>
            <a:off x="12332970" y="-114300"/>
            <a:ext cx="662940" cy="571500"/>
          </a:xfrm>
          <a:prstGeom prst="ellipse">
            <a:avLst/>
          </a:prstGeom>
          <a:noFill/>
          <a:ln>
            <a:noFill/>
          </a:ln>
        </p:spPr>
        <p:txBody>
          <a:bodyPr spcFirstLastPara="1" wrap="square" lIns="91425" tIns="45700" rIns="91425" bIns="45700" anchor="t" anchorCtr="0">
            <a:normAutofit fontScale="90000"/>
          </a:bodyPr>
          <a:lstStyle/>
          <a:p>
            <a:pPr algn="l" fontAlgn="base"/>
            <a:br>
              <a:rPr lang="en-US" sz="1050" b="0" i="0" dirty="0">
                <a:solidFill>
                  <a:srgbClr val="3D3D3D"/>
                </a:solidFill>
                <a:effectLst/>
                <a:latin typeface="Quicksand"/>
              </a:rPr>
            </a:br>
            <a:endParaRPr sz="2400" dirty="0">
              <a:latin typeface="Calibri" panose="020F0502020204030204" pitchFamily="34" charset="0"/>
              <a:cs typeface="Calibri" panose="020F0502020204030204" pitchFamily="34" charset="0"/>
            </a:endParaRPr>
          </a:p>
          <a:p>
            <a:pPr marL="0" lvl="0" indent="0" algn="l" rtl="0">
              <a:lnSpc>
                <a:spcPct val="115000"/>
              </a:lnSpc>
              <a:spcBef>
                <a:spcPts val="0"/>
              </a:spcBef>
              <a:spcAft>
                <a:spcPts val="0"/>
              </a:spcAft>
              <a:buNone/>
            </a:pPr>
            <a:endParaRPr sz="1800" dirty="0"/>
          </a:p>
          <a:p>
            <a:pPr marL="457200" lvl="0" indent="0" algn="l" rtl="0">
              <a:lnSpc>
                <a:spcPct val="115000"/>
              </a:lnSpc>
              <a:spcBef>
                <a:spcPts val="0"/>
              </a:spcBef>
              <a:spcAft>
                <a:spcPts val="0"/>
              </a:spcAft>
              <a:buNone/>
            </a:pPr>
            <a:endParaRPr sz="1800" dirty="0"/>
          </a:p>
          <a:p>
            <a:pPr marL="0" lvl="0" indent="0" algn="l" rtl="0">
              <a:lnSpc>
                <a:spcPct val="115000"/>
              </a:lnSpc>
              <a:spcBef>
                <a:spcPts val="0"/>
              </a:spcBef>
              <a:spcAft>
                <a:spcPts val="0"/>
              </a:spcAft>
              <a:buNone/>
            </a:pPr>
            <a:endParaRPr sz="1800" dirty="0"/>
          </a:p>
          <a:p>
            <a:pPr marL="0" lvl="0" indent="0" algn="l" rtl="0">
              <a:lnSpc>
                <a:spcPct val="115000"/>
              </a:lnSpc>
              <a:spcBef>
                <a:spcPts val="0"/>
              </a:spcBef>
              <a:spcAft>
                <a:spcPts val="0"/>
              </a:spcAft>
              <a:buNone/>
            </a:pPr>
            <a:endParaRPr sz="1800" dirty="0"/>
          </a:p>
          <a:p>
            <a:pPr marL="0" lvl="0" indent="0" algn="l" rtl="0">
              <a:lnSpc>
                <a:spcPct val="115000"/>
              </a:lnSpc>
              <a:spcBef>
                <a:spcPts val="0"/>
              </a:spcBef>
              <a:spcAft>
                <a:spcPts val="0"/>
              </a:spcAft>
              <a:buClr>
                <a:schemeClr val="dk1"/>
              </a:buClr>
              <a:buSzPct val="61111"/>
              <a:buFont typeface="Arial"/>
              <a:buNone/>
            </a:pPr>
            <a:endParaRPr sz="1800" dirty="0"/>
          </a:p>
        </p:txBody>
      </p:sp>
      <p:grpSp>
        <p:nvGrpSpPr>
          <p:cNvPr id="148" name="Google Shape;148;p5"/>
          <p:cNvGrpSpPr/>
          <p:nvPr/>
        </p:nvGrpSpPr>
        <p:grpSpPr>
          <a:xfrm>
            <a:off x="441960" y="561256"/>
            <a:ext cx="1128382" cy="847206"/>
            <a:chOff x="7393391" y="1075612"/>
            <a:chExt cx="1128382" cy="847206"/>
          </a:xfrm>
        </p:grpSpPr>
        <p:sp>
          <p:nvSpPr>
            <p:cNvPr id="149" name="Google Shape;149;p5"/>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0" name="Google Shape;150;p5"/>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51" name="Google Shape;151;p5"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2" name="TextBox 1">
            <a:extLst>
              <a:ext uri="{FF2B5EF4-FFF2-40B4-BE49-F238E27FC236}">
                <a16:creationId xmlns:a16="http://schemas.microsoft.com/office/drawing/2014/main" id="{14AE3F00-44BA-C2AE-922F-10A1CDFA1400}"/>
              </a:ext>
            </a:extLst>
          </p:cNvPr>
          <p:cNvSpPr txBox="1"/>
          <p:nvPr/>
        </p:nvSpPr>
        <p:spPr>
          <a:xfrm>
            <a:off x="1653051" y="352931"/>
            <a:ext cx="9476949" cy="6432530"/>
          </a:xfrm>
          <a:prstGeom prst="rect">
            <a:avLst/>
          </a:prstGeom>
          <a:noFill/>
        </p:spPr>
        <p:txBody>
          <a:bodyPr wrap="square" rtlCol="0">
            <a:spAutoFit/>
          </a:bodyPr>
          <a:lstStyle/>
          <a:p>
            <a:pPr marL="514350" indent="-514350" algn="l">
              <a:buAutoNum type="arabicPeriod"/>
            </a:pPr>
            <a:r>
              <a:rPr lang="en-US" sz="2800" b="1" i="0" dirty="0">
                <a:solidFill>
                  <a:srgbClr val="2D2D2D"/>
                </a:solidFill>
                <a:effectLst/>
                <a:latin typeface="Calibri" panose="020F0502020204030204" pitchFamily="34" charset="0"/>
                <a:cs typeface="Calibri" panose="020F0502020204030204" pitchFamily="34" charset="0"/>
              </a:rPr>
              <a:t>Executive summary </a:t>
            </a:r>
          </a:p>
          <a:p>
            <a:pPr algn="l"/>
            <a:r>
              <a:rPr lang="en-US" sz="2000" b="0" i="0" dirty="0">
                <a:solidFill>
                  <a:srgbClr val="2D2D2D"/>
                </a:solidFill>
                <a:effectLst/>
                <a:latin typeface="Calibri" panose="020F0502020204030204" pitchFamily="34" charset="0"/>
                <a:cs typeface="Calibri" panose="020F0502020204030204" pitchFamily="34" charset="0"/>
              </a:rPr>
              <a:t>The </a:t>
            </a:r>
            <a:r>
              <a:rPr lang="en-US" sz="2000" b="0" i="0" u="none" strike="noStrike" dirty="0">
                <a:solidFill>
                  <a:schemeClr val="tx1"/>
                </a:solidFill>
                <a:effectLst/>
                <a:latin typeface="Calibri" panose="020F0502020204030204" pitchFamily="34" charset="0"/>
                <a:cs typeface="Calibri" panose="020F0502020204030204" pitchFamily="34" charset="0"/>
              </a:rPr>
              <a:t>executive summary</a:t>
            </a:r>
            <a:r>
              <a:rPr lang="en-US" sz="2000" b="0" i="0" dirty="0">
                <a:solidFill>
                  <a:schemeClr val="tx1"/>
                </a:solidFill>
                <a:effectLst/>
                <a:latin typeface="Calibri" panose="020F0502020204030204" pitchFamily="34" charset="0"/>
                <a:cs typeface="Calibri" panose="020F0502020204030204" pitchFamily="34" charset="0"/>
              </a:rPr>
              <a:t> is </a:t>
            </a:r>
            <a:r>
              <a:rPr lang="en-US" sz="2000" b="0" i="0" dirty="0">
                <a:solidFill>
                  <a:srgbClr val="2D2D2D"/>
                </a:solidFill>
                <a:effectLst/>
                <a:latin typeface="Calibri" panose="020F0502020204030204" pitchFamily="34" charset="0"/>
                <a:cs typeface="Calibri" panose="020F0502020204030204" pitchFamily="34" charset="0"/>
              </a:rPr>
              <a:t>the most important section of your business plan, because it needs to draw your readers into your plan and entice them to continue reading. If your executive summary doesn’t capture the reader’s attention, they won’t read further, and their interest in your business won’t be piqued.</a:t>
            </a:r>
          </a:p>
          <a:p>
            <a:pPr algn="l"/>
            <a:r>
              <a:rPr lang="en-US" sz="2000" b="0" i="0" dirty="0">
                <a:solidFill>
                  <a:srgbClr val="2D2D2D"/>
                </a:solidFill>
                <a:effectLst/>
                <a:latin typeface="Calibri" panose="020F0502020204030204" pitchFamily="34" charset="0"/>
                <a:cs typeface="Calibri" panose="020F0502020204030204" pitchFamily="34" charset="0"/>
              </a:rPr>
              <a:t>Even though the executive summary is the first section in your business plan, </a:t>
            </a:r>
            <a:r>
              <a:rPr lang="en-US" sz="2000" b="1" i="0" dirty="0">
                <a:solidFill>
                  <a:srgbClr val="2D2D2D"/>
                </a:solidFill>
                <a:effectLst/>
                <a:latin typeface="Calibri" panose="020F0502020204030204" pitchFamily="34" charset="0"/>
                <a:cs typeface="Calibri" panose="020F0502020204030204" pitchFamily="34" charset="0"/>
              </a:rPr>
              <a:t>you should write it last</a:t>
            </a:r>
            <a:r>
              <a:rPr lang="en-US" sz="2000" b="0" i="0" dirty="0">
                <a:solidFill>
                  <a:srgbClr val="2D2D2D"/>
                </a:solidFill>
                <a:effectLst/>
                <a:latin typeface="Calibri" panose="020F0502020204030204" pitchFamily="34" charset="0"/>
                <a:cs typeface="Calibri" panose="020F0502020204030204" pitchFamily="34" charset="0"/>
              </a:rPr>
              <a:t>. When you are ready to write this section, we recommend that you </a:t>
            </a:r>
            <a:r>
              <a:rPr lang="en-US" sz="2000" b="1" i="0" dirty="0">
                <a:solidFill>
                  <a:srgbClr val="2D2D2D"/>
                </a:solidFill>
                <a:effectLst/>
                <a:latin typeface="Calibri" panose="020F0502020204030204" pitchFamily="34" charset="0"/>
                <a:cs typeface="Calibri" panose="020F0502020204030204" pitchFamily="34" charset="0"/>
              </a:rPr>
              <a:t>summarize the problem (or market need) you aim to solve, your solution for consumers, an overview of the founders and/or owners, and key financial details</a:t>
            </a:r>
            <a:r>
              <a:rPr lang="en-US" sz="2000" b="0" i="0" dirty="0">
                <a:solidFill>
                  <a:srgbClr val="2D2D2D"/>
                </a:solidFill>
                <a:effectLst/>
                <a:latin typeface="Calibri" panose="020F0502020204030204" pitchFamily="34" charset="0"/>
                <a:cs typeface="Calibri" panose="020F0502020204030204" pitchFamily="34" charset="0"/>
              </a:rPr>
              <a:t>. The key with this section is to be brief yet engaging.</a:t>
            </a:r>
          </a:p>
          <a:p>
            <a:pPr algn="l"/>
            <a:endParaRPr lang="en-US" sz="2000" dirty="0">
              <a:solidFill>
                <a:srgbClr val="2D2D2D"/>
              </a:solidFill>
              <a:latin typeface="Calibri" panose="020F0502020204030204" pitchFamily="34" charset="0"/>
              <a:cs typeface="Calibri" panose="020F0502020204030204" pitchFamily="34" charset="0"/>
            </a:endParaRPr>
          </a:p>
          <a:p>
            <a:pPr algn="l"/>
            <a:r>
              <a:rPr lang="en-US" sz="2800" b="1" i="0" dirty="0">
                <a:solidFill>
                  <a:srgbClr val="2D2D2D"/>
                </a:solidFill>
                <a:effectLst/>
                <a:latin typeface="Silka"/>
              </a:rPr>
              <a:t>2.  Company description </a:t>
            </a:r>
          </a:p>
          <a:p>
            <a:pPr algn="l"/>
            <a:r>
              <a:rPr lang="en-US" sz="2000" dirty="0">
                <a:solidFill>
                  <a:srgbClr val="2D2D2D"/>
                </a:solidFill>
                <a:latin typeface="Calibri" panose="020F0502020204030204" pitchFamily="34" charset="0"/>
                <a:cs typeface="Calibri" panose="020F0502020204030204" pitchFamily="34" charset="0"/>
              </a:rPr>
              <a:t>This section is an </a:t>
            </a:r>
            <a:r>
              <a:rPr lang="en-US" sz="2000" b="1" dirty="0">
                <a:solidFill>
                  <a:srgbClr val="2D2D2D"/>
                </a:solidFill>
                <a:latin typeface="Calibri" panose="020F0502020204030204" pitchFamily="34" charset="0"/>
                <a:cs typeface="Calibri" panose="020F0502020204030204" pitchFamily="34" charset="0"/>
              </a:rPr>
              <a:t>overview of your entire business</a:t>
            </a:r>
            <a:r>
              <a:rPr lang="en-US" sz="2000" dirty="0">
                <a:solidFill>
                  <a:srgbClr val="2D2D2D"/>
                </a:solidFill>
                <a:latin typeface="Calibri" panose="020F0502020204030204" pitchFamily="34" charset="0"/>
                <a:cs typeface="Calibri" panose="020F0502020204030204" pitchFamily="34" charset="0"/>
              </a:rPr>
              <a:t>. Make sure you include basic information, such as when your company was founded, the type of business entity it is – limited liability company (LLC), sole proprietorship, partnership, C corporation or S corporation – and the state in which it is registered. Provide a summary of your company’s history to give the readers a solid understanding of its foundation. Learn more about articles of incorporation, and what you need to know to start a business.</a:t>
            </a:r>
          </a:p>
          <a:p>
            <a:pPr algn="l"/>
            <a:endParaRPr lang="en-US" sz="2000" b="0" i="0" dirty="0">
              <a:solidFill>
                <a:srgbClr val="2D2D2D"/>
              </a:solidFill>
              <a:effectLst/>
              <a:latin typeface="Calibri" panose="020F0502020204030204" pitchFamily="34" charset="0"/>
              <a:cs typeface="Calibri" panose="020F0502020204030204" pitchFamily="34" charset="0"/>
            </a:endParaRPr>
          </a:p>
          <a:p>
            <a:endParaRPr lang="lt-LT"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5"/>
        <p:cNvGrpSpPr/>
        <p:nvPr/>
      </p:nvGrpSpPr>
      <p:grpSpPr>
        <a:xfrm>
          <a:off x="0" y="0"/>
          <a:ext cx="0" cy="0"/>
          <a:chOff x="0" y="0"/>
          <a:chExt cx="0" cy="0"/>
        </a:xfrm>
      </p:grpSpPr>
      <p:sp>
        <p:nvSpPr>
          <p:cNvPr id="156" name="Google Shape;156;p24"/>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7" name="Google Shape;157;p24"/>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8" name="Google Shape;158;p24"/>
          <p:cNvSpPr>
            <a:spLocks noGrp="1"/>
          </p:cNvSpPr>
          <p:nvPr>
            <p:ph type="title"/>
          </p:nvPr>
        </p:nvSpPr>
        <p:spPr>
          <a:xfrm>
            <a:off x="-88900" y="-217170"/>
            <a:ext cx="12623800" cy="6535705"/>
          </a:xfrm>
          <a:prstGeom prst="ellipse">
            <a:avLst/>
          </a:prstGeom>
          <a:noFill/>
          <a:ln>
            <a:noFill/>
          </a:ln>
        </p:spPr>
        <p:txBody>
          <a:bodyPr spcFirstLastPara="1" wrap="square" lIns="91425" tIns="45700" rIns="91425" bIns="45700" anchor="t" anchorCtr="0">
            <a:normAutofit fontScale="90000"/>
          </a:bodyPr>
          <a:lstStyle/>
          <a:p>
            <a:pPr algn="l"/>
            <a:r>
              <a:rPr lang="en-US" sz="3100" b="1" dirty="0">
                <a:solidFill>
                  <a:srgbClr val="3D3D3D"/>
                </a:solidFill>
                <a:latin typeface="Calibri" panose="020F0502020204030204" pitchFamily="34" charset="0"/>
                <a:cs typeface="Calibri" panose="020F0502020204030204" pitchFamily="34" charset="0"/>
              </a:rPr>
              <a:t>3. Products and services </a:t>
            </a:r>
            <a:br>
              <a:rPr lang="en-US" sz="2400" dirty="0">
                <a:solidFill>
                  <a:srgbClr val="3D3D3D"/>
                </a:solidFill>
                <a:latin typeface="Calibri" panose="020F0502020204030204" pitchFamily="34" charset="0"/>
                <a:cs typeface="Calibri" panose="020F0502020204030204" pitchFamily="34" charset="0"/>
              </a:rPr>
            </a:br>
            <a:r>
              <a:rPr lang="en-US" sz="2200" dirty="0">
                <a:solidFill>
                  <a:srgbClr val="3D3D3D"/>
                </a:solidFill>
                <a:latin typeface="Calibri" panose="020F0502020204030204" pitchFamily="34" charset="0"/>
                <a:cs typeface="Calibri" panose="020F0502020204030204" pitchFamily="34" charset="0"/>
              </a:rPr>
              <a:t>Describe the products and/or services your business provides. Focus on your customers’ perspective – and needs – by demonstrating the problem you are trying to solve. The goal with this section is to prove that your business fills a bona fide market need and will remain viable for the foreseeable future.</a:t>
            </a:r>
            <a:br>
              <a:rPr lang="en-US" sz="2200" dirty="0">
                <a:solidFill>
                  <a:srgbClr val="3D3D3D"/>
                </a:solidFill>
                <a:latin typeface="Calibri" panose="020F0502020204030204" pitchFamily="34" charset="0"/>
                <a:cs typeface="Calibri" panose="020F0502020204030204" pitchFamily="34" charset="0"/>
              </a:rPr>
            </a:br>
            <a:br>
              <a:rPr lang="en-US" sz="3100" b="1" dirty="0">
                <a:solidFill>
                  <a:srgbClr val="3D3D3D"/>
                </a:solidFill>
                <a:latin typeface="Calibri" panose="020F0502020204030204" pitchFamily="34" charset="0"/>
                <a:cs typeface="Calibri" panose="020F0502020204030204" pitchFamily="34" charset="0"/>
              </a:rPr>
            </a:br>
            <a:r>
              <a:rPr lang="en-US" sz="3100" b="1" dirty="0">
                <a:solidFill>
                  <a:srgbClr val="3D3D3D"/>
                </a:solidFill>
                <a:latin typeface="Calibri" panose="020F0502020204030204" pitchFamily="34" charset="0"/>
                <a:cs typeface="Calibri" panose="020F0502020204030204" pitchFamily="34" charset="0"/>
              </a:rPr>
              <a:t>4. Market analysis </a:t>
            </a:r>
            <a:br>
              <a:rPr lang="en-US" sz="2400" dirty="0">
                <a:solidFill>
                  <a:srgbClr val="3D3D3D"/>
                </a:solidFill>
                <a:latin typeface="Calibri" panose="020F0502020204030204" pitchFamily="34" charset="0"/>
                <a:cs typeface="Calibri" panose="020F0502020204030204" pitchFamily="34" charset="0"/>
              </a:rPr>
            </a:br>
            <a:r>
              <a:rPr lang="en-US" sz="2400" dirty="0">
                <a:solidFill>
                  <a:srgbClr val="3D3D3D"/>
                </a:solidFill>
                <a:latin typeface="Calibri" panose="020F0502020204030204" pitchFamily="34" charset="0"/>
                <a:cs typeface="Calibri" panose="020F0502020204030204" pitchFamily="34" charset="0"/>
              </a:rPr>
              <a:t>-  </a:t>
            </a:r>
            <a:r>
              <a:rPr lang="en-US" sz="2200" dirty="0">
                <a:solidFill>
                  <a:srgbClr val="3D3D3D"/>
                </a:solidFill>
                <a:latin typeface="Calibri" panose="020F0502020204030204" pitchFamily="34" charset="0"/>
                <a:cs typeface="Calibri" panose="020F0502020204030204" pitchFamily="34" charset="0"/>
              </a:rPr>
              <a:t>Clearly define who your </a:t>
            </a:r>
            <a:r>
              <a:rPr lang="en-US" sz="2200" b="1" dirty="0">
                <a:solidFill>
                  <a:srgbClr val="3D3D3D"/>
                </a:solidFill>
                <a:latin typeface="Calibri" panose="020F0502020204030204" pitchFamily="34" charset="0"/>
                <a:cs typeface="Calibri" panose="020F0502020204030204" pitchFamily="34" charset="0"/>
              </a:rPr>
              <a:t>target audience </a:t>
            </a:r>
            <a:r>
              <a:rPr lang="en-US" sz="2200" dirty="0">
                <a:solidFill>
                  <a:srgbClr val="3D3D3D"/>
                </a:solidFill>
                <a:latin typeface="Calibri" panose="020F0502020204030204" pitchFamily="34" charset="0"/>
                <a:cs typeface="Calibri" panose="020F0502020204030204" pitchFamily="34" charset="0"/>
              </a:rPr>
              <a:t>is, where you will find customers, how you will reach them and, most importantly, how you will deliver your product or service to them. Provide a deep analysis of your ideal customer and how your business provides a solution for them. </a:t>
            </a:r>
            <a:br>
              <a:rPr lang="en-US" sz="2200" dirty="0">
                <a:solidFill>
                  <a:srgbClr val="3D3D3D"/>
                </a:solidFill>
                <a:latin typeface="Calibri" panose="020F0502020204030204" pitchFamily="34" charset="0"/>
                <a:cs typeface="Calibri" panose="020F0502020204030204" pitchFamily="34" charset="0"/>
              </a:rPr>
            </a:br>
            <a:r>
              <a:rPr lang="en-US" sz="2200" dirty="0">
                <a:solidFill>
                  <a:srgbClr val="3D3D3D"/>
                </a:solidFill>
                <a:latin typeface="Calibri" panose="020F0502020204030204" pitchFamily="34" charset="0"/>
                <a:cs typeface="Calibri" panose="020F0502020204030204" pitchFamily="34" charset="0"/>
              </a:rPr>
              <a:t>-  Include your </a:t>
            </a:r>
            <a:r>
              <a:rPr lang="en-US" sz="2200" b="1" dirty="0">
                <a:solidFill>
                  <a:srgbClr val="3D3D3D"/>
                </a:solidFill>
                <a:latin typeface="Calibri" panose="020F0502020204030204" pitchFamily="34" charset="0"/>
                <a:cs typeface="Calibri" panose="020F0502020204030204" pitchFamily="34" charset="0"/>
              </a:rPr>
              <a:t>competitors </a:t>
            </a:r>
            <a:r>
              <a:rPr lang="en-US" sz="2200" dirty="0">
                <a:solidFill>
                  <a:srgbClr val="3D3D3D"/>
                </a:solidFill>
                <a:latin typeface="Calibri" panose="020F0502020204030204" pitchFamily="34" charset="0"/>
                <a:cs typeface="Calibri" panose="020F0502020204030204" pitchFamily="34" charset="0"/>
              </a:rPr>
              <a:t>and illustrate how your business is uniquely different from the established companies in the industry or market. </a:t>
            </a:r>
            <a:br>
              <a:rPr lang="en-US" sz="2200" dirty="0">
                <a:solidFill>
                  <a:srgbClr val="3D3D3D"/>
                </a:solidFill>
                <a:latin typeface="Calibri" panose="020F0502020204030204" pitchFamily="34" charset="0"/>
                <a:cs typeface="Calibri" panose="020F0502020204030204" pitchFamily="34" charset="0"/>
              </a:rPr>
            </a:br>
            <a:r>
              <a:rPr lang="en-US" sz="2200" dirty="0">
                <a:solidFill>
                  <a:srgbClr val="3D3D3D"/>
                </a:solidFill>
                <a:latin typeface="Calibri" panose="020F0502020204030204" pitchFamily="34" charset="0"/>
                <a:cs typeface="Calibri" panose="020F0502020204030204" pitchFamily="34" charset="0"/>
              </a:rPr>
              <a:t>-  Write a </a:t>
            </a:r>
            <a:r>
              <a:rPr lang="en-US" sz="2200" b="1" dirty="0">
                <a:solidFill>
                  <a:srgbClr val="3D3D3D"/>
                </a:solidFill>
                <a:latin typeface="Calibri" panose="020F0502020204030204" pitchFamily="34" charset="0"/>
                <a:cs typeface="Calibri" panose="020F0502020204030204" pitchFamily="34" charset="0"/>
              </a:rPr>
              <a:t>marketing plan </a:t>
            </a:r>
            <a:r>
              <a:rPr lang="en-US" sz="2200" dirty="0">
                <a:solidFill>
                  <a:srgbClr val="3D3D3D"/>
                </a:solidFill>
                <a:latin typeface="Calibri" panose="020F0502020204030204" pitchFamily="34" charset="0"/>
                <a:cs typeface="Calibri" panose="020F0502020204030204" pitchFamily="34" charset="0"/>
              </a:rPr>
              <a:t>based on the context of your business. </a:t>
            </a:r>
            <a:br>
              <a:rPr lang="en-US" sz="2200" dirty="0">
                <a:solidFill>
                  <a:srgbClr val="3D3D3D"/>
                </a:solidFill>
                <a:latin typeface="Calibri" panose="020F0502020204030204" pitchFamily="34" charset="0"/>
                <a:cs typeface="Calibri" panose="020F0502020204030204" pitchFamily="34" charset="0"/>
              </a:rPr>
            </a:br>
            <a:r>
              <a:rPr lang="en-US" sz="2200" dirty="0">
                <a:solidFill>
                  <a:srgbClr val="3D3D3D"/>
                </a:solidFill>
                <a:latin typeface="Calibri" panose="020F0502020204030204" pitchFamily="34" charset="0"/>
                <a:cs typeface="Calibri" panose="020F0502020204030204" pitchFamily="34" charset="0"/>
              </a:rPr>
              <a:t>A SWOT analysis is a common tool entrepreneurs use to bring all collected data together in a market analysis. “SWOT” stands for “strengths, weaknesses, opportunities and threats.” Strengths and weaknesses analyze the advantages and disadvantages unique to your company, while opportunities and threats analyze the current market risks and rewards.</a:t>
            </a:r>
            <a:br>
              <a:rPr lang="en-US" sz="2200" dirty="0">
                <a:solidFill>
                  <a:srgbClr val="3D3D3D"/>
                </a:solidFill>
                <a:latin typeface="Calibri" panose="020F0502020204030204" pitchFamily="34" charset="0"/>
                <a:cs typeface="Calibri" panose="020F0502020204030204" pitchFamily="34" charset="0"/>
              </a:rPr>
            </a:br>
            <a:endParaRPr sz="2200" dirty="0">
              <a:solidFill>
                <a:srgbClr val="3D3D3D"/>
              </a:solidFill>
              <a:latin typeface="Calibri" panose="020F0502020204030204" pitchFamily="34" charset="0"/>
              <a:cs typeface="Calibri" panose="020F0502020204030204" pitchFamily="34" charset="0"/>
            </a:endParaRPr>
          </a:p>
        </p:txBody>
      </p:sp>
      <p:grpSp>
        <p:nvGrpSpPr>
          <p:cNvPr id="159" name="Google Shape;159;p24"/>
          <p:cNvGrpSpPr/>
          <p:nvPr/>
        </p:nvGrpSpPr>
        <p:grpSpPr>
          <a:xfrm>
            <a:off x="441960" y="561256"/>
            <a:ext cx="1128382" cy="847206"/>
            <a:chOff x="7393391" y="1075612"/>
            <a:chExt cx="1128382" cy="847206"/>
          </a:xfrm>
        </p:grpSpPr>
        <p:sp>
          <p:nvSpPr>
            <p:cNvPr id="160" name="Google Shape;160;p24"/>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61" name="Google Shape;161;p24"/>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63" name="Google Shape;163;p24"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g162004cb755_0_24"/>
          <p:cNvSpPr txBox="1">
            <a:spLocks noGrp="1"/>
          </p:cNvSpPr>
          <p:nvPr>
            <p:ph type="body" idx="1"/>
          </p:nvPr>
        </p:nvSpPr>
        <p:spPr>
          <a:xfrm>
            <a:off x="1570341" y="1046563"/>
            <a:ext cx="8990979" cy="3985344"/>
          </a:xfrm>
          <a:prstGeom prst="rect">
            <a:avLst/>
          </a:prstGeom>
        </p:spPr>
        <p:txBody>
          <a:bodyPr spcFirstLastPara="1" wrap="square" lIns="91425" tIns="45700" rIns="91425" bIns="45700" anchor="t" anchorCtr="0">
            <a:noAutofit/>
          </a:bodyPr>
          <a:lstStyle/>
          <a:p>
            <a:pPr marL="114300" indent="0" algn="l">
              <a:buNone/>
            </a:pPr>
            <a:r>
              <a:rPr lang="en-US" b="1" i="0" dirty="0">
                <a:solidFill>
                  <a:srgbClr val="2D2D2D"/>
                </a:solidFill>
                <a:effectLst/>
                <a:latin typeface="Calibri" panose="020F0502020204030204" pitchFamily="34" charset="0"/>
                <a:cs typeface="Calibri" panose="020F0502020204030204" pitchFamily="34" charset="0"/>
              </a:rPr>
              <a:t>5. Management team </a:t>
            </a:r>
          </a:p>
          <a:p>
            <a:pPr algn="l"/>
            <a:r>
              <a:rPr lang="en-US" sz="2200" b="0" i="0" dirty="0">
                <a:solidFill>
                  <a:srgbClr val="2D2D2D"/>
                </a:solidFill>
                <a:effectLst/>
                <a:latin typeface="Calibri" panose="020F0502020204030204" pitchFamily="34" charset="0"/>
                <a:cs typeface="Calibri" panose="020F0502020204030204" pitchFamily="34" charset="0"/>
              </a:rPr>
              <a:t>Before anyone invests in your business, they want a complete understanding of the potential investment. This section should illustrate how your business is organized. It should list key members of the management team, the founders/owners, board members, advisors, etc.</a:t>
            </a:r>
          </a:p>
          <a:p>
            <a:pPr algn="l"/>
            <a:r>
              <a:rPr lang="en-US" sz="2200" b="0" i="0" dirty="0">
                <a:solidFill>
                  <a:srgbClr val="2D2D2D"/>
                </a:solidFill>
                <a:effectLst/>
                <a:latin typeface="Calibri" panose="020F0502020204030204" pitchFamily="34" charset="0"/>
                <a:cs typeface="Calibri" panose="020F0502020204030204" pitchFamily="34" charset="0"/>
              </a:rPr>
              <a:t>As you list each individual, provide a summary of their experience and their role within your company. Treat this section as a series of mini resumes and consider appending full-length resumes to your business plan.</a:t>
            </a:r>
          </a:p>
          <a:p>
            <a:pPr marL="114300" indent="0" algn="l">
              <a:buNone/>
            </a:pPr>
            <a:endParaRPr sz="2200" dirty="0">
              <a:latin typeface="Calibri" panose="020F0502020204030204" pitchFamily="34" charset="0"/>
              <a:cs typeface="Calibri" panose="020F0502020204030204" pitchFamily="34" charset="0"/>
            </a:endParaRPr>
          </a:p>
          <a:p>
            <a:pPr marL="0" lvl="0" indent="0" algn="l" rtl="0">
              <a:lnSpc>
                <a:spcPct val="95000"/>
              </a:lnSpc>
              <a:spcBef>
                <a:spcPts val="0"/>
              </a:spcBef>
              <a:spcAft>
                <a:spcPts val="0"/>
              </a:spcAft>
              <a:buClr>
                <a:schemeClr val="dk1"/>
              </a:buClr>
              <a:buSzPts val="688"/>
              <a:buFont typeface="Arial"/>
              <a:buNone/>
            </a:pPr>
            <a:endParaRPr sz="1800" dirty="0"/>
          </a:p>
        </p:txBody>
      </p:sp>
      <p:sp>
        <p:nvSpPr>
          <p:cNvPr id="170" name="Google Shape;170;g162004cb755_0_24"/>
          <p:cNvSpPr/>
          <p:nvPr/>
        </p:nvSpPr>
        <p:spPr>
          <a:xfrm>
            <a:off x="4715123"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1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171" name="Google Shape;171;g162004cb755_0_24"/>
          <p:cNvGrpSpPr/>
          <p:nvPr/>
        </p:nvGrpSpPr>
        <p:grpSpPr>
          <a:xfrm>
            <a:off x="441960" y="561256"/>
            <a:ext cx="1128381" cy="847205"/>
            <a:chOff x="7393391" y="1075612"/>
            <a:chExt cx="1128381" cy="847205"/>
          </a:xfrm>
        </p:grpSpPr>
        <p:sp>
          <p:nvSpPr>
            <p:cNvPr id="172" name="Google Shape;172;g162004cb755_0_24"/>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73" name="Google Shape;173;g162004cb755_0_24"/>
            <p:cNvSpPr/>
            <p:nvPr/>
          </p:nvSpPr>
          <p:spPr>
            <a:xfrm>
              <a:off x="7971281" y="1075612"/>
              <a:ext cx="550491" cy="485307"/>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2" name="Google Shape;151;p5" descr="Logotipo&#10;&#10;Descripción generada automáticamente">
            <a:extLst>
              <a:ext uri="{FF2B5EF4-FFF2-40B4-BE49-F238E27FC236}">
                <a16:creationId xmlns:a16="http://schemas.microsoft.com/office/drawing/2014/main" id="{6CC12C5C-BC76-AFFD-E740-FD8717DAFFCE}"/>
              </a:ext>
            </a:extLst>
          </p:cNvPr>
          <p:cNvPicPr preferRelativeResize="0">
            <a:picLocks/>
          </p:cNvPicPr>
          <p:nvPr/>
        </p:nvPicPr>
        <p:blipFill rotWithShape="1">
          <a:blip r:embed="rId3">
            <a:alphaModFix/>
          </a:blip>
          <a:srcRect/>
          <a:stretch/>
        </p:blipFill>
        <p:spPr>
          <a:xfrm>
            <a:off x="10469310" y="6024685"/>
            <a:ext cx="1362791" cy="480384"/>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9" name="Google Shape;179;g162004cb755_0_40"/>
          <p:cNvSpPr txBox="1">
            <a:spLocks noGrp="1"/>
          </p:cNvSpPr>
          <p:nvPr>
            <p:ph type="body" idx="1"/>
          </p:nvPr>
        </p:nvSpPr>
        <p:spPr>
          <a:xfrm>
            <a:off x="1826712" y="561255"/>
            <a:ext cx="9222288" cy="5948401"/>
          </a:xfrm>
          <a:prstGeom prst="rect">
            <a:avLst/>
          </a:prstGeom>
        </p:spPr>
        <p:txBody>
          <a:bodyPr spcFirstLastPara="1" wrap="square" lIns="91425" tIns="45700" rIns="91425" bIns="45700" anchor="t" anchorCtr="0">
            <a:noAutofit/>
          </a:bodyPr>
          <a:lstStyle/>
          <a:p>
            <a:pPr marL="114300" indent="0" algn="l">
              <a:buNone/>
            </a:pPr>
            <a:r>
              <a:rPr lang="en-US" b="1" i="0" dirty="0">
                <a:solidFill>
                  <a:srgbClr val="000000"/>
                </a:solidFill>
                <a:effectLst/>
                <a:latin typeface="Calibri" panose="020F0502020204030204" pitchFamily="34" charset="0"/>
                <a:cs typeface="Calibri" panose="020F0502020204030204" pitchFamily="34" charset="0"/>
              </a:rPr>
              <a:t>6. Financial Plan</a:t>
            </a:r>
            <a:endParaRPr lang="en-US" dirty="0">
              <a:solidFill>
                <a:srgbClr val="000000"/>
              </a:solidFill>
              <a:latin typeface="Calibri" panose="020F0502020204030204" pitchFamily="34" charset="0"/>
              <a:cs typeface="Calibri" panose="020F0502020204030204" pitchFamily="34" charset="0"/>
            </a:endParaRPr>
          </a:p>
          <a:p>
            <a:pPr algn="l"/>
            <a:r>
              <a:rPr lang="en-US" sz="1600" b="0" i="0" dirty="0">
                <a:solidFill>
                  <a:schemeClr val="tx1"/>
                </a:solidFill>
                <a:effectLst/>
                <a:latin typeface="Calibri" panose="020F0502020204030204" pitchFamily="34" charset="0"/>
                <a:cs typeface="Calibri" panose="020F0502020204030204" pitchFamily="34" charset="0"/>
              </a:rPr>
              <a:t>The financial plan should include a </a:t>
            </a:r>
            <a:r>
              <a:rPr lang="en-US" sz="1600" b="1" i="0" dirty="0">
                <a:solidFill>
                  <a:schemeClr val="tx1"/>
                </a:solidFill>
                <a:effectLst/>
                <a:latin typeface="Calibri" panose="020F0502020204030204" pitchFamily="34" charset="0"/>
                <a:cs typeface="Calibri" panose="020F0502020204030204" pitchFamily="34" charset="0"/>
              </a:rPr>
              <a:t>detailed overview of your finances</a:t>
            </a:r>
            <a:r>
              <a:rPr lang="en-US" sz="1600" b="0" i="0" dirty="0">
                <a:solidFill>
                  <a:schemeClr val="tx1"/>
                </a:solidFill>
                <a:effectLst/>
                <a:latin typeface="Calibri" panose="020F0502020204030204" pitchFamily="34" charset="0"/>
                <a:cs typeface="Calibri" panose="020F0502020204030204" pitchFamily="34" charset="0"/>
              </a:rPr>
              <a:t>. At the very least, you should include </a:t>
            </a:r>
            <a:r>
              <a:rPr lang="en-US" sz="1600" b="1" i="0" dirty="0">
                <a:solidFill>
                  <a:schemeClr val="tx1"/>
                </a:solidFill>
                <a:effectLst/>
                <a:latin typeface="Calibri" panose="020F0502020204030204" pitchFamily="34" charset="0"/>
                <a:cs typeface="Calibri" panose="020F0502020204030204" pitchFamily="34" charset="0"/>
              </a:rPr>
              <a:t>cash flow statements, and profit and loss projections, over the next three to five years</a:t>
            </a:r>
            <a:r>
              <a:rPr lang="en-US" sz="1600" b="0" i="0" dirty="0">
                <a:solidFill>
                  <a:schemeClr val="tx1"/>
                </a:solidFill>
                <a:effectLst/>
                <a:latin typeface="Calibri" panose="020F0502020204030204" pitchFamily="34" charset="0"/>
                <a:cs typeface="Calibri" panose="020F0502020204030204" pitchFamily="34" charset="0"/>
              </a:rPr>
              <a:t>. You can also include historical financial data from the past few years, your </a:t>
            </a:r>
            <a:r>
              <a:rPr lang="en-US" sz="1600" b="0" i="0" u="none" strike="noStrike" dirty="0">
                <a:solidFill>
                  <a:schemeClr val="tx1"/>
                </a:solidFill>
                <a:effectLst/>
                <a:latin typeface="Calibri" panose="020F0502020204030204" pitchFamily="34" charset="0"/>
                <a:cs typeface="Calibri" panose="020F0502020204030204" pitchFamily="34" charset="0"/>
              </a:rPr>
              <a:t>sales forecast</a:t>
            </a:r>
            <a:r>
              <a:rPr lang="en-US" sz="1600" b="0" i="0" dirty="0">
                <a:solidFill>
                  <a:schemeClr val="tx1"/>
                </a:solidFill>
                <a:effectLst/>
                <a:latin typeface="Calibri" panose="020F0502020204030204" pitchFamily="34" charset="0"/>
                <a:cs typeface="Calibri" panose="020F0502020204030204" pitchFamily="34" charset="0"/>
              </a:rPr>
              <a:t> and balance sheet. </a:t>
            </a:r>
          </a:p>
          <a:p>
            <a:pPr marL="114300" indent="0" algn="l">
              <a:buNone/>
            </a:pPr>
            <a:r>
              <a:rPr lang="en-US" sz="1600" b="0" i="0" dirty="0">
                <a:solidFill>
                  <a:schemeClr val="tx1"/>
                </a:solidFill>
                <a:effectLst/>
                <a:latin typeface="Calibri" panose="020F0502020204030204" pitchFamily="34" charset="0"/>
                <a:cs typeface="Calibri" panose="020F0502020204030204" pitchFamily="34" charset="0"/>
              </a:rPr>
              <a:t>Consider these items to include:</a:t>
            </a:r>
          </a:p>
          <a:p>
            <a:pPr algn="l">
              <a:buFont typeface="Arial" panose="020B0604020202020204" pitchFamily="34" charset="0"/>
              <a:buChar char="•"/>
            </a:pPr>
            <a:r>
              <a:rPr lang="en-US" sz="1600" b="1" i="0" dirty="0">
                <a:solidFill>
                  <a:schemeClr val="tx1"/>
                </a:solidFill>
                <a:effectLst/>
                <a:latin typeface="Calibri" panose="020F0502020204030204" pitchFamily="34" charset="0"/>
                <a:cs typeface="Calibri" panose="020F0502020204030204" pitchFamily="34" charset="0"/>
              </a:rPr>
              <a:t>Income statement: </a:t>
            </a:r>
            <a:r>
              <a:rPr lang="en-US" sz="1600" b="0" i="0" dirty="0">
                <a:solidFill>
                  <a:schemeClr val="tx1"/>
                </a:solidFill>
                <a:effectLst/>
                <a:latin typeface="Calibri" panose="020F0502020204030204" pitchFamily="34" charset="0"/>
                <a:cs typeface="Calibri" panose="020F0502020204030204" pitchFamily="34" charset="0"/>
              </a:rPr>
              <a:t>Investors want detailed information to confirm the viability of your business idea. Expect to </a:t>
            </a:r>
            <a:r>
              <a:rPr lang="en-US" sz="1600" b="0" i="0" u="none" strike="noStrike" dirty="0">
                <a:solidFill>
                  <a:schemeClr val="tx1"/>
                </a:solidFill>
                <a:effectLst/>
                <a:latin typeface="Calibri" panose="020F0502020204030204" pitchFamily="34" charset="0"/>
                <a:cs typeface="Calibri" panose="020F0502020204030204" pitchFamily="34" charset="0"/>
              </a:rPr>
              <a:t>provide an income statement</a:t>
            </a:r>
            <a:r>
              <a:rPr lang="en-US" sz="1600" b="0" i="0" dirty="0">
                <a:solidFill>
                  <a:schemeClr val="tx1"/>
                </a:solidFill>
                <a:effectLst/>
                <a:latin typeface="Calibri" panose="020F0502020204030204" pitchFamily="34" charset="0"/>
                <a:cs typeface="Calibri" panose="020F0502020204030204" pitchFamily="34" charset="0"/>
              </a:rPr>
              <a:t> for the business plan that includes a complete snapshot of your business. The income statement will list revenue, expenses and profits. Income statements are generated monthly for startups and quarterly for established businesses.</a:t>
            </a:r>
          </a:p>
          <a:p>
            <a:pPr algn="l">
              <a:buFont typeface="Arial" panose="020B0604020202020204" pitchFamily="34" charset="0"/>
              <a:buChar char="•"/>
            </a:pPr>
            <a:r>
              <a:rPr lang="en-US" sz="1600" b="1" i="0" dirty="0">
                <a:solidFill>
                  <a:schemeClr val="tx1"/>
                </a:solidFill>
                <a:effectLst/>
                <a:latin typeface="Calibri" panose="020F0502020204030204" pitchFamily="34" charset="0"/>
                <a:cs typeface="Calibri" panose="020F0502020204030204" pitchFamily="34" charset="0"/>
              </a:rPr>
              <a:t>Cash flow projection: </a:t>
            </a:r>
            <a:r>
              <a:rPr lang="en-US" sz="1600" b="0" i="0" dirty="0">
                <a:solidFill>
                  <a:schemeClr val="tx1"/>
                </a:solidFill>
                <a:effectLst/>
                <a:latin typeface="Calibri" panose="020F0502020204030204" pitchFamily="34" charset="0"/>
                <a:cs typeface="Calibri" panose="020F0502020204030204" pitchFamily="34" charset="0"/>
              </a:rPr>
              <a:t>In this section, you estimate the expected amount of money coming in and going out of your business. There are two benefits to including a cash flow projection. The first is that this forecast demonstrates whether your business is a high or low-risk venture. The second benefit of doing a cash flow projection is that it shows you whether you would benefit most from short-term or long-term financing.</a:t>
            </a:r>
          </a:p>
          <a:p>
            <a:pPr algn="l">
              <a:buFont typeface="Arial" panose="020B0604020202020204" pitchFamily="34" charset="0"/>
              <a:buChar char="•"/>
            </a:pPr>
            <a:r>
              <a:rPr lang="en-US" sz="1600" b="1" i="0" dirty="0">
                <a:solidFill>
                  <a:schemeClr val="tx1"/>
                </a:solidFill>
                <a:effectLst/>
                <a:latin typeface="Calibri" panose="020F0502020204030204" pitchFamily="34" charset="0"/>
                <a:cs typeface="Calibri" panose="020F0502020204030204" pitchFamily="34" charset="0"/>
              </a:rPr>
              <a:t>Analysis of break-even point: </a:t>
            </a:r>
            <a:r>
              <a:rPr lang="en-US" sz="1600" b="0" i="0" dirty="0">
                <a:solidFill>
                  <a:schemeClr val="tx1"/>
                </a:solidFill>
                <a:effectLst/>
                <a:latin typeface="Calibri" panose="020F0502020204030204" pitchFamily="34" charset="0"/>
                <a:cs typeface="Calibri" panose="020F0502020204030204" pitchFamily="34" charset="0"/>
              </a:rPr>
              <a:t>The break-even point is the point at which your company’s sales totals cover all of its expenses. Investors want to see your revenue requirements to assess whether your business is capable of reaching the financial milestones you’ve laid out in your business plan.</a:t>
            </a:r>
          </a:p>
          <a:p>
            <a:pPr algn="l"/>
            <a:r>
              <a:rPr lang="en-US" sz="1600" b="0" i="0" dirty="0">
                <a:solidFill>
                  <a:schemeClr val="tx1"/>
                </a:solidFill>
                <a:effectLst/>
                <a:latin typeface="Calibri" panose="020F0502020204030204" pitchFamily="34" charset="0"/>
                <a:cs typeface="Calibri" panose="020F0502020204030204" pitchFamily="34" charset="0"/>
              </a:rPr>
              <a:t>Make sure this section is precise and accurate. It’s often best to create this section with a professional accountant. If you’re </a:t>
            </a:r>
            <a:r>
              <a:rPr lang="en-US" sz="1600" b="0" i="0" u="none" strike="noStrike" dirty="0">
                <a:solidFill>
                  <a:schemeClr val="tx1"/>
                </a:solidFill>
                <a:effectLst/>
                <a:latin typeface="Calibri" panose="020F0502020204030204" pitchFamily="34" charset="0"/>
                <a:cs typeface="Calibri" panose="020F0502020204030204" pitchFamily="34" charset="0"/>
              </a:rPr>
              <a:t>seeking outside funding for your business</a:t>
            </a:r>
            <a:r>
              <a:rPr lang="en-US" sz="1600" b="0" i="0" dirty="0">
                <a:solidFill>
                  <a:schemeClr val="tx1"/>
                </a:solidFill>
                <a:effectLst/>
                <a:latin typeface="Calibri" panose="020F0502020204030204" pitchFamily="34" charset="0"/>
                <a:cs typeface="Calibri" panose="020F0502020204030204" pitchFamily="34" charset="0"/>
              </a:rPr>
              <a:t>, highlight why you’re seeking financing, how you will use that money, and when investors can expect a </a:t>
            </a:r>
            <a:r>
              <a:rPr lang="en-US" sz="1600" b="0" i="0" u="none" strike="noStrike" dirty="0">
                <a:solidFill>
                  <a:schemeClr val="tx1"/>
                </a:solidFill>
                <a:effectLst/>
                <a:latin typeface="Calibri" panose="020F0502020204030204" pitchFamily="34" charset="0"/>
                <a:cs typeface="Calibri" panose="020F0502020204030204" pitchFamily="34" charset="0"/>
              </a:rPr>
              <a:t>return on investment</a:t>
            </a:r>
            <a:r>
              <a:rPr lang="en-US" sz="1600" b="0" i="0" dirty="0">
                <a:solidFill>
                  <a:schemeClr val="tx1"/>
                </a:solidFill>
                <a:effectLst/>
                <a:latin typeface="Calibri" panose="020F0502020204030204" pitchFamily="34" charset="0"/>
                <a:cs typeface="Calibri" panose="020F0502020204030204" pitchFamily="34" charset="0"/>
              </a:rPr>
              <a:t>.</a:t>
            </a:r>
          </a:p>
          <a:p>
            <a:pPr marL="114300" indent="0" algn="l">
              <a:buNone/>
            </a:pPr>
            <a:endParaRPr sz="2000" dirty="0">
              <a:latin typeface="Calibri" panose="020F0502020204030204" pitchFamily="34" charset="0"/>
              <a:cs typeface="Calibri" panose="020F0502020204030204" pitchFamily="34" charset="0"/>
            </a:endParaRPr>
          </a:p>
          <a:p>
            <a:pPr marL="0" lvl="0" indent="0" algn="l" rtl="0">
              <a:spcBef>
                <a:spcPts val="1000"/>
              </a:spcBef>
              <a:spcAft>
                <a:spcPts val="0"/>
              </a:spcAft>
              <a:buNone/>
            </a:pPr>
            <a:endParaRPr sz="2200" dirty="0"/>
          </a:p>
        </p:txBody>
      </p:sp>
      <p:sp>
        <p:nvSpPr>
          <p:cNvPr id="180" name="Google Shape;180;g162004cb755_0_40"/>
          <p:cNvSpPr/>
          <p:nvPr/>
        </p:nvSpPr>
        <p:spPr>
          <a:xfrm>
            <a:off x="4715123"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1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181" name="Google Shape;181;g162004cb755_0_40"/>
          <p:cNvGrpSpPr/>
          <p:nvPr/>
        </p:nvGrpSpPr>
        <p:grpSpPr>
          <a:xfrm>
            <a:off x="441960" y="561256"/>
            <a:ext cx="1128381" cy="847205"/>
            <a:chOff x="7393391" y="1075612"/>
            <a:chExt cx="1128381" cy="847205"/>
          </a:xfrm>
        </p:grpSpPr>
        <p:sp>
          <p:nvSpPr>
            <p:cNvPr id="182" name="Google Shape;182;g162004cb755_0_40"/>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83" name="Google Shape;183;g162004cb755_0_40"/>
            <p:cNvSpPr/>
            <p:nvPr/>
          </p:nvSpPr>
          <p:spPr>
            <a:xfrm>
              <a:off x="7971281" y="1075612"/>
              <a:ext cx="550491" cy="485307"/>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2" name="Google Shape;151;p5" descr="Logotipo&#10;&#10;Descripción generada automáticamente">
            <a:extLst>
              <a:ext uri="{FF2B5EF4-FFF2-40B4-BE49-F238E27FC236}">
                <a16:creationId xmlns:a16="http://schemas.microsoft.com/office/drawing/2014/main" id="{81C833A9-81B9-4E0F-83F6-C55B0247175B}"/>
              </a:ext>
            </a:extLst>
          </p:cNvPr>
          <p:cNvPicPr preferRelativeResize="0">
            <a:picLocks/>
          </p:cNvPicPr>
          <p:nvPr/>
        </p:nvPicPr>
        <p:blipFill rotWithShape="1">
          <a:blip r:embed="rId3">
            <a:alphaModFix/>
          </a:blip>
          <a:srcRect/>
          <a:stretch/>
        </p:blipFill>
        <p:spPr>
          <a:xfrm>
            <a:off x="10469310" y="6024685"/>
            <a:ext cx="1362791" cy="480384"/>
          </a:xfrm>
          <a:prstGeom prst="rect">
            <a:avLst/>
          </a:prstGeom>
          <a:noFill/>
          <a:ln>
            <a:noFill/>
          </a:ln>
        </p:spPr>
      </p:pic>
    </p:spTree>
    <p:extLst>
      <p:ext uri="{BB962C8B-B14F-4D97-AF65-F5344CB8AC3E}">
        <p14:creationId xmlns:p14="http://schemas.microsoft.com/office/powerpoint/2010/main" val="3433464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9" name="Google Shape;179;g162004cb755_0_40"/>
          <p:cNvSpPr txBox="1">
            <a:spLocks noGrp="1"/>
          </p:cNvSpPr>
          <p:nvPr>
            <p:ph type="body" idx="1"/>
          </p:nvPr>
        </p:nvSpPr>
        <p:spPr>
          <a:xfrm>
            <a:off x="1295095" y="832435"/>
            <a:ext cx="9499905" cy="4382739"/>
          </a:xfrm>
          <a:prstGeom prst="rect">
            <a:avLst/>
          </a:prstGeom>
        </p:spPr>
        <p:txBody>
          <a:bodyPr spcFirstLastPara="1" wrap="square" lIns="91425" tIns="45700" rIns="91425" bIns="45700" anchor="t" anchorCtr="0">
            <a:noAutofit/>
          </a:bodyPr>
          <a:lstStyle/>
          <a:p>
            <a:pPr marL="114300" indent="0" algn="l">
              <a:buNone/>
            </a:pPr>
            <a:r>
              <a:rPr lang="en-US" b="1" i="0" dirty="0">
                <a:solidFill>
                  <a:srgbClr val="000000"/>
                </a:solidFill>
                <a:effectLst/>
                <a:latin typeface="Calibri" panose="020F0502020204030204" pitchFamily="34" charset="0"/>
                <a:cs typeface="Calibri" panose="020F0502020204030204" pitchFamily="34" charset="0"/>
              </a:rPr>
              <a:t>8. Operational Plan</a:t>
            </a:r>
            <a:endParaRPr lang="en-US" dirty="0">
              <a:solidFill>
                <a:srgbClr val="000000"/>
              </a:solidFill>
              <a:latin typeface="Calibri" panose="020F0502020204030204" pitchFamily="34" charset="0"/>
              <a:cs typeface="Calibri" panose="020F0502020204030204" pitchFamily="34" charset="0"/>
            </a:endParaRPr>
          </a:p>
          <a:p>
            <a:pPr algn="l"/>
            <a:r>
              <a:rPr lang="en-US" sz="1800" b="0" i="0" dirty="0">
                <a:solidFill>
                  <a:srgbClr val="2D2D2D"/>
                </a:solidFill>
                <a:effectLst/>
                <a:latin typeface="Calibri" panose="020F0502020204030204" pitchFamily="34" charset="0"/>
                <a:cs typeface="Calibri" panose="020F0502020204030204" pitchFamily="34" charset="0"/>
              </a:rPr>
              <a:t>The operational plan section details the </a:t>
            </a:r>
            <a:r>
              <a:rPr lang="en-US" sz="1800" b="1" i="0" dirty="0">
                <a:solidFill>
                  <a:srgbClr val="2D2D2D"/>
                </a:solidFill>
                <a:effectLst/>
                <a:latin typeface="Calibri" panose="020F0502020204030204" pitchFamily="34" charset="0"/>
                <a:cs typeface="Calibri" panose="020F0502020204030204" pitchFamily="34" charset="0"/>
              </a:rPr>
              <a:t>physical </a:t>
            </a:r>
            <a:r>
              <a:rPr lang="en-US" sz="1800" b="1" i="0" dirty="0">
                <a:solidFill>
                  <a:schemeClr val="tx1"/>
                </a:solidFill>
                <a:effectLst/>
                <a:latin typeface="Calibri" panose="020F0502020204030204" pitchFamily="34" charset="0"/>
                <a:cs typeface="Calibri" panose="020F0502020204030204" pitchFamily="34" charset="0"/>
              </a:rPr>
              <a:t>needs of your business</a:t>
            </a:r>
            <a:r>
              <a:rPr lang="en-US" sz="1800" b="0" i="0" dirty="0">
                <a:solidFill>
                  <a:schemeClr val="tx1"/>
                </a:solidFill>
                <a:effectLst/>
                <a:latin typeface="Calibri" panose="020F0502020204030204" pitchFamily="34" charset="0"/>
                <a:cs typeface="Calibri" panose="020F0502020204030204" pitchFamily="34" charset="0"/>
              </a:rPr>
              <a:t>. This section discusses the </a:t>
            </a:r>
            <a:r>
              <a:rPr lang="en-US" sz="1800" b="0" i="0" u="none" strike="noStrike" dirty="0">
                <a:solidFill>
                  <a:schemeClr val="tx1"/>
                </a:solidFill>
                <a:effectLst/>
                <a:latin typeface="Calibri" panose="020F0502020204030204" pitchFamily="34" charset="0"/>
                <a:cs typeface="Calibri" panose="020F0502020204030204" pitchFamily="34" charset="0"/>
              </a:rPr>
              <a:t>location of the business</a:t>
            </a:r>
            <a:r>
              <a:rPr lang="en-US" sz="1800" b="0" i="0" dirty="0">
                <a:solidFill>
                  <a:schemeClr val="tx1"/>
                </a:solidFill>
                <a:effectLst/>
                <a:latin typeface="Calibri" panose="020F0502020204030204" pitchFamily="34" charset="0"/>
                <a:cs typeface="Calibri" panose="020F0502020204030204" pitchFamily="34" charset="0"/>
              </a:rPr>
              <a:t>, required equipment or critical facilities needed to make your products, inventory needs, including information about suppliers. For manufacturing companies, all processing details are spelled out in the operational plan section.</a:t>
            </a:r>
          </a:p>
          <a:p>
            <a:pPr algn="l"/>
            <a:r>
              <a:rPr lang="en-US" sz="1800" b="0" i="0" dirty="0">
                <a:solidFill>
                  <a:schemeClr val="tx1"/>
                </a:solidFill>
                <a:effectLst/>
                <a:latin typeface="Calibri" panose="020F0502020204030204" pitchFamily="34" charset="0"/>
                <a:cs typeface="Calibri" panose="020F0502020204030204" pitchFamily="34" charset="0"/>
              </a:rPr>
              <a:t>For startups, you want to divide the operational plan into two distinct phases: the developmental plan and the production plan. </a:t>
            </a:r>
          </a:p>
          <a:p>
            <a:pPr algn="l">
              <a:buFont typeface="Arial" panose="020B0604020202020204" pitchFamily="34" charset="0"/>
              <a:buChar char="•"/>
            </a:pPr>
            <a:r>
              <a:rPr lang="en-US" sz="1800" b="1" i="0" dirty="0">
                <a:solidFill>
                  <a:srgbClr val="2D2D2D"/>
                </a:solidFill>
                <a:effectLst/>
                <a:latin typeface="Calibri" panose="020F0502020204030204" pitchFamily="34" charset="0"/>
                <a:cs typeface="Calibri" panose="020F0502020204030204" pitchFamily="34" charset="0"/>
              </a:rPr>
              <a:t>Developmental plan: </a:t>
            </a:r>
            <a:r>
              <a:rPr lang="en-US" sz="1800" b="0" i="0" dirty="0">
                <a:solidFill>
                  <a:srgbClr val="2D2D2D"/>
                </a:solidFill>
                <a:effectLst/>
                <a:latin typeface="Calibri" panose="020F0502020204030204" pitchFamily="34" charset="0"/>
                <a:cs typeface="Calibri" panose="020F0502020204030204" pitchFamily="34" charset="0"/>
              </a:rPr>
              <a:t>The developmental plan details each step in the process of bringing your product or service to market. You want to outline the risks and the protocols you’re taking to demonstrate to investors that you’ve examined all potential liabilities and that your business is well positioned for success. For instance, if workers (or your products) are exposed to toxic materials during the production process, in your developmental plan, you want to list the safety measures you will follow to minimize the risk of illness and injury to workers and consumers and how you plan to minimize any potential culpability to your business.</a:t>
            </a:r>
          </a:p>
          <a:p>
            <a:pPr algn="l">
              <a:buFont typeface="Arial" panose="020B0604020202020204" pitchFamily="34" charset="0"/>
              <a:buChar char="•"/>
            </a:pPr>
            <a:r>
              <a:rPr lang="en-US" sz="1800" b="1" i="0" dirty="0">
                <a:solidFill>
                  <a:srgbClr val="2D2D2D"/>
                </a:solidFill>
                <a:effectLst/>
                <a:latin typeface="Calibri" panose="020F0502020204030204" pitchFamily="34" charset="0"/>
                <a:cs typeface="Calibri" panose="020F0502020204030204" pitchFamily="34" charset="0"/>
              </a:rPr>
              <a:t>Production plan: </a:t>
            </a:r>
            <a:r>
              <a:rPr lang="en-US" sz="1800" b="0" i="0" dirty="0">
                <a:solidFill>
                  <a:srgbClr val="2D2D2D"/>
                </a:solidFill>
                <a:effectLst/>
                <a:latin typeface="Calibri" panose="020F0502020204030204" pitchFamily="34" charset="0"/>
                <a:cs typeface="Calibri" panose="020F0502020204030204" pitchFamily="34" charset="0"/>
              </a:rPr>
              <a:t>The production plan includes the day-to-day operation information, such as your business hours, the work site(s), company assets, equipment pieces, raw materials and any special requirements.</a:t>
            </a:r>
            <a:r>
              <a:rPr lang="en-US" sz="1800" b="1" i="0" dirty="0">
                <a:solidFill>
                  <a:srgbClr val="2D2D2D"/>
                </a:solidFill>
                <a:effectLst/>
                <a:latin typeface="Calibri" panose="020F0502020204030204" pitchFamily="34" charset="0"/>
                <a:cs typeface="Calibri" panose="020F0502020204030204" pitchFamily="34" charset="0"/>
              </a:rPr>
              <a:t> </a:t>
            </a:r>
            <a:endParaRPr lang="en-US" sz="1800" b="0" i="0" dirty="0">
              <a:solidFill>
                <a:srgbClr val="2D2D2D"/>
              </a:solidFill>
              <a:effectLst/>
              <a:latin typeface="Calibri" panose="020F0502020204030204" pitchFamily="34" charset="0"/>
              <a:cs typeface="Calibri" panose="020F0502020204030204" pitchFamily="34" charset="0"/>
            </a:endParaRPr>
          </a:p>
          <a:p>
            <a:pPr marL="0" lvl="0" indent="0" algn="l" rtl="0">
              <a:spcBef>
                <a:spcPts val="1000"/>
              </a:spcBef>
              <a:spcAft>
                <a:spcPts val="0"/>
              </a:spcAft>
              <a:buNone/>
            </a:pPr>
            <a:endParaRPr b="1" dirty="0">
              <a:solidFill>
                <a:srgbClr val="000000"/>
              </a:solidFill>
              <a:latin typeface="Calibri" panose="020F0502020204030204" pitchFamily="34" charset="0"/>
              <a:cs typeface="Calibri" panose="020F0502020204030204" pitchFamily="34" charset="0"/>
            </a:endParaRPr>
          </a:p>
        </p:txBody>
      </p:sp>
      <p:sp>
        <p:nvSpPr>
          <p:cNvPr id="180" name="Google Shape;180;g162004cb755_0_40"/>
          <p:cNvSpPr/>
          <p:nvPr/>
        </p:nvSpPr>
        <p:spPr>
          <a:xfrm>
            <a:off x="4715123" y="-1"/>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1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181" name="Google Shape;181;g162004cb755_0_40"/>
          <p:cNvGrpSpPr/>
          <p:nvPr/>
        </p:nvGrpSpPr>
        <p:grpSpPr>
          <a:xfrm>
            <a:off x="441960" y="561256"/>
            <a:ext cx="1128381" cy="847205"/>
            <a:chOff x="7393391" y="1075612"/>
            <a:chExt cx="1128381" cy="847205"/>
          </a:xfrm>
        </p:grpSpPr>
        <p:sp>
          <p:nvSpPr>
            <p:cNvPr id="182" name="Google Shape;182;g162004cb755_0_40"/>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83" name="Google Shape;183;g162004cb755_0_40"/>
            <p:cNvSpPr/>
            <p:nvPr/>
          </p:nvSpPr>
          <p:spPr>
            <a:xfrm>
              <a:off x="7971281" y="1075612"/>
              <a:ext cx="550491" cy="485307"/>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2" name="Google Shape;151;p5" descr="Logotipo&#10;&#10;Descripción generada automáticamente">
            <a:extLst>
              <a:ext uri="{FF2B5EF4-FFF2-40B4-BE49-F238E27FC236}">
                <a16:creationId xmlns:a16="http://schemas.microsoft.com/office/drawing/2014/main" id="{239908E9-A3AD-84B6-F16D-D32F278C8DEF}"/>
              </a:ext>
            </a:extLst>
          </p:cNvPr>
          <p:cNvPicPr preferRelativeResize="0">
            <a:picLocks/>
          </p:cNvPicPr>
          <p:nvPr/>
        </p:nvPicPr>
        <p:blipFill rotWithShape="1">
          <a:blip r:embed="rId3">
            <a:alphaModFix/>
          </a:blip>
          <a:srcRect/>
          <a:stretch/>
        </p:blipFill>
        <p:spPr>
          <a:xfrm>
            <a:off x="10469310" y="6024685"/>
            <a:ext cx="1362791" cy="480384"/>
          </a:xfrm>
          <a:prstGeom prst="rect">
            <a:avLst/>
          </a:prstGeom>
          <a:noFill/>
          <a:ln>
            <a:noFill/>
          </a:ln>
        </p:spPr>
      </p:pic>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455</TotalTime>
  <Words>1600</Words>
  <Application>Microsoft Office PowerPoint</Application>
  <PresentationFormat>Widescreen</PresentationFormat>
  <Paragraphs>76</Paragraphs>
  <Slides>11</Slides>
  <Notes>11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11</vt:i4>
      </vt:variant>
    </vt:vector>
  </HeadingPairs>
  <TitlesOfParts>
    <vt:vector size="17" baseType="lpstr">
      <vt:lpstr>Arial</vt:lpstr>
      <vt:lpstr>Calibri</vt:lpstr>
      <vt:lpstr>Quicksand</vt:lpstr>
      <vt:lpstr>Silka</vt:lpstr>
      <vt:lpstr>Tema de Office</vt:lpstr>
      <vt:lpstr>Tema de Office</vt:lpstr>
      <vt:lpstr> Masterclass Lessons Learned Repository   Business Plan  </vt:lpstr>
      <vt:lpstr>    Summary </vt:lpstr>
      <vt:lpstr>PowerPoint Presentation</vt:lpstr>
      <vt:lpstr>Characteristics of Business Plan</vt:lpstr>
      <vt:lpstr>      </vt:lpstr>
      <vt:lpstr>3. Products and services  Describe the products and/or services your business provides. Focus on your customers’ perspective – and needs – by demonstrating the problem you are trying to solve. The goal with this section is to prove that your business fills a bona fide market need and will remain viable for the foreseeable future.  4. Market analysis  -  Clearly define who your target audience is, where you will find customers, how you will reach them and, most importantly, how you will deliver your product or service to them. Provide a deep analysis of your ideal customer and how your business provides a solution for them.  -  Include your competitors and illustrate how your business is uniquely different from the established companies in the industry or market.  -  Write a marketing plan based on the context of your business.  A SWOT analysis is a common tool entrepreneurs use to bring all collected data together in a market analysis. “SWOT” stands for “strengths, weaknesses, opportunities and threats.” Strengths and weaknesses analyze the advantages and disadvantages unique to your company, while opportunities and threats analyze the current market risks and rewards. </vt:lpstr>
      <vt:lpstr>PowerPoint Presentation</vt:lpstr>
      <vt:lpstr>PowerPoint Presentation</vt:lpstr>
      <vt:lpstr>PowerPoint Presentation</vt:lpstr>
      <vt:lpstr>Conclusion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Canvas  </dc:title>
  <dc:creator>Dideas Group</dc:creator>
  <cp:lastModifiedBy>Viktorija Paplauskaitė</cp:lastModifiedBy>
  <cp:revision>167</cp:revision>
  <dcterms:created xsi:type="dcterms:W3CDTF">2022-09-21T07:19:16Z</dcterms:created>
  <dcterms:modified xsi:type="dcterms:W3CDTF">2022-12-02T11:58:16Z</dcterms:modified>
</cp:coreProperties>
</file>