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7" r:id="rId7"/>
    <p:sldId id="268" r:id="rId8"/>
    <p:sldId id="269" r:id="rId9"/>
    <p:sldId id="270" r:id="rId10"/>
    <p:sldId id="260" r:id="rId11"/>
    <p:sldId id="271" r:id="rId12"/>
    <p:sldId id="264" r:id="rId13"/>
    <p:sldId id="266" r:id="rId14"/>
    <p:sldId id="262" r:id="rId15"/>
    <p:sldId id="263" r:id="rId16"/>
    <p:sldId id="26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8LWvajMWiUS54QFYs+NM0C3fk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124" d="100"/>
          <a:sy n="124" d="100"/>
        </p:scale>
        <p:origin x="544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6468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537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5259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98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5803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9317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264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pd.co.uk/knowledge/strategy/organisational-development/pestle-analysis-factsheet#gre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corporatefinanceinstitute.com/resources/management/pestel-analysis/" TargetMode="External"/><Relationship Id="rId4" Type="http://schemas.openxmlformats.org/officeDocument/2006/relationships/hyperlink" Target="https://www.thepowermba.com/en/blog/pestle-analysi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0" y="0"/>
            <a:ext cx="9415165" cy="6858000"/>
          </a:xfrm>
          <a:custGeom>
            <a:avLst/>
            <a:gdLst/>
            <a:ahLst/>
            <a:cxnLst/>
            <a:rect l="l" t="t" r="r" b="b"/>
            <a:pathLst>
              <a:path w="9415165" h="6858000" extrusionOk="0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99" name="Google Shape;99;p1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avLst/>
              <a:gdLst/>
              <a:ahLst/>
              <a:cxnLst/>
              <a:rect l="l" t="t" r="r" b="b"/>
              <a:pathLst>
                <a:path w="4278755" h="5581001" extrusionOk="0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 rot="-5400000">
              <a:off x="6902139" y="-425197"/>
              <a:ext cx="4114800" cy="5413248"/>
            </a:xfrm>
            <a:custGeom>
              <a:avLst/>
              <a:gdLst/>
              <a:ahLst/>
              <a:cxnLst/>
              <a:rect l="l" t="t" r="r" b="b"/>
              <a:pathLst>
                <a:path w="4278755" h="5581001" extrusionOk="0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 txBox="1">
            <a:spLocks noGrp="1"/>
          </p:cNvSpPr>
          <p:nvPr>
            <p:ph type="title"/>
          </p:nvPr>
        </p:nvSpPr>
        <p:spPr>
          <a:xfrm>
            <a:off x="6569715" y="1812202"/>
            <a:ext cx="4779647" cy="2821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s" sz="4000" b="1" dirty="0">
                <a:solidFill>
                  <a:schemeClr val="lt1"/>
                </a:solidFill>
              </a:rPr>
              <a:t>Masterclass Lessons Learned Repository</a:t>
            </a:r>
            <a:br>
              <a:rPr lang="en-US" sz="4000" dirty="0">
                <a:solidFill>
                  <a:schemeClr val="lt1"/>
                </a:solidFill>
              </a:rPr>
            </a:br>
            <a:br>
              <a:rPr lang="en-US" sz="4000" dirty="0">
                <a:solidFill>
                  <a:schemeClr val="lt1"/>
                </a:solidFill>
              </a:rPr>
            </a:br>
            <a:r>
              <a:rPr lang="es" sz="4000" b="1" dirty="0">
                <a:solidFill>
                  <a:srgbClr val="FF0000"/>
                </a:solidFill>
              </a:rPr>
              <a:t>Análisis PESTLE</a:t>
            </a:r>
            <a:endParaRPr sz="4000" b="1" dirty="0">
              <a:solidFill>
                <a:srgbClr val="FF0000"/>
              </a:solidFill>
            </a:endParaRPr>
          </a:p>
        </p:txBody>
      </p:sp>
      <p:pic>
        <p:nvPicPr>
          <p:cNvPr id="102" name="Google Shape;102;p1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772505"/>
            <a:ext cx="2953443" cy="1039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 descr="Interfaz de usuario gráfica, Text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05122" y="235318"/>
            <a:ext cx="1864311" cy="50569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2341413" y="5932268"/>
            <a:ext cx="6525629" cy="81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Este resultado del proyecto ha sido financiado con el apoyo de la Comisión Europea. Esta comunicación refleja únicamente los puntos de vista del autor, y la Comisión no se hace responsable del uso que pueda hacerse de la información contenida en el mismo. Número de presentación: 2021-1-ES02-KA220-YOU-000028609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>
            <a:spLocks noGrp="1"/>
          </p:cNvSpPr>
          <p:nvPr>
            <p:ph type="title"/>
          </p:nvPr>
        </p:nvSpPr>
        <p:spPr>
          <a:xfrm>
            <a:off x="-292231" y="-79384"/>
            <a:ext cx="13546318" cy="5775963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s" sz="2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-Optimiza </a:t>
            </a:r>
            <a:r>
              <a:rPr lang="e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trabajo de gestión </a:t>
            </a:r>
            <a:r>
              <a:rPr lang="e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toma de decisiones es mucho más eficaz cuando se conocen las características del entorno empresarial. La planificación es mucho mejor y, en el mismo sentido, se prevé y minimiza el impacto de elementos externos adversos. </a:t>
            </a:r>
            <a:b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-Ayuda a </a:t>
            </a:r>
            <a:r>
              <a:rPr lang="e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evaluar los riesgos externos </a:t>
            </a:r>
            <a:r>
              <a:rPr lang="es" sz="2200" b="1" dirty="0"/>
              <a:t>: </a:t>
            </a:r>
            <a:r>
              <a:rPr lang="es" sz="2200" dirty="0"/>
              <a:t>es </a:t>
            </a:r>
            <a:r>
              <a:rPr lang="e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clave a la hora de evaluar los posibles riesgos presentes y futuros a afrontar en los procesos de internacionalización de productos y servicios, procesos de negociación internacional, etc.</a:t>
            </a:r>
          </a:p>
        </p:txBody>
      </p:sp>
      <p:grpSp>
        <p:nvGrpSpPr>
          <p:cNvPr id="148" name="Google Shape;148;p5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49" name="Google Shape;149;p5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5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5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5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114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>
            <a:spLocks noGrp="1"/>
          </p:cNvSpPr>
          <p:nvPr>
            <p:ph type="title"/>
          </p:nvPr>
        </p:nvSpPr>
        <p:spPr>
          <a:xfrm>
            <a:off x="279355" y="-33568"/>
            <a:ext cx="12720207" cy="5969126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70"/>
              <a:buFont typeface="Calibri"/>
              <a:buNone/>
            </a:pPr>
            <a:r>
              <a:rPr lang="es" sz="207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Consejos sobre cómo llevar a cabo el análisis PESTLE </a:t>
            </a:r>
            <a:br>
              <a:rPr lang="en-U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Colaborar: múltiples perspectivas pueden identificar más riesgos.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Utilizar la experiencia y los recursos de la organización.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Utilizar el análisis PESTLE en combinación con otras técnicas, como el análisis FODA, el análisis competitivo o la planificación de escenarios.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Incorporar el análisis PESTLE en un proceso continuo de seguimiento de cambios en el entorno empresarial.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Evite recopilar grandes cantidades de información detallada sin analizar y comprender adecuadamente sus hallazgos.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No saque conclusiones precipitadas sobre el futuro basándose en el pasado o el presente.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- Debe repetirse regularmente (al menos cada 6 meses) para identificar cambios en el entorno macro. Las organizaciones que monitorean y responden a los cambios en el entorno macro pueden diferenciarse de la competencia y crear una ventaja competitiva.</a:t>
            </a: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1" name="Google Shape;161;p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62" name="Google Shape;162;p6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6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6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6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057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>
            <a:spLocks noGrp="1"/>
          </p:cNvSpPr>
          <p:nvPr>
            <p:ph type="title"/>
          </p:nvPr>
        </p:nvSpPr>
        <p:spPr>
          <a:xfrm>
            <a:off x="279355" y="-33568"/>
            <a:ext cx="11912645" cy="5969126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70"/>
              <a:buFont typeface="Calibri"/>
              <a:buNone/>
            </a:pPr>
            <a:r>
              <a:rPr lang="es" sz="207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Conclusiones </a:t>
            </a:r>
            <a:br>
              <a:rPr lang="en-US" sz="28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8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El análisis PESTLE es una herramienta estratégica de diagnóstico, por lo que es necesario mantenerlo actualizado. Siempre debes medir y reajustar el plan estratégico empresarial, ya que esto te permitirá estar un paso por delante de la situación que se pueda presentar, analizando el entorno general de tu proyecto o negocio. Una vez hecho esto, las oportunidades y amenazas pueden identificarse e incorporarse a la matriz FODA.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latin typeface="Calibri"/>
                <a:ea typeface="Calibri"/>
                <a:cs typeface="Calibri"/>
                <a:sym typeface="Calibri"/>
              </a:rPr>
              <a:t>Todo esto con el propósito de brindar información para identificar qué tan exitoso y viable es el negocio a desarrollar. Los resultados obtenidos se integran de forma orgánica al resto de análisis implicados en el desarrollo de un Plan o Proyecto. Por tanto, sirven para tener un cuadro referencial de las estrategias, direcciones y posiciones en las que se mueve el negocio.</a:t>
            </a:r>
            <a:b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1" name="Google Shape;161;p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62" name="Google Shape;162;p6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6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6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6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0764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7"/>
          <p:cNvSpPr/>
          <p:nvPr/>
        </p:nvSpPr>
        <p:spPr>
          <a:xfrm rot="10800000" flipH="1">
            <a:off x="1" y="0"/>
            <a:ext cx="7539895" cy="6858000"/>
          </a:xfrm>
          <a:custGeom>
            <a:avLst/>
            <a:gdLst/>
            <a:ahLst/>
            <a:cxnLst/>
            <a:rect l="l" t="t" r="r" b="b"/>
            <a:pathLst>
              <a:path w="7539895" h="6858000" extrusionOk="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/>
          <p:nvPr/>
        </p:nvSpPr>
        <p:spPr>
          <a:xfrm rot="10800000" flipH="1">
            <a:off x="0" y="0"/>
            <a:ext cx="7092985" cy="6858000"/>
          </a:xfrm>
          <a:custGeom>
            <a:avLst/>
            <a:gdLst/>
            <a:ahLst/>
            <a:cxnLst/>
            <a:rect l="l" t="t" r="r" b="b"/>
            <a:pathLst>
              <a:path w="7092985" h="6858000" extrusionOk="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7"/>
          <p:cNvSpPr>
            <a:spLocks noGrp="1"/>
          </p:cNvSpPr>
          <p:nvPr>
            <p:ph type="title"/>
          </p:nvPr>
        </p:nvSpPr>
        <p:spPr>
          <a:xfrm>
            <a:off x="838199" y="365125"/>
            <a:ext cx="5529943" cy="1325563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br>
              <a:rPr lang="en-US" sz="1400" b="1"/>
            </a:br>
            <a:r>
              <a:rPr lang="es" sz="1400" b="1"/>
              <a:t> </a:t>
            </a:r>
            <a:br>
              <a:rPr lang="en-US" sz="1400" b="1"/>
            </a:br>
            <a:r>
              <a:rPr lang="es" sz="1400" b="1"/>
              <a:t> </a:t>
            </a:r>
            <a:br>
              <a:rPr lang="en-US" sz="1400" b="1"/>
            </a:br>
            <a:endParaRPr sz="1400" b="1"/>
          </a:p>
        </p:txBody>
      </p:sp>
      <p:sp>
        <p:nvSpPr>
          <p:cNvPr id="175" name="Google Shape;175;p7"/>
          <p:cNvSpPr txBox="1"/>
          <p:nvPr/>
        </p:nvSpPr>
        <p:spPr>
          <a:xfrm>
            <a:off x="6444519" y="2988819"/>
            <a:ext cx="5949037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Plantilla de análisis PESTLE</a:t>
            </a:r>
          </a:p>
        </p:txBody>
      </p:sp>
      <p:pic>
        <p:nvPicPr>
          <p:cNvPr id="176" name="Google Shape;176;p7" descr="Interfaz de usuario gráfica, Text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83683" y="5836096"/>
            <a:ext cx="2795945" cy="761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7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5429840" y="5889279"/>
            <a:ext cx="1663146" cy="655528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7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endParaRPr sz="1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/>
          <p:nvPr/>
        </p:nvSpPr>
        <p:spPr>
          <a:xfrm rot="2164748">
            <a:off x="9564001" y="-232367"/>
            <a:ext cx="3728533" cy="2603228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3725"/>
            </a:schemeClr>
          </a:solidFill>
          <a:ln w="127000" cap="sq" cmpd="thinThick">
            <a:solidFill>
              <a:srgbClr val="262626">
                <a:alpha val="14901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8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s" sz="4800" b="1" dirty="0">
                <a:latin typeface="Calibri"/>
                <a:ea typeface="Calibri"/>
                <a:cs typeface="Calibri"/>
                <a:sym typeface="Calibri"/>
              </a:rPr>
              <a:t>Análisis PESTLE</a:t>
            </a: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6" name="Google Shape;186;p8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w="222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8" name="Google Shape;188;p8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8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0" name="Google Shape;190;p8" descr="Interfaz de usuario gráfica, Text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38B478F-B10B-927B-A2B3-4144E4EABB3E}"/>
              </a:ext>
            </a:extLst>
          </p:cNvPr>
          <p:cNvSpPr/>
          <p:nvPr/>
        </p:nvSpPr>
        <p:spPr>
          <a:xfrm>
            <a:off x="1002909" y="2073899"/>
            <a:ext cx="1608317" cy="37771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D07878BF-568F-C73E-7821-5B8F58459D5D}"/>
              </a:ext>
            </a:extLst>
          </p:cNvPr>
          <p:cNvSpPr/>
          <p:nvPr/>
        </p:nvSpPr>
        <p:spPr>
          <a:xfrm>
            <a:off x="2704974" y="2073899"/>
            <a:ext cx="1608317" cy="377712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55279DF-16CF-8A33-5707-CDC06DB213CD}"/>
              </a:ext>
            </a:extLst>
          </p:cNvPr>
          <p:cNvSpPr/>
          <p:nvPr/>
        </p:nvSpPr>
        <p:spPr>
          <a:xfrm>
            <a:off x="4407039" y="2073899"/>
            <a:ext cx="1608317" cy="377712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7F011F4-04AF-3376-E8E9-4C58623C7E08}"/>
              </a:ext>
            </a:extLst>
          </p:cNvPr>
          <p:cNvSpPr/>
          <p:nvPr/>
        </p:nvSpPr>
        <p:spPr>
          <a:xfrm>
            <a:off x="6101768" y="2071499"/>
            <a:ext cx="1608317" cy="377711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CB8BB066-843C-58BD-2F11-47B089E58C58}"/>
              </a:ext>
            </a:extLst>
          </p:cNvPr>
          <p:cNvSpPr/>
          <p:nvPr/>
        </p:nvSpPr>
        <p:spPr>
          <a:xfrm>
            <a:off x="9493518" y="2071500"/>
            <a:ext cx="1608317" cy="37771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6413FCC-F686-B86A-291C-720FC93564CE}"/>
              </a:ext>
            </a:extLst>
          </p:cNvPr>
          <p:cNvSpPr/>
          <p:nvPr/>
        </p:nvSpPr>
        <p:spPr>
          <a:xfrm>
            <a:off x="7796497" y="2071499"/>
            <a:ext cx="1608317" cy="37771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Lágrima 8">
            <a:extLst>
              <a:ext uri="{FF2B5EF4-FFF2-40B4-BE49-F238E27FC236}">
                <a16:creationId xmlns:a16="http://schemas.microsoft.com/office/drawing/2014/main" id="{19E6F588-448B-D627-EF98-E777FB70AA54}"/>
              </a:ext>
            </a:extLst>
          </p:cNvPr>
          <p:cNvSpPr/>
          <p:nvPr/>
        </p:nvSpPr>
        <p:spPr>
          <a:xfrm>
            <a:off x="1420803" y="2208841"/>
            <a:ext cx="697386" cy="584461"/>
          </a:xfrm>
          <a:prstGeom prst="teardrop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Lágrima 9">
            <a:extLst>
              <a:ext uri="{FF2B5EF4-FFF2-40B4-BE49-F238E27FC236}">
                <a16:creationId xmlns:a16="http://schemas.microsoft.com/office/drawing/2014/main" id="{0921A599-844C-3133-041E-9F4E29C970B8}"/>
              </a:ext>
            </a:extLst>
          </p:cNvPr>
          <p:cNvSpPr/>
          <p:nvPr/>
        </p:nvSpPr>
        <p:spPr>
          <a:xfrm>
            <a:off x="3162962" y="2208840"/>
            <a:ext cx="697386" cy="584461"/>
          </a:xfrm>
          <a:prstGeom prst="teardrop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Lágrima 10">
            <a:extLst>
              <a:ext uri="{FF2B5EF4-FFF2-40B4-BE49-F238E27FC236}">
                <a16:creationId xmlns:a16="http://schemas.microsoft.com/office/drawing/2014/main" id="{AB9FE5C3-6640-1EAF-E106-7F0BDA185B34}"/>
              </a:ext>
            </a:extLst>
          </p:cNvPr>
          <p:cNvSpPr/>
          <p:nvPr/>
        </p:nvSpPr>
        <p:spPr>
          <a:xfrm>
            <a:off x="4862504" y="2208840"/>
            <a:ext cx="697386" cy="584461"/>
          </a:xfrm>
          <a:prstGeom prst="teardrop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Lágrima 11">
            <a:extLst>
              <a:ext uri="{FF2B5EF4-FFF2-40B4-BE49-F238E27FC236}">
                <a16:creationId xmlns:a16="http://schemas.microsoft.com/office/drawing/2014/main" id="{B5FC06B2-7148-0250-DACF-4F8F7DEAA127}"/>
              </a:ext>
            </a:extLst>
          </p:cNvPr>
          <p:cNvSpPr/>
          <p:nvPr/>
        </p:nvSpPr>
        <p:spPr>
          <a:xfrm>
            <a:off x="6554711" y="2208840"/>
            <a:ext cx="697386" cy="584461"/>
          </a:xfrm>
          <a:prstGeom prst="teardrop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Lágrima 12">
            <a:extLst>
              <a:ext uri="{FF2B5EF4-FFF2-40B4-BE49-F238E27FC236}">
                <a16:creationId xmlns:a16="http://schemas.microsoft.com/office/drawing/2014/main" id="{7D6DE909-01AB-8347-07A4-075B8172AF1F}"/>
              </a:ext>
            </a:extLst>
          </p:cNvPr>
          <p:cNvSpPr/>
          <p:nvPr/>
        </p:nvSpPr>
        <p:spPr>
          <a:xfrm>
            <a:off x="8232007" y="2208840"/>
            <a:ext cx="697386" cy="584461"/>
          </a:xfrm>
          <a:prstGeom prst="teardrop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Lágrima 13">
            <a:extLst>
              <a:ext uri="{FF2B5EF4-FFF2-40B4-BE49-F238E27FC236}">
                <a16:creationId xmlns:a16="http://schemas.microsoft.com/office/drawing/2014/main" id="{0A280E77-4F59-17F2-5711-2FD166A153DE}"/>
              </a:ext>
            </a:extLst>
          </p:cNvPr>
          <p:cNvSpPr/>
          <p:nvPr/>
        </p:nvSpPr>
        <p:spPr>
          <a:xfrm>
            <a:off x="9948983" y="2196306"/>
            <a:ext cx="697386" cy="584461"/>
          </a:xfrm>
          <a:prstGeom prst="teardrop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442317D-4D19-0A75-E226-29D99907100E}"/>
              </a:ext>
            </a:extLst>
          </p:cNvPr>
          <p:cNvSpPr txBox="1"/>
          <p:nvPr/>
        </p:nvSpPr>
        <p:spPr>
          <a:xfrm>
            <a:off x="1565836" y="2146970"/>
            <a:ext cx="244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b="1" dirty="0">
                <a:solidFill>
                  <a:schemeClr val="bg1"/>
                </a:solidFill>
              </a:rPr>
              <a:t>PAG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CC270E9-94C4-1D5F-2BD5-C386A50D9CCF}"/>
              </a:ext>
            </a:extLst>
          </p:cNvPr>
          <p:cNvSpPr txBox="1"/>
          <p:nvPr/>
        </p:nvSpPr>
        <p:spPr>
          <a:xfrm>
            <a:off x="3292571" y="2134851"/>
            <a:ext cx="5064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b="1" dirty="0">
                <a:solidFill>
                  <a:schemeClr val="bg1"/>
                </a:solidFill>
              </a:rPr>
              <a:t>Emi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81A2973-5D8E-B01A-C864-BF82ADF26948}"/>
              </a:ext>
            </a:extLst>
          </p:cNvPr>
          <p:cNvSpPr txBox="1"/>
          <p:nvPr/>
        </p:nvSpPr>
        <p:spPr>
          <a:xfrm>
            <a:off x="4967541" y="2165370"/>
            <a:ext cx="50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D189EBF-28E3-22DD-35DC-8D8313D6E174}"/>
              </a:ext>
            </a:extLst>
          </p:cNvPr>
          <p:cNvSpPr txBox="1"/>
          <p:nvPr/>
        </p:nvSpPr>
        <p:spPr>
          <a:xfrm>
            <a:off x="10093495" y="2146969"/>
            <a:ext cx="50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b="1">
                <a:solidFill>
                  <a:schemeClr val="bg1"/>
                </a:solidFill>
              </a:rPr>
              <a:t>E</a:t>
            </a:r>
            <a:endParaRPr lang="es" sz="3600" b="1" dirty="0">
              <a:solidFill>
                <a:schemeClr val="bg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CE550A1-546D-AFA2-7ABE-FB23D66CE7D0}"/>
              </a:ext>
            </a:extLst>
          </p:cNvPr>
          <p:cNvSpPr txBox="1"/>
          <p:nvPr/>
        </p:nvSpPr>
        <p:spPr>
          <a:xfrm>
            <a:off x="8371324" y="2165370"/>
            <a:ext cx="50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C56C568-6050-62A0-38B9-003F32F6EB0D}"/>
              </a:ext>
            </a:extLst>
          </p:cNvPr>
          <p:cNvSpPr txBox="1"/>
          <p:nvPr/>
        </p:nvSpPr>
        <p:spPr>
          <a:xfrm>
            <a:off x="6676121" y="2146969"/>
            <a:ext cx="50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9243F32-A759-5DC1-D0F9-9D397DC5DAFB}"/>
              </a:ext>
            </a:extLst>
          </p:cNvPr>
          <p:cNvSpPr txBox="1"/>
          <p:nvPr/>
        </p:nvSpPr>
        <p:spPr>
          <a:xfrm>
            <a:off x="1270218" y="2868769"/>
            <a:ext cx="1197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b="1" dirty="0">
                <a:solidFill>
                  <a:schemeClr val="accent1">
                    <a:lumMod val="75000"/>
                  </a:schemeClr>
                </a:solidFill>
              </a:rPr>
              <a:t>POLÍTICO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A36BA6C-2669-1668-844A-5A6403B36E21}"/>
              </a:ext>
            </a:extLst>
          </p:cNvPr>
          <p:cNvSpPr txBox="1"/>
          <p:nvPr/>
        </p:nvSpPr>
        <p:spPr>
          <a:xfrm>
            <a:off x="9598058" y="2869379"/>
            <a:ext cx="1628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200" b="1" dirty="0">
                <a:solidFill>
                  <a:schemeClr val="bg2"/>
                </a:solidFill>
              </a:rPr>
              <a:t>MEDIOAMBIENTE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893199D-167F-6A39-F61D-EEB4B2938751}"/>
              </a:ext>
            </a:extLst>
          </p:cNvPr>
          <p:cNvSpPr txBox="1"/>
          <p:nvPr/>
        </p:nvSpPr>
        <p:spPr>
          <a:xfrm>
            <a:off x="8232453" y="2860640"/>
            <a:ext cx="1197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b="1" dirty="0">
                <a:solidFill>
                  <a:schemeClr val="tx1"/>
                </a:solidFill>
              </a:rPr>
              <a:t>LEGAL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835B44C-E36C-746E-A17A-B9A7BD98F368}"/>
              </a:ext>
            </a:extLst>
          </p:cNvPr>
          <p:cNvSpPr txBox="1"/>
          <p:nvPr/>
        </p:nvSpPr>
        <p:spPr>
          <a:xfrm>
            <a:off x="6230138" y="2849284"/>
            <a:ext cx="1460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b="1" dirty="0">
                <a:solidFill>
                  <a:schemeClr val="accent6"/>
                </a:solidFill>
              </a:rPr>
              <a:t>TECNOLOGÍA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E933D35-FC4C-CE3C-DD0E-BC44D2B838CD}"/>
              </a:ext>
            </a:extLst>
          </p:cNvPr>
          <p:cNvSpPr txBox="1"/>
          <p:nvPr/>
        </p:nvSpPr>
        <p:spPr>
          <a:xfrm>
            <a:off x="4778044" y="2849284"/>
            <a:ext cx="1197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b="1" dirty="0">
                <a:solidFill>
                  <a:schemeClr val="accent4"/>
                </a:solidFill>
              </a:rPr>
              <a:t>SOCIAL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AFC6D88-45F9-106C-8D3A-8D565EFB8218}"/>
              </a:ext>
            </a:extLst>
          </p:cNvPr>
          <p:cNvSpPr txBox="1"/>
          <p:nvPr/>
        </p:nvSpPr>
        <p:spPr>
          <a:xfrm>
            <a:off x="2945885" y="2852829"/>
            <a:ext cx="1197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200" b="1" dirty="0">
                <a:solidFill>
                  <a:schemeClr val="accent2"/>
                </a:solidFill>
              </a:rPr>
              <a:t>ECONÓMICO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C758D0F-8725-F4C1-5530-C80E099E9DE3}"/>
              </a:ext>
            </a:extLst>
          </p:cNvPr>
          <p:cNvSpPr txBox="1"/>
          <p:nvPr/>
        </p:nvSpPr>
        <p:spPr>
          <a:xfrm>
            <a:off x="1181371" y="3863574"/>
            <a:ext cx="13749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800" dirty="0">
                <a:solidFill>
                  <a:srgbClr val="FF0000"/>
                </a:solidFill>
              </a:rPr>
              <a:t>Ejemplos de variables: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s" sz="800" dirty="0">
                <a:solidFill>
                  <a:srgbClr val="FF0000"/>
                </a:solidFill>
              </a:rPr>
              <a:t>- Cambio de gobierno.</a:t>
            </a:r>
          </a:p>
          <a:p>
            <a:r>
              <a:rPr lang="es" sz="800" dirty="0">
                <a:solidFill>
                  <a:srgbClr val="FF0000"/>
                </a:solidFill>
              </a:rPr>
              <a:t>- Políticas gubernamentales para el sector empresarial. - Acuerdos comerciales internacionales.</a:t>
            </a:r>
          </a:p>
          <a:p>
            <a:r>
              <a:rPr lang="es" sz="800" dirty="0">
                <a:solidFill>
                  <a:srgbClr val="FF0000"/>
                </a:solidFill>
              </a:rPr>
              <a:t>- Sistema político actual.</a:t>
            </a:r>
          </a:p>
          <a:p>
            <a:r>
              <a:rPr lang="es" sz="800" dirty="0">
                <a:solidFill>
                  <a:srgbClr val="FF0000"/>
                </a:solidFill>
              </a:rPr>
              <a:t>- Transparencia, solidez y madurez del sistema político.</a:t>
            </a:r>
          </a:p>
          <a:p>
            <a:r>
              <a:rPr lang="es" sz="800" dirty="0">
                <a:solidFill>
                  <a:srgbClr val="FF0000"/>
                </a:solidFill>
              </a:rPr>
              <a:t>- Nivel de estabilidad del gobierno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E3D4514-1AB9-E3FA-D9C2-2C11C2498BD2}"/>
              </a:ext>
            </a:extLst>
          </p:cNvPr>
          <p:cNvSpPr txBox="1"/>
          <p:nvPr/>
        </p:nvSpPr>
        <p:spPr>
          <a:xfrm>
            <a:off x="2856323" y="4280836"/>
            <a:ext cx="1379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800" dirty="0">
                <a:solidFill>
                  <a:srgbClr val="FF0000"/>
                </a:solidFill>
              </a:rPr>
              <a:t>Ejemplos de variables: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s" sz="800" dirty="0">
                <a:solidFill>
                  <a:srgbClr val="FF0000"/>
                </a:solidFill>
              </a:rPr>
              <a:t>- Tipos de cambio.- Inflación.</a:t>
            </a:r>
          </a:p>
          <a:p>
            <a:r>
              <a:rPr lang="es" sz="800" dirty="0">
                <a:solidFill>
                  <a:srgbClr val="FF0000"/>
                </a:solidFill>
              </a:rPr>
              <a:t>- Efecto que tiene o tendrá el aumento de la tasa de interés.</a:t>
            </a:r>
          </a:p>
          <a:p>
            <a:r>
              <a:rPr lang="es" sz="800" dirty="0">
                <a:solidFill>
                  <a:srgbClr val="FF0000"/>
                </a:solidFill>
              </a:rPr>
              <a:t>- Devaluación y revaluación de la moneda.</a:t>
            </a:r>
          </a:p>
          <a:p>
            <a:r>
              <a:rPr lang="es" sz="800" dirty="0">
                <a:solidFill>
                  <a:srgbClr val="FF0000"/>
                </a:solidFill>
              </a:rPr>
              <a:t>- Política fiscal.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05DC617-A19A-D9A3-528C-74176B1CD86E}"/>
              </a:ext>
            </a:extLst>
          </p:cNvPr>
          <p:cNvSpPr txBox="1"/>
          <p:nvPr/>
        </p:nvSpPr>
        <p:spPr>
          <a:xfrm>
            <a:off x="8019844" y="4219280"/>
            <a:ext cx="13158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800" dirty="0">
                <a:solidFill>
                  <a:srgbClr val="FF0000"/>
                </a:solidFill>
              </a:rPr>
              <a:t>Ejemplos de variables: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s" sz="800" dirty="0">
                <a:solidFill>
                  <a:srgbClr val="FF0000"/>
                </a:solidFill>
              </a:rPr>
              <a:t>- Normativa de propiedad intelectual.</a:t>
            </a:r>
          </a:p>
          <a:p>
            <a:r>
              <a:rPr lang="es" sz="800" dirty="0">
                <a:solidFill>
                  <a:srgbClr val="FF0000"/>
                </a:solidFill>
              </a:rPr>
              <a:t>Normas de seguridad y salud en el trabajo.</a:t>
            </a:r>
          </a:p>
          <a:p>
            <a:r>
              <a:rPr lang="es" sz="800" dirty="0">
                <a:solidFill>
                  <a:srgbClr val="FF0000"/>
                </a:solidFill>
              </a:rPr>
              <a:t>- Leyes de protección del empleo.</a:t>
            </a:r>
          </a:p>
          <a:p>
            <a:r>
              <a:rPr lang="es" sz="800" dirty="0">
                <a:solidFill>
                  <a:srgbClr val="FF0000"/>
                </a:solidFill>
              </a:rPr>
              <a:t>- Normativa fiscal.</a:t>
            </a:r>
          </a:p>
          <a:p>
            <a:r>
              <a:rPr lang="es" sz="800" dirty="0">
                <a:solidFill>
                  <a:srgbClr val="FF0000"/>
                </a:solidFill>
              </a:rPr>
              <a:t>- Leyes contra la discriminación.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BC4BA03-7924-C4A9-F83D-34C527F0699E}"/>
              </a:ext>
            </a:extLst>
          </p:cNvPr>
          <p:cNvSpPr txBox="1"/>
          <p:nvPr/>
        </p:nvSpPr>
        <p:spPr>
          <a:xfrm>
            <a:off x="6302593" y="3434023"/>
            <a:ext cx="13158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800" dirty="0">
                <a:solidFill>
                  <a:srgbClr val="FF0000"/>
                </a:solidFill>
              </a:rPr>
              <a:t>Ejemplos de variables: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s" sz="800" dirty="0">
                <a:solidFill>
                  <a:srgbClr val="FF0000"/>
                </a:solidFill>
              </a:rPr>
              <a:t>- Evolución de las innovaciones tecnológicas.</a:t>
            </a:r>
          </a:p>
          <a:p>
            <a:r>
              <a:rPr lang="es" sz="800" dirty="0">
                <a:solidFill>
                  <a:srgbClr val="FF0000"/>
                </a:solidFill>
              </a:rPr>
              <a:t>- Coste de la inversión tecnológica.</a:t>
            </a:r>
          </a:p>
          <a:p>
            <a:r>
              <a:rPr lang="es" sz="800" dirty="0">
                <a:solidFill>
                  <a:srgbClr val="FF0000"/>
                </a:solidFill>
              </a:rPr>
              <a:t>- Estrategias de producción y distribución.</a:t>
            </a:r>
          </a:p>
          <a:p>
            <a:r>
              <a:rPr lang="es" sz="800" dirty="0">
                <a:solidFill>
                  <a:srgbClr val="FF0000"/>
                </a:solidFill>
              </a:rPr>
              <a:t>- Energía usada.</a:t>
            </a:r>
          </a:p>
          <a:p>
            <a:r>
              <a:rPr lang="es" sz="800" dirty="0">
                <a:solidFill>
                  <a:srgbClr val="FF0000"/>
                </a:solidFill>
              </a:rPr>
              <a:t>- Sustitución de tecnología.</a:t>
            </a:r>
          </a:p>
          <a:p>
            <a:r>
              <a:rPr lang="es" sz="800" dirty="0">
                <a:solidFill>
                  <a:srgbClr val="FF0000"/>
                </a:solidFill>
              </a:rPr>
              <a:t>- Permeación de Internet.</a:t>
            </a:r>
          </a:p>
          <a:p>
            <a:r>
              <a:rPr lang="es" sz="800" dirty="0">
                <a:solidFill>
                  <a:srgbClr val="FF0000"/>
                </a:solidFill>
              </a:rPr>
              <a:t>- Nuevos canales de comunicación.</a:t>
            </a:r>
          </a:p>
          <a:p>
            <a:r>
              <a:rPr lang="es" sz="800" dirty="0">
                <a:solidFill>
                  <a:srgbClr val="FF0000"/>
                </a:solidFill>
              </a:rPr>
              <a:t>- Comercio electrónico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AAE7AB2-E35C-54B6-EEB4-31F9C0E2E7E9}"/>
              </a:ext>
            </a:extLst>
          </p:cNvPr>
          <p:cNvSpPr txBox="1"/>
          <p:nvPr/>
        </p:nvSpPr>
        <p:spPr>
          <a:xfrm>
            <a:off x="4622146" y="4527057"/>
            <a:ext cx="1315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800" dirty="0">
                <a:solidFill>
                  <a:srgbClr val="FF0000"/>
                </a:solidFill>
              </a:rPr>
              <a:t>Ejemplos de variables: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s" sz="800" dirty="0">
                <a:solidFill>
                  <a:srgbClr val="FF0000"/>
                </a:solidFill>
              </a:rPr>
              <a:t>- Modelos culturales.</a:t>
            </a:r>
          </a:p>
          <a:p>
            <a:r>
              <a:rPr lang="es" sz="800" dirty="0">
                <a:solidFill>
                  <a:srgbClr val="FF0000"/>
                </a:solidFill>
              </a:rPr>
              <a:t>- Renta familiar (niveles).</a:t>
            </a:r>
          </a:p>
          <a:p>
            <a:r>
              <a:rPr lang="es" sz="800" dirty="0">
                <a:solidFill>
                  <a:srgbClr val="FF0000"/>
                </a:solidFill>
              </a:rPr>
              <a:t>- Nivel de educación.</a:t>
            </a:r>
          </a:p>
          <a:p>
            <a:r>
              <a:rPr lang="es" sz="800" dirty="0">
                <a:solidFill>
                  <a:srgbClr val="FF0000"/>
                </a:solidFill>
              </a:rPr>
              <a:t>- Edad de la población.</a:t>
            </a:r>
          </a:p>
          <a:p>
            <a:r>
              <a:rPr lang="es" sz="800" dirty="0">
                <a:solidFill>
                  <a:srgbClr val="FF0000"/>
                </a:solidFill>
              </a:rPr>
              <a:t>- Organización familiar.</a:t>
            </a:r>
          </a:p>
          <a:p>
            <a:r>
              <a:rPr lang="es" sz="800" dirty="0">
                <a:solidFill>
                  <a:srgbClr val="FF0000"/>
                </a:solidFill>
              </a:rPr>
              <a:t>- Esquemas de compras.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3C51F3D-5523-12A9-3CB1-4656A0E2CA31}"/>
              </a:ext>
            </a:extLst>
          </p:cNvPr>
          <p:cNvSpPr txBox="1"/>
          <p:nvPr/>
        </p:nvSpPr>
        <p:spPr>
          <a:xfrm>
            <a:off x="9655015" y="4197146"/>
            <a:ext cx="13158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800" dirty="0">
                <a:solidFill>
                  <a:srgbClr val="FF0000"/>
                </a:solidFill>
              </a:rPr>
              <a:t>Ejemplos de variables: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s" sz="800" dirty="0">
                <a:solidFill>
                  <a:srgbClr val="FF0000"/>
                </a:solidFill>
              </a:rPr>
              <a:t>- Cambio climático.</a:t>
            </a:r>
          </a:p>
          <a:p>
            <a:r>
              <a:rPr lang="es" sz="800" dirty="0">
                <a:solidFill>
                  <a:srgbClr val="FF0000"/>
                </a:solidFill>
              </a:rPr>
              <a:t>- Uso de recursos no renovables.</a:t>
            </a:r>
          </a:p>
          <a:p>
            <a:r>
              <a:rPr lang="es" sz="800" dirty="0">
                <a:solidFill>
                  <a:srgbClr val="FF0000"/>
                </a:solidFill>
              </a:rPr>
              <a:t>- Regulaciones ambientales.</a:t>
            </a:r>
          </a:p>
          <a:p>
            <a:r>
              <a:rPr lang="es" sz="800" dirty="0">
                <a:solidFill>
                  <a:srgbClr val="FF0000"/>
                </a:solidFill>
              </a:rPr>
              <a:t>- Riesgos naturales.</a:t>
            </a:r>
          </a:p>
          <a:p>
            <a:r>
              <a:rPr lang="es" sz="800" dirty="0">
                <a:solidFill>
                  <a:srgbClr val="FF0000"/>
                </a:solidFill>
              </a:rPr>
              <a:t>- Emisiones atmosféricas.</a:t>
            </a:r>
          </a:p>
          <a:p>
            <a:r>
              <a:rPr lang="es" sz="800" dirty="0">
                <a:solidFill>
                  <a:srgbClr val="FF0000"/>
                </a:solidFill>
              </a:rPr>
              <a:t>- La contaminación acústica.</a:t>
            </a:r>
            <a:endParaRPr lang="es-ES" sz="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-169682" y="-50721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>
            <a:spLocks noGrp="1"/>
          </p:cNvSpPr>
          <p:nvPr>
            <p:ph type="title"/>
          </p:nvPr>
        </p:nvSpPr>
        <p:spPr>
          <a:xfrm>
            <a:off x="169682" y="-31867"/>
            <a:ext cx="11462994" cy="6296744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70"/>
              <a:buFont typeface="Calibri"/>
              <a:buNone/>
            </a:pPr>
            <a:r>
              <a:rPr lang="es" sz="3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Bibliografía: </a:t>
            </a:r>
            <a:br>
              <a:rPr lang="en-US" sz="207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7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70" b="1" dirty="0">
                <a:solidFill>
                  <a:srgbClr val="FF0000"/>
                </a:solidFill>
              </a:rPr>
            </a:br>
            <a:r>
              <a:rPr lang="es" sz="2070" b="1" dirty="0">
                <a:solidFill>
                  <a:schemeClr val="tx1"/>
                </a:solidFill>
              </a:rPr>
              <a:t>- </a:t>
            </a:r>
            <a:r>
              <a:rPr lang="es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CIPD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(2021). Análisis PESTLE. Disponible en CIPD: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https://www.cipd.co.uk/knowledge/strategy/organisational-development/pestle-analysis-factsheet#gref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Hart, D. ( </a:t>
            </a:r>
            <a:r>
              <a:rPr lang="es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s.f.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¿Qué es un análisis PESTLE? Comprender los factores macroambientales. Disponible en la escuela de negocios The Power: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https://www.thepowermba.com/en/blog/pestle-analysis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Peterdy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K. (2022). Análisis PESTEL Un marco para evaluar factores políticos, económicos, sociales, tecnológicos, ambientales y legales. Disponible en CFI Educations: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https://corporatefinanceinstitute.com/resources/management/pestel-analysis/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7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7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1" name="Google Shape;161;p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62" name="Google Shape;162;p6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6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6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6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6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>
            <a:spLocks noGrp="1"/>
          </p:cNvSpPr>
          <p:nvPr>
            <p:ph type="title"/>
          </p:nvPr>
        </p:nvSpPr>
        <p:spPr>
          <a:xfrm>
            <a:off x="874454" y="599504"/>
            <a:ext cx="2743200" cy="2743200"/>
          </a:xfrm>
          <a:prstGeom prst="ellipse">
            <a:avLst/>
          </a:prstGeom>
          <a:solidFill>
            <a:srgbClr val="262626"/>
          </a:solidFill>
          <a:ln w="174625" cap="flat" cmpd="thinThick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b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Resumen</a:t>
            </a:r>
            <a:b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2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450920" y="5992047"/>
            <a:ext cx="1587680" cy="53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2" descr="Interfaz de usuario gráfica, Text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9183" y="5919434"/>
            <a:ext cx="2532506" cy="68694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 txBox="1"/>
          <p:nvPr/>
        </p:nvSpPr>
        <p:spPr>
          <a:xfrm>
            <a:off x="4509856" y="736847"/>
            <a:ext cx="7188199" cy="3652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s" sz="2200" b="1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s" sz="2200" b="1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Características </a:t>
            </a:r>
            <a:r>
              <a:rPr lang="es" sz="2200" b="1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 análisis </a:t>
            </a: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s" sz="2200" b="1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Relevancia y usos </a:t>
            </a:r>
            <a:r>
              <a:rPr lang="es" sz="2200" b="1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del análisis </a:t>
            </a:r>
            <a:endParaRPr lang="es-ES"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lnSpc>
                <a:spcPct val="150000"/>
              </a:lnSpc>
              <a:spcBef>
                <a:spcPts val="800"/>
              </a:spcBef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s" sz="2200" b="1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Consejos sobre cómo llevarlo a cabo</a:t>
            </a:r>
            <a:r>
              <a:rPr lang="es" sz="22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2200" b="1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</a:t>
            </a:r>
            <a:r>
              <a:rPr lang="es" sz="22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2200" b="1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Análisis </a:t>
            </a: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s" sz="2200" b="1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lnSpc>
                <a:spcPct val="150000"/>
              </a:lnSpc>
              <a:spcBef>
                <a:spcPts val="800"/>
              </a:spcBef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s" sz="2200" b="1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Plantilla</a:t>
            </a: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>
            <a:spLocks noGrp="1"/>
          </p:cNvSpPr>
          <p:nvPr>
            <p:ph type="title"/>
          </p:nvPr>
        </p:nvSpPr>
        <p:spPr>
          <a:xfrm>
            <a:off x="150829" y="-101896"/>
            <a:ext cx="12483131" cy="577365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s" sz="2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Introducción </a:t>
            </a: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análisis PESTLE es una herramienta utilizada para identificar las fuerzas externas a nivel macro que influyen en un negocio y pueden determinar su evolución, tanto en términos económicos como reputacionales. La sigla PESTLE hace referencia a los factores que se analizan: Político, Económico, Social, Tecnológico, Legal y Ecológico. Es una herramienta básica para definir estratégicamente el camino a seguir por los negocios y proyectos.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Constituye un instrumento para el análisis estratégico del entorno económico global en el que se desenvuelve la empresa. Su aplicación y uso permite evaluar la perspectiva, el crecimiento y la dirección de las operaciones de la organización e identificar los elementos externos que pueden afectar a la empresa en el presente o en el futuro. Se realiza ante el FODA en el marco de la Planificación Estratégica. El análisis PESTLE es crucial para la formulación de estrategias inmediatas, de corto, mediano e incluso, paradójicamente, de largo plazo.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3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3" name="Google Shape;123;p3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125;p3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3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>
            <a:spLocks noGrp="1"/>
          </p:cNvSpPr>
          <p:nvPr>
            <p:ph type="title"/>
          </p:nvPr>
        </p:nvSpPr>
        <p:spPr>
          <a:xfrm>
            <a:off x="-301658" y="-76001"/>
            <a:ext cx="13866829" cy="637274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Características del análisis PESTLE</a:t>
            </a:r>
            <a:br>
              <a:rPr lang="en-U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3100" b="1" dirty="0">
                <a:solidFill>
                  <a:srgbClr val="222222"/>
                </a:solidFill>
              </a:rPr>
              <a:t> </a:t>
            </a:r>
            <a:b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 momento de emprender un negocio es necesario analizar y estudiar el mercado, los competidores cercanos, la inversión, las innovaciones tecnológicas, entre otros, por lo que se debe realizar un análisis PESTLE constantemente y se puede realizar: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-Trimestralmente: para aquellas empresas que están empezando.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-Semestral o anual: para sociedades ya consolidadas.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¿Cuándo se puede utilizar un análisis PESTLE?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Planificación comercial estratégica: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análisis PESTLE proporciona información contextual sobre la dirección comercial, el posicionamiento de la marca, los objetivos de crecimiento y los riesgos (como otra pandemia) para la productividad.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6" name="Google Shape;136;p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9" name="Google Shape;139;p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4"/>
          <p:cNvSpPr txBox="1"/>
          <p:nvPr/>
        </p:nvSpPr>
        <p:spPr>
          <a:xfrm>
            <a:off x="4643902" y="5378640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-318629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>
            <a:spLocks noGrp="1"/>
          </p:cNvSpPr>
          <p:nvPr>
            <p:ph type="title"/>
          </p:nvPr>
        </p:nvSpPr>
        <p:spPr>
          <a:xfrm>
            <a:off x="-269001" y="-637258"/>
            <a:ext cx="14149633" cy="637274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Planificación de la fuerza laboral: </a:t>
            </a:r>
            <a: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análisis PESTLE puede ayudar a identificar cambios disruptivos en los modelos comerciales que pueden afectar profundamente el panorama laboral futuro. Puede identificar brechas de habilidades, nuevos roles de trabajo, reducciones de trabajo o desplazamientos. 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Planificación de marketing: </a:t>
            </a:r>
            <a: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análisis PESTLE proporciona el elemento de 'clima' en la fase de análisis de situación del proceso de planificación de marketing. Puede ayudar a priorizar las actividades comerciales para lograr objetivos de marketing específicos dentro de un marco de tiempo establecido. 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de productos: </a:t>
            </a:r>
            <a: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monitorear la actividad externa, un análisis PESTLE puede ayudar a informar si ingresar o salir de una ruta al mercado, determinar si un producto o servicio aún satisface una necesidad en el mercado o cuándo lanzar un nuevo producto. </a:t>
            </a:r>
            <a:b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Cambio</a:t>
            </a:r>
            <a: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organizacional : </a:t>
            </a:r>
            <a:r>
              <a:rPr lang="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análisis PESTLE ayuda a comprender el contexto para el cambio y es más efectivo cuando se usa en asociación con un análisis FODA para comprender las oportunidades y amenazas en torno a los cambios laborales.</a:t>
            </a:r>
            <a:br>
              <a:rPr lang="es-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6" name="Google Shape;136;p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247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>
            <a:spLocks noGrp="1"/>
          </p:cNvSpPr>
          <p:nvPr>
            <p:ph type="title"/>
          </p:nvPr>
        </p:nvSpPr>
        <p:spPr>
          <a:xfrm>
            <a:off x="-301658" y="-76001"/>
            <a:ext cx="13866829" cy="637274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analizar el entorno externo de una empresa en un análisis PESTLE, es necesario preguntarse cómo los factores macro pueden afectar la actividad, y se deben responder las siguientes preguntas: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-Cuál es la situación política del país y cómo puede afectar ¿La industria?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-¿Cuáles son los factores económicos predominantes?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-¿Qué importancia tiene la cultura en el mercado y cuáles son sus determinantes?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-¿Qué innovaciones tecnológicas pueden aparecer y afectar la estructura del mercado?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-¿Existe legislación vigente que regule la industria o es probable que haya algún cambio en esta regulación?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-¿Cuáles son las preocupaciones ambientales de la industria?</a:t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6" name="Google Shape;136;p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711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>
            <a:spLocks noGrp="1"/>
          </p:cNvSpPr>
          <p:nvPr>
            <p:ph type="title"/>
          </p:nvPr>
        </p:nvSpPr>
        <p:spPr>
          <a:xfrm>
            <a:off x="-301658" y="-76001"/>
            <a:ext cx="13866829" cy="637274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análisis, los siguientes seis factores deben ser considerados y aplicados al contexto donde se implementará el plan estratégico: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políticos.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analizan las políticas del país donde opera la empresa, la estabilidad gubernamental y los cambios en los acuerdos internacionales.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económicos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Los cambios en las normas tributarias, las crisis económicas, la inflación, las tasas de cambio y de interés, así como la tasa de empleo, también son factores externos que afectan a una empresa.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sociales.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análisis PESTLE incluye una evaluación de patrones culturales, valores compartidos, movimientos geográficos de los consumidores y cambios en sus hábitos de consumo.</a:t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6" name="Google Shape;136;p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2819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>
            <a:spLocks noGrp="1"/>
          </p:cNvSpPr>
          <p:nvPr>
            <p:ph type="title"/>
          </p:nvPr>
        </p:nvSpPr>
        <p:spPr>
          <a:xfrm>
            <a:off x="-301658" y="-76001"/>
            <a:ext cx="13866829" cy="637274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tecnológicos.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costo de acceso a la tecnología, las inversiones en I+D y las actualizaciones tecnológicas son aspectos esenciales para el análisis externo de un negocio.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legales.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Estas incluyen las leyes que afectan al negocio y limitan su desempeño, desde las normas laborales hasta las que rigen la seguridad en el trabajo, la propiedad intelectual, la protección al consumidor y/o el consumo de energía.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ecológicos. </a:t>
            </a:r>
            <a:r>
              <a:rPr lang="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Todos estos son aspectos relacionados con la preservación del medio ambiente, desde la contaminación emitida por la actividad empresarial, el uso de los recursos naturales y la gestión de residuos.</a:t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6" name="Google Shape;136;p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285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>
            <a:spLocks noGrp="1"/>
          </p:cNvSpPr>
          <p:nvPr>
            <p:ph type="title"/>
          </p:nvPr>
        </p:nvSpPr>
        <p:spPr>
          <a:xfrm>
            <a:off x="-292231" y="-79384"/>
            <a:ext cx="13546318" cy="5775963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s" sz="2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Relevancia y usos del análisis PESTLE </a:t>
            </a:r>
            <a:br>
              <a:rPr lang="en-US" sz="3100" b="1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1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principales ventajas de realizar un análisis PESTLE son: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Anticipación: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permite a los integrantes del negocio ver y estudiar las tendencias que existen dentro del mercado, y así poder anticiparse y diseñar una estrategia. que permite actuar de inmediato.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Adaptación: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adapta a cualquier situación, ya que una vez identificados los factores (oportunidades y amenazas), se pueden integrar y establecer un plan de trabajo acorde a las necesidades del negocio. 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Toma de decisiones: </a:t>
            </a:r>
            <a:r>
              <a:rPr lang="e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favorece la toma de decisiones, ya que una vez establecidas las oportunidades y amenazas, se puede adaptar el plan estratégico de negocio.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8" name="Google Shape;148;p5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49" name="Google Shape;149;p5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5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5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5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1862</Words>
  <Application>Microsoft Macintosh PowerPoint</Application>
  <PresentationFormat>Panorámica</PresentationFormat>
  <Paragraphs>81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Tema de Office</vt:lpstr>
      <vt:lpstr>Tema de Office</vt:lpstr>
      <vt:lpstr>Masterclass Lessons Learned Repository  Análisis PESTLE</vt:lpstr>
      <vt:lpstr>   Resumen </vt:lpstr>
      <vt:lpstr> Introducción   El análisis PESTLE es una herramienta utilizada para identificar las fuerzas externas a nivel macro que influyen en un negocio y pueden determinar su evolución, tanto en términos económicos como reputacionales. La sigla PESTLE hace referencia a los factores que se analizan: Político, Económico, Social, Tecnológico, Legal y Ecológico. Es una herramienta básica para definir estratégicamente el camino a seguir por los negocios y proyectos.   Constituye un instrumento para el análisis estratégico del entorno económico global en el que se desenvuelve la empresa. Su aplicación y uso permite evaluar la perspectiva, el crecimiento y la dirección de las operaciones de la organización e identificar los elementos externos que pueden afectar a la empresa en el presente o en el futuro. Se realiza ante el FODA en el marco de la Planificación Estratégica. El análisis PESTLE es crucial para la formulación de estrategias inmediatas, de corto, mediano e incluso, paradójicamente, de largo plazo.</vt:lpstr>
      <vt:lpstr> Características del análisis PESTLE   Al momento de emprender un negocio es necesario analizar y estudiar el mercado, los competidores cercanos, la inversión, las innovaciones tecnológicas, entre otros, por lo que se debe realizar un análisis PESTLE constantemente y se puede realizar:  -Trimestralmente: para aquellas empresas que están empezando.  -Semestral o anual: para sociedades ya consolidadas.   ¿Cuándo se puede utilizar un análisis PESTLE?   Planificación comercial estratégica: un análisis PESTLE proporciona información contextual sobre la dirección comercial, el posicionamiento de la marca, los objetivos de crecimiento y los riesgos (como otra pandemia) para la productividad.     </vt:lpstr>
      <vt:lpstr>Planificación de la fuerza laboral: un análisis PESTLE puede ayudar a identificar cambios disruptivos en los modelos comerciales que pueden afectar profundamente el panorama laboral futuro. Puede identificar brechas de habilidades, nuevos roles de trabajo, reducciones de trabajo o desplazamientos.   Planificación de marketing: un análisis PESTLE proporciona el elemento de 'clima' en la fase de análisis de situación del proceso de planificación de marketing. Puede ayudar a priorizar las actividades comerciales para lograr objetivos de marketing específicos dentro de un marco de tiempo establecido.   Desarrollo de productos: al monitorear la actividad externa, un análisis PESTLE puede ayudar a informar si ingresar o salir de una ruta al mercado, determinar si un producto o servicio aún satisface una necesidad en el mercado o cuándo lanzar un nuevo producto.   Cambio organizacional : un análisis PESTLE ayuda a comprender el contexto para el cambio y es más efectivo cuando se usa en asociación con un análisis FODA para comprender las oportunidades y amenazas en torno a los cambios laborales. </vt:lpstr>
      <vt:lpstr>Para analizar el entorno externo de una empresa en un análisis PESTLE, es necesario preguntarse cómo los factores macro pueden afectar la actividad, y se deben responder las siguientes preguntas:   -Cuál es la situación política del país y cómo puede afectar ¿La industria?  -¿Cuáles son los factores económicos predominantes?  -¿Qué importancia tiene la cultura en el mercado y cuáles son sus determinantes?  -¿Qué innovaciones tecnológicas pueden aparecer y afectar la estructura del mercado?  -¿Existe legislación vigente que regule la industria o es probable que haya algún cambio en esta regulación?  -¿Cuáles son las preocupaciones ambientales de la industria?  </vt:lpstr>
      <vt:lpstr>Para el análisis, los siguientes seis factores deben ser considerados y aplicados al contexto donde se implementará el plan estratégico:   - Factores políticos. Se analizan las políticas del país donde opera la empresa, la estabilidad gubernamental y los cambios en los acuerdos internacionales.   - Factores económicos . Los cambios en las normas tributarias, las crisis económicas, la inflación, las tasas de cambio y de interés, así como la tasa de empleo, también son factores externos que afectan a una empresa.   - Factores sociales. El análisis PESTLE incluye una evaluación de patrones culturales, valores compartidos, movimientos geográficos de los consumidores y cambios en sus hábitos de consumo.  </vt:lpstr>
      <vt:lpstr>  - Factores tecnológicos. El costo de acceso a la tecnología, las inversiones en I+D y las actualizaciones tecnológicas son aspectos esenciales para el análisis externo de un negocio.   - Factores legales. Estas incluyen las leyes que afectan al negocio y limitan su desempeño, desde las normas laborales hasta las que rigen la seguridad en el trabajo, la propiedad intelectual, la protección al consumidor y/o el consumo de energía.   - Factores ecológicos. Todos estos son aspectos relacionados con la preservación del medio ambiente, desde la contaminación emitida por la actividad empresarial, el uso de los recursos naturales y la gestión de residuos.  </vt:lpstr>
      <vt:lpstr> Relevancia y usos del análisis PESTLE   Las principales ventajas de realizar un análisis PESTLE son:   - Anticipación: permite a los integrantes del negocio ver y estudiar las tendencias que existen dentro del mercado, y así poder anticiparse y diseñar una estrategia. que permite actuar de inmediato.   - Adaptación: se adapta a cualquier situación, ya que una vez identificados los factores (oportunidades y amenazas), se pueden integrar y establecer un plan de trabajo acorde a las necesidades del negocio.   - Toma de decisiones: favorece la toma de decisiones, ya que una vez establecidas las oportunidades y amenazas, se puede adaptar el plan estratégico de negocio. </vt:lpstr>
      <vt:lpstr>    -Optimiza el trabajo de gestión . La toma de decisiones es mucho más eficaz cuando se conocen las características del entorno empresarial. La planificación es mucho mejor y, en el mismo sentido, se prevé y minimiza el impacto de elementos externos adversos.   -Ayuda a evaluar los riesgos externos : es clave a la hora de evaluar los posibles riesgos presentes y futuros a afrontar en los procesos de internacionalización de productos y servicios, procesos de negociación internacional, etc.</vt:lpstr>
      <vt:lpstr> Consejos sobre cómo llevar a cabo el análisis PESTLE   - Colaborar: múltiples perspectivas pueden identificar más riesgos.  - Utilizar la experiencia y los recursos de la organización.  - Utilizar el análisis PESTLE en combinación con otras técnicas, como el análisis FODA, el análisis competitivo o la planificación de escenarios.  - Incorporar el análisis PESTLE en un proceso continuo de seguimiento de cambios en el entorno empresarial.  - Evite recopilar grandes cantidades de información detallada sin analizar y comprender adecuadamente sus hallazgos.  - No saque conclusiones precipitadas sobre el futuro basándose en el pasado o el presente.  - Debe repetirse regularmente (al menos cada 6 meses) para identificar cambios en el entorno macro. Las organizaciones que monitorean y responden a los cambios en el entorno macro pueden diferenciarse de la competencia y crear una ventaja competitiva.</vt:lpstr>
      <vt:lpstr> Conclusiones   El análisis PESTLE es una herramienta estratégica de diagnóstico, por lo que es necesario mantenerlo actualizado. Siempre debes medir y reajustar el plan estratégico empresarial, ya que esto te permitirá estar un paso por delante de la situación que se pueda presentar, analizando el entorno general de tu proyecto o negocio. Una vez hecho esto, las oportunidades y amenazas pueden identificarse e incorporarse a la matriz FODA.   Todo esto con el propósito de brindar información para identificar qué tan exitoso y viable es el negocio a desarrollar. Los resultados obtenidos se integran de forma orgánica al resto de análisis implicados en el desarrollo de un Plan o Proyecto. Por tanto, sirven para tener un cuadro referencial de las estrategias, direcciones y posiciones en las que se mueve el negocio. </vt:lpstr>
      <vt:lpstr>     </vt:lpstr>
      <vt:lpstr>Análisis PESTLE</vt:lpstr>
      <vt:lpstr>Bibliografía:    - CIPD . (2021). Análisis PESTLE. Disponible en CIPD: https://www.cipd.co.uk/knowledge/strategy/organisational-development/pestle-analysis-factsheet#gref   - Hart, D. ( s.f. ). ¿Qué es un análisis PESTLE? Comprender los factores macroambientales. Disponible en la escuela de negocios The Power: https://www.thepowermba.com/en/blog/pestle-analysis   - Peterdy , K. (2022). Análisis PESTEL Un marco para evaluar factores políticos, económicos, sociales, tecnológicos, ambientales y legales. Disponible en CFI Educations: https://corporatefinanceinstitute.com/resources/management/pestel-analysis/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Masterclass Lessons Learned Repository  Content template name</dc:title>
  <dc:creator>Dideas Group</dc:creator>
  <cp:lastModifiedBy>David Bayona cuallado</cp:lastModifiedBy>
  <cp:revision>26</cp:revision>
  <dcterms:created xsi:type="dcterms:W3CDTF">2022-09-21T07:19:16Z</dcterms:created>
  <dcterms:modified xsi:type="dcterms:W3CDTF">2023-01-19T11:51:05Z</dcterms:modified>
</cp:coreProperties>
</file>