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i7+j5gN7n+JEBW4tZhsN2cIkJN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9" name="Google Shape;19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2" name="Google Shape;21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72b76da09b_0_1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g172b76da09b_0_1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1" name="Google Shape;25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67b766d90d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g167b766d90d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72b76da09b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g172b76da09b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72b76da09b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6" name="Google Shape;166;g172b76da09b_0_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7" name="Google Shape;17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www.convergepoint.com/policy-management-software/policy-procedure-best-practices/10-policies-all-companies-should-have/"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en-US" sz="4000">
                <a:solidFill>
                  <a:schemeClr val="lt1"/>
                </a:solidFill>
              </a:rPr>
              <a:t>Masterclass Lessons Learned Repository</a:t>
            </a:r>
            <a:br>
              <a:rPr lang="en-US" sz="4000">
                <a:solidFill>
                  <a:schemeClr val="lt1"/>
                </a:solidFill>
              </a:rPr>
            </a:br>
            <a:br>
              <a:rPr lang="en-US" sz="4000">
                <a:solidFill>
                  <a:schemeClr val="lt1"/>
                </a:solidFill>
              </a:rPr>
            </a:br>
            <a:r>
              <a:rPr b="1" lang="en-US" sz="4000">
                <a:solidFill>
                  <a:srgbClr val="FF0000"/>
                </a:solidFill>
              </a:rPr>
              <a:t>Company Policy</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0" name="Shape 200"/>
        <p:cNvGrpSpPr/>
        <p:nvPr/>
      </p:nvGrpSpPr>
      <p:grpSpPr>
        <a:xfrm>
          <a:off x="0" y="0"/>
          <a:ext cx="0" cy="0"/>
          <a:chOff x="0" y="0"/>
          <a:chExt cx="0" cy="0"/>
        </a:xfrm>
      </p:grpSpPr>
      <p:sp>
        <p:nvSpPr>
          <p:cNvPr id="201" name="Google Shape;201;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2" name="Google Shape;202;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01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3" name="Google Shape;203;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4" name="Google Shape;204;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05" name="Google Shape;205;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i="0" lang="en-US" sz="3200" u="none" cap="none" strike="noStrike">
                <a:solidFill>
                  <a:schemeClr val="dk1"/>
                </a:solidFill>
                <a:latin typeface="Calibri"/>
                <a:ea typeface="Calibri"/>
                <a:cs typeface="Calibri"/>
                <a:sym typeface="Calibri"/>
              </a:rPr>
              <a:t>Template </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06" name="Google Shape;206;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07" name="Google Shape;207;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08" name="Google Shape;208;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09" name="Google Shape;209;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3" name="Shape 213"/>
        <p:cNvGrpSpPr/>
        <p:nvPr/>
      </p:nvGrpSpPr>
      <p:grpSpPr>
        <a:xfrm>
          <a:off x="0" y="0"/>
          <a:ext cx="0" cy="0"/>
          <a:chOff x="0" y="0"/>
          <a:chExt cx="0" cy="0"/>
        </a:xfrm>
      </p:grpSpPr>
      <p:sp>
        <p:nvSpPr>
          <p:cNvPr id="214" name="Google Shape;214;p8"/>
          <p:cNvSpPr/>
          <p:nvPr/>
        </p:nvSpPr>
        <p:spPr>
          <a:xfrm>
            <a:off x="321589" y="320090"/>
            <a:ext cx="11548800" cy="6217800"/>
          </a:xfrm>
          <a:prstGeom prst="rect">
            <a:avLst/>
          </a:prstGeom>
          <a:solidFill>
            <a:schemeClr val="dk1">
              <a:alpha val="12940"/>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sz="1800">
              <a:latin typeface="Calibri"/>
              <a:ea typeface="Calibri"/>
              <a:cs typeface="Calibri"/>
              <a:sym typeface="Calibri"/>
            </a:endParaRPr>
          </a:p>
        </p:txBody>
      </p:sp>
      <p:sp>
        <p:nvSpPr>
          <p:cNvPr id="215" name="Google Shape;215;p8"/>
          <p:cNvSpPr/>
          <p:nvPr>
            <p:ph type="title"/>
          </p:nvPr>
        </p:nvSpPr>
        <p:spPr>
          <a:xfrm>
            <a:off x="838200" y="532025"/>
            <a:ext cx="10515600" cy="1094700"/>
          </a:xfrm>
          <a:prstGeom prst="ellipse">
            <a:avLst/>
          </a:prstGeom>
          <a:noFill/>
          <a:ln>
            <a:noFill/>
          </a:ln>
        </p:spPr>
        <p:txBody>
          <a:bodyPr anchorCtr="0" anchor="ctr" bIns="45700" lIns="91425" spcFirstLastPara="1" rIns="91425" wrap="square" tIns="45700">
            <a:normAutofit/>
          </a:bodyPr>
          <a:lstStyle/>
          <a:p>
            <a:pPr indent="0" lvl="0" marL="0" rtl="0" algn="l">
              <a:lnSpc>
                <a:spcPct val="110000"/>
              </a:lnSpc>
              <a:spcBef>
                <a:spcPts val="1500"/>
              </a:spcBef>
              <a:spcAft>
                <a:spcPts val="800"/>
              </a:spcAft>
              <a:buClr>
                <a:schemeClr val="dk1"/>
              </a:buClr>
              <a:buSzPts val="1100"/>
              <a:buFont typeface="Arial"/>
              <a:buNone/>
            </a:pPr>
            <a:r>
              <a:rPr b="1" lang="en-US" sz="2400"/>
              <a:t>Steps to Create and Implement a Policy // Part 1</a:t>
            </a:r>
            <a:r>
              <a:rPr b="1" lang="en-US" sz="2400"/>
              <a:t> </a:t>
            </a:r>
            <a:endParaRPr b="1" sz="2400"/>
          </a:p>
        </p:txBody>
      </p:sp>
      <p:cxnSp>
        <p:nvCxnSpPr>
          <p:cNvPr id="216" name="Google Shape;216;p8"/>
          <p:cNvCxnSpPr/>
          <p:nvPr/>
        </p:nvCxnSpPr>
        <p:spPr>
          <a:xfrm>
            <a:off x="897636" y="1429838"/>
            <a:ext cx="10396800" cy="0"/>
          </a:xfrm>
          <a:prstGeom prst="straightConnector1">
            <a:avLst/>
          </a:prstGeom>
          <a:noFill/>
          <a:ln cap="flat" cmpd="sng" w="22225">
            <a:solidFill>
              <a:srgbClr val="7F7F7F"/>
            </a:solidFill>
            <a:prstDash val="solid"/>
            <a:miter lim="800000"/>
            <a:headEnd len="sm" w="sm" type="none"/>
            <a:tailEnd len="sm" w="sm" type="none"/>
          </a:ln>
        </p:spPr>
      </p:cxnSp>
      <p:pic>
        <p:nvPicPr>
          <p:cNvPr descr="Logotipo&#10;&#10;Descripción generada automáticamente" id="217" name="Google Shape;217;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pic>
        <p:nvPicPr>
          <p:cNvPr descr="Interfaz de usuario gráfica, Texto&#10;&#10;Descripción generada automáticamente" id="218" name="Google Shape;218;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19" name="Google Shape;219;p8"/>
          <p:cNvSpPr/>
          <p:nvPr/>
        </p:nvSpPr>
        <p:spPr>
          <a:xfrm>
            <a:off x="1217800" y="1755200"/>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marR="0" rtl="0" algn="l">
              <a:lnSpc>
                <a:spcPct val="80000"/>
              </a:lnSpc>
              <a:spcBef>
                <a:spcPts val="0"/>
              </a:spcBef>
              <a:spcAft>
                <a:spcPts val="0"/>
              </a:spcAft>
              <a:buNone/>
            </a:pPr>
            <a:r>
              <a:rPr lang="en-US" sz="1800">
                <a:solidFill>
                  <a:schemeClr val="lt1"/>
                </a:solidFill>
                <a:latin typeface="Calibri"/>
                <a:ea typeface="Calibri"/>
                <a:cs typeface="Calibri"/>
                <a:sym typeface="Calibri"/>
              </a:rPr>
              <a:t>Identifying the need for a Policy</a:t>
            </a:r>
            <a:endParaRPr sz="1800">
              <a:solidFill>
                <a:schemeClr val="lt1"/>
              </a:solidFill>
              <a:latin typeface="Calibri"/>
              <a:ea typeface="Calibri"/>
              <a:cs typeface="Calibri"/>
              <a:sym typeface="Calibri"/>
            </a:endParaRPr>
          </a:p>
        </p:txBody>
      </p:sp>
      <p:sp>
        <p:nvSpPr>
          <p:cNvPr id="220" name="Google Shape;220;p8"/>
          <p:cNvSpPr/>
          <p:nvPr/>
        </p:nvSpPr>
        <p:spPr>
          <a:xfrm>
            <a:off x="1217800" y="2784929"/>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US" sz="1800">
                <a:solidFill>
                  <a:schemeClr val="lt1"/>
                </a:solidFill>
                <a:latin typeface="Calibri"/>
                <a:ea typeface="Calibri"/>
                <a:cs typeface="Calibri"/>
                <a:sym typeface="Calibri"/>
              </a:rPr>
              <a:t>Gather information</a:t>
            </a:r>
            <a:endParaRPr sz="1800">
              <a:solidFill>
                <a:schemeClr val="lt1"/>
              </a:solidFill>
              <a:latin typeface="Calibri"/>
              <a:ea typeface="Calibri"/>
              <a:cs typeface="Calibri"/>
              <a:sym typeface="Calibri"/>
            </a:endParaRPr>
          </a:p>
        </p:txBody>
      </p:sp>
      <p:sp>
        <p:nvSpPr>
          <p:cNvPr id="221" name="Google Shape;221;p8"/>
          <p:cNvSpPr/>
          <p:nvPr/>
        </p:nvSpPr>
        <p:spPr>
          <a:xfrm>
            <a:off x="1217800" y="3814658"/>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marR="0" rtl="0" algn="l">
              <a:lnSpc>
                <a:spcPct val="80000"/>
              </a:lnSpc>
              <a:spcBef>
                <a:spcPts val="0"/>
              </a:spcBef>
              <a:spcAft>
                <a:spcPts val="0"/>
              </a:spcAft>
              <a:buNone/>
            </a:pPr>
            <a:r>
              <a:rPr lang="en-US" sz="1800">
                <a:solidFill>
                  <a:schemeClr val="lt1"/>
                </a:solidFill>
                <a:latin typeface="Calibri"/>
                <a:ea typeface="Calibri"/>
                <a:cs typeface="Calibri"/>
                <a:sym typeface="Calibri"/>
              </a:rPr>
              <a:t>Develop, write, and review the policy</a:t>
            </a:r>
            <a:endParaRPr sz="1800">
              <a:solidFill>
                <a:schemeClr val="lt1"/>
              </a:solidFill>
              <a:latin typeface="Calibri"/>
              <a:ea typeface="Calibri"/>
              <a:cs typeface="Calibri"/>
              <a:sym typeface="Calibri"/>
            </a:endParaRPr>
          </a:p>
        </p:txBody>
      </p:sp>
      <p:sp>
        <p:nvSpPr>
          <p:cNvPr id="222" name="Google Shape;222;p8"/>
          <p:cNvSpPr/>
          <p:nvPr/>
        </p:nvSpPr>
        <p:spPr>
          <a:xfrm>
            <a:off x="1217800" y="4844387"/>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marR="0" rtl="0" algn="l">
              <a:lnSpc>
                <a:spcPct val="80000"/>
              </a:lnSpc>
              <a:spcBef>
                <a:spcPts val="0"/>
              </a:spcBef>
              <a:spcAft>
                <a:spcPts val="0"/>
              </a:spcAft>
              <a:buNone/>
            </a:pPr>
            <a:r>
              <a:rPr lang="en-US" sz="1800">
                <a:solidFill>
                  <a:schemeClr val="lt1"/>
                </a:solidFill>
                <a:latin typeface="Calibri"/>
                <a:ea typeface="Calibri"/>
                <a:cs typeface="Calibri"/>
                <a:sym typeface="Calibri"/>
              </a:rPr>
              <a:t>Obtain management support and legal review</a:t>
            </a:r>
            <a:endParaRPr sz="1800">
              <a:solidFill>
                <a:schemeClr val="lt1"/>
              </a:solidFill>
              <a:latin typeface="Calibri"/>
              <a:ea typeface="Calibri"/>
              <a:cs typeface="Calibri"/>
              <a:sym typeface="Calibri"/>
            </a:endParaRPr>
          </a:p>
        </p:txBody>
      </p:sp>
      <p:sp>
        <p:nvSpPr>
          <p:cNvPr id="223" name="Google Shape;223;p8"/>
          <p:cNvSpPr/>
          <p:nvPr/>
        </p:nvSpPr>
        <p:spPr>
          <a:xfrm>
            <a:off x="4435275" y="1762100"/>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spcBef>
                <a:spcPts val="0"/>
              </a:spcBef>
              <a:spcAft>
                <a:spcPts val="0"/>
              </a:spcAft>
              <a:buNone/>
            </a:pPr>
            <a:r>
              <a:rPr lang="en-US" sz="1800">
                <a:latin typeface="Calibri"/>
                <a:ea typeface="Calibri"/>
                <a:cs typeface="Calibri"/>
                <a:sym typeface="Calibri"/>
              </a:rPr>
              <a:t>Rules are created for the majority of employees, not for a few. And should create a fair environment where employees feel at home.</a:t>
            </a:r>
            <a:endParaRPr sz="1800">
              <a:latin typeface="Calibri"/>
              <a:ea typeface="Calibri"/>
              <a:cs typeface="Calibri"/>
              <a:sym typeface="Calibri"/>
            </a:endParaRPr>
          </a:p>
        </p:txBody>
      </p:sp>
      <p:sp>
        <p:nvSpPr>
          <p:cNvPr id="224" name="Google Shape;224;p8"/>
          <p:cNvSpPr/>
          <p:nvPr/>
        </p:nvSpPr>
        <p:spPr>
          <a:xfrm>
            <a:off x="4435275" y="2780503"/>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US" sz="1800">
                <a:latin typeface="Calibri"/>
                <a:ea typeface="Calibri"/>
                <a:cs typeface="Calibri"/>
                <a:sym typeface="Calibri"/>
              </a:rPr>
              <a:t>Check out sample policies. You may not find an exact fit for your company's circumstances, but you can use these as a starting point.</a:t>
            </a:r>
            <a:endParaRPr sz="1800">
              <a:latin typeface="Calibri"/>
              <a:ea typeface="Calibri"/>
              <a:cs typeface="Calibri"/>
              <a:sym typeface="Calibri"/>
            </a:endParaRPr>
          </a:p>
        </p:txBody>
      </p:sp>
      <p:sp>
        <p:nvSpPr>
          <p:cNvPr id="225" name="Google Shape;225;p8"/>
          <p:cNvSpPr/>
          <p:nvPr/>
        </p:nvSpPr>
        <p:spPr>
          <a:xfrm>
            <a:off x="4435275" y="3798906"/>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US" sz="1800">
                <a:latin typeface="Calibri"/>
                <a:ea typeface="Calibri"/>
                <a:cs typeface="Calibri"/>
                <a:sym typeface="Calibri"/>
              </a:rPr>
              <a:t>Keep the words simple and concepts easy to understand. No guidelines will ever allow for every contingency.</a:t>
            </a:r>
            <a:endParaRPr sz="1800">
              <a:latin typeface="Calibri"/>
              <a:ea typeface="Calibri"/>
              <a:cs typeface="Calibri"/>
              <a:sym typeface="Calibri"/>
            </a:endParaRPr>
          </a:p>
        </p:txBody>
      </p:sp>
      <p:sp>
        <p:nvSpPr>
          <p:cNvPr id="226" name="Google Shape;226;p8"/>
          <p:cNvSpPr/>
          <p:nvPr/>
        </p:nvSpPr>
        <p:spPr>
          <a:xfrm>
            <a:off x="4435275" y="4859044"/>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US" sz="1800">
                <a:latin typeface="Calibri"/>
                <a:ea typeface="Calibri"/>
                <a:cs typeface="Calibri"/>
                <a:sym typeface="Calibri"/>
              </a:rPr>
              <a:t>Make sure managers support the change. Companies should review the policy for possible legal implications and appropriate language.</a:t>
            </a:r>
            <a:endParaRPr sz="1800">
              <a:latin typeface="Calibri"/>
              <a:ea typeface="Calibri"/>
              <a:cs typeface="Calibri"/>
              <a:sym typeface="Calibri"/>
            </a:endParaRPr>
          </a:p>
        </p:txBody>
      </p:sp>
      <p:sp>
        <p:nvSpPr>
          <p:cNvPr id="227" name="Google Shape;227;p8"/>
          <p:cNvSpPr/>
          <p:nvPr/>
        </p:nvSpPr>
        <p:spPr>
          <a:xfrm>
            <a:off x="680250" y="19008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1</a:t>
            </a:r>
            <a:endParaRPr b="1" sz="1800">
              <a:solidFill>
                <a:schemeClr val="lt1"/>
              </a:solidFill>
              <a:latin typeface="Calibri"/>
              <a:ea typeface="Calibri"/>
              <a:cs typeface="Calibri"/>
              <a:sym typeface="Calibri"/>
            </a:endParaRPr>
          </a:p>
        </p:txBody>
      </p:sp>
      <p:sp>
        <p:nvSpPr>
          <p:cNvPr id="228" name="Google Shape;228;p8"/>
          <p:cNvSpPr/>
          <p:nvPr/>
        </p:nvSpPr>
        <p:spPr>
          <a:xfrm>
            <a:off x="680250" y="29153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2</a:t>
            </a:r>
            <a:endParaRPr b="1" sz="1800">
              <a:solidFill>
                <a:schemeClr val="lt1"/>
              </a:solidFill>
              <a:latin typeface="Calibri"/>
              <a:ea typeface="Calibri"/>
              <a:cs typeface="Calibri"/>
              <a:sym typeface="Calibri"/>
            </a:endParaRPr>
          </a:p>
        </p:txBody>
      </p:sp>
      <p:sp>
        <p:nvSpPr>
          <p:cNvPr id="229" name="Google Shape;229;p8"/>
          <p:cNvSpPr/>
          <p:nvPr/>
        </p:nvSpPr>
        <p:spPr>
          <a:xfrm>
            <a:off x="680250" y="39298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3</a:t>
            </a:r>
            <a:endParaRPr b="1" sz="1800">
              <a:solidFill>
                <a:schemeClr val="lt1"/>
              </a:solidFill>
              <a:latin typeface="Calibri"/>
              <a:ea typeface="Calibri"/>
              <a:cs typeface="Calibri"/>
              <a:sym typeface="Calibri"/>
            </a:endParaRPr>
          </a:p>
        </p:txBody>
      </p:sp>
      <p:sp>
        <p:nvSpPr>
          <p:cNvPr id="230" name="Google Shape;230;p8"/>
          <p:cNvSpPr/>
          <p:nvPr/>
        </p:nvSpPr>
        <p:spPr>
          <a:xfrm>
            <a:off x="680250" y="499390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4</a:t>
            </a:r>
            <a:endParaRPr b="1"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4" name="Shape 234"/>
        <p:cNvGrpSpPr/>
        <p:nvPr/>
      </p:nvGrpSpPr>
      <p:grpSpPr>
        <a:xfrm>
          <a:off x="0" y="0"/>
          <a:ext cx="0" cy="0"/>
          <a:chOff x="0" y="0"/>
          <a:chExt cx="0" cy="0"/>
        </a:xfrm>
      </p:grpSpPr>
      <p:sp>
        <p:nvSpPr>
          <p:cNvPr id="235" name="Google Shape;235;g172b76da09b_0_122"/>
          <p:cNvSpPr/>
          <p:nvPr/>
        </p:nvSpPr>
        <p:spPr>
          <a:xfrm>
            <a:off x="321614" y="320090"/>
            <a:ext cx="11548800" cy="6217800"/>
          </a:xfrm>
          <a:prstGeom prst="rect">
            <a:avLst/>
          </a:prstGeom>
          <a:solidFill>
            <a:schemeClr val="dk1">
              <a:alpha val="12940"/>
            </a:schemeClr>
          </a:solidFill>
          <a:ln cap="sq" cmpd="thinThick" w="127000">
            <a:solidFill>
              <a:srgbClr val="262626">
                <a:alpha val="14120"/>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sz="1800">
              <a:latin typeface="Calibri"/>
              <a:ea typeface="Calibri"/>
              <a:cs typeface="Calibri"/>
              <a:sym typeface="Calibri"/>
            </a:endParaRPr>
          </a:p>
        </p:txBody>
      </p:sp>
      <p:sp>
        <p:nvSpPr>
          <p:cNvPr id="236" name="Google Shape;236;g172b76da09b_0_122"/>
          <p:cNvSpPr/>
          <p:nvPr>
            <p:ph type="title"/>
          </p:nvPr>
        </p:nvSpPr>
        <p:spPr>
          <a:xfrm>
            <a:off x="838200" y="532025"/>
            <a:ext cx="10515600" cy="1094700"/>
          </a:xfrm>
          <a:prstGeom prst="ellipse">
            <a:avLst/>
          </a:prstGeom>
          <a:noFill/>
          <a:ln>
            <a:noFill/>
          </a:ln>
        </p:spPr>
        <p:txBody>
          <a:bodyPr anchorCtr="0" anchor="ctr" bIns="45700" lIns="91425" spcFirstLastPara="1" rIns="91425" wrap="square" tIns="45700">
            <a:noAutofit/>
          </a:bodyPr>
          <a:lstStyle/>
          <a:p>
            <a:pPr indent="0" lvl="0" marL="0" rtl="0" algn="l">
              <a:lnSpc>
                <a:spcPct val="110000"/>
              </a:lnSpc>
              <a:spcBef>
                <a:spcPts val="1500"/>
              </a:spcBef>
              <a:spcAft>
                <a:spcPts val="800"/>
              </a:spcAft>
              <a:buClr>
                <a:schemeClr val="dk1"/>
              </a:buClr>
              <a:buSzPts val="1100"/>
              <a:buFont typeface="Arial"/>
              <a:buNone/>
            </a:pPr>
            <a:r>
              <a:rPr b="1" lang="en-US" sz="2400"/>
              <a:t>Steps to Create and Implement a Policy </a:t>
            </a:r>
            <a:r>
              <a:rPr b="1" lang="en-US" sz="2400"/>
              <a:t>// Part 2 </a:t>
            </a:r>
            <a:endParaRPr b="1" sz="2400"/>
          </a:p>
        </p:txBody>
      </p:sp>
      <p:cxnSp>
        <p:nvCxnSpPr>
          <p:cNvPr id="237" name="Google Shape;237;g172b76da09b_0_122"/>
          <p:cNvCxnSpPr/>
          <p:nvPr/>
        </p:nvCxnSpPr>
        <p:spPr>
          <a:xfrm>
            <a:off x="897636" y="1429838"/>
            <a:ext cx="10396800" cy="0"/>
          </a:xfrm>
          <a:prstGeom prst="straightConnector1">
            <a:avLst/>
          </a:prstGeom>
          <a:noFill/>
          <a:ln cap="flat" cmpd="sng" w="22225">
            <a:solidFill>
              <a:srgbClr val="7F7F7F"/>
            </a:solidFill>
            <a:prstDash val="solid"/>
            <a:miter lim="800000"/>
            <a:headEnd len="sm" w="sm" type="none"/>
            <a:tailEnd len="sm" w="sm" type="none"/>
          </a:ln>
        </p:spPr>
      </p:cxnSp>
      <p:pic>
        <p:nvPicPr>
          <p:cNvPr descr="Logotipo&#10;&#10;Descripción generada automáticamente" id="238" name="Google Shape;238;g172b76da09b_0_122"/>
          <p:cNvPicPr preferRelativeResize="0"/>
          <p:nvPr>
            <p:ph idx="1" type="body"/>
          </p:nvPr>
        </p:nvPicPr>
        <p:blipFill rotWithShape="1">
          <a:blip r:embed="rId3">
            <a:alphaModFix/>
          </a:blip>
          <a:srcRect b="0" l="0" r="0" t="0"/>
          <a:stretch/>
        </p:blipFill>
        <p:spPr>
          <a:xfrm>
            <a:off x="10316743" y="5904863"/>
            <a:ext cx="1362900" cy="480300"/>
          </a:xfrm>
          <a:prstGeom prst="rect">
            <a:avLst/>
          </a:prstGeom>
          <a:noFill/>
          <a:ln>
            <a:noFill/>
          </a:ln>
        </p:spPr>
      </p:pic>
      <p:pic>
        <p:nvPicPr>
          <p:cNvPr descr="Interfaz de usuario gráfica, Texto&#10;&#10;Descripción generada automáticamente" id="239" name="Google Shape;239;g172b76da09b_0_122"/>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40" name="Google Shape;240;g172b76da09b_0_122"/>
          <p:cNvSpPr/>
          <p:nvPr/>
        </p:nvSpPr>
        <p:spPr>
          <a:xfrm>
            <a:off x="4435275" y="1762100"/>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1800">
                <a:latin typeface="Calibri"/>
                <a:ea typeface="Calibri"/>
                <a:cs typeface="Calibri"/>
                <a:sym typeface="Calibri"/>
              </a:rPr>
              <a:t>Deliver and cover new rules in smaller groups, with each worker, or in a staff meeting depending on what the policy changes and covers.</a:t>
            </a:r>
            <a:endParaRPr sz="1800">
              <a:latin typeface="Calibri"/>
              <a:ea typeface="Calibri"/>
              <a:cs typeface="Calibri"/>
              <a:sym typeface="Calibri"/>
            </a:endParaRPr>
          </a:p>
        </p:txBody>
      </p:sp>
      <p:sp>
        <p:nvSpPr>
          <p:cNvPr id="241" name="Google Shape;241;g172b76da09b_0_122"/>
          <p:cNvSpPr/>
          <p:nvPr/>
        </p:nvSpPr>
        <p:spPr>
          <a:xfrm>
            <a:off x="4435275" y="2780503"/>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US" sz="1800">
                <a:latin typeface="Calibri"/>
                <a:ea typeface="Calibri"/>
                <a:cs typeface="Calibri"/>
                <a:sym typeface="Calibri"/>
              </a:rPr>
              <a:t>Include the policy in your employee handbook. Some companies place it on their intranet or on the cloud.</a:t>
            </a:r>
            <a:endParaRPr sz="1800">
              <a:latin typeface="Calibri"/>
              <a:ea typeface="Calibri"/>
              <a:cs typeface="Calibri"/>
              <a:sym typeface="Calibri"/>
            </a:endParaRPr>
          </a:p>
        </p:txBody>
      </p:sp>
      <p:sp>
        <p:nvSpPr>
          <p:cNvPr id="242" name="Google Shape;242;g172b76da09b_0_122"/>
          <p:cNvSpPr/>
          <p:nvPr/>
        </p:nvSpPr>
        <p:spPr>
          <a:xfrm>
            <a:off x="4435275" y="3798906"/>
            <a:ext cx="6738600" cy="673500"/>
          </a:xfrm>
          <a:prstGeom prst="roundRect">
            <a:avLst>
              <a:gd fmla="val 16667" name="adj"/>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US" sz="1800">
                <a:latin typeface="Calibri"/>
                <a:ea typeface="Calibri"/>
                <a:cs typeface="Calibri"/>
                <a:sym typeface="Calibri"/>
              </a:rPr>
              <a:t>Managers must stay consistent and fair. If practices fail to adhere to written policy, it should be rewritten.</a:t>
            </a:r>
            <a:endParaRPr sz="1800">
              <a:latin typeface="Calibri"/>
              <a:ea typeface="Calibri"/>
              <a:cs typeface="Calibri"/>
              <a:sym typeface="Calibri"/>
            </a:endParaRPr>
          </a:p>
        </p:txBody>
      </p:sp>
      <p:sp>
        <p:nvSpPr>
          <p:cNvPr id="243" name="Google Shape;243;g172b76da09b_0_122"/>
          <p:cNvSpPr/>
          <p:nvPr/>
        </p:nvSpPr>
        <p:spPr>
          <a:xfrm>
            <a:off x="1246775" y="1762100"/>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US" sz="1800">
                <a:solidFill>
                  <a:schemeClr val="lt1"/>
                </a:solidFill>
                <a:latin typeface="Calibri"/>
                <a:ea typeface="Calibri"/>
                <a:cs typeface="Calibri"/>
                <a:sym typeface="Calibri"/>
              </a:rPr>
              <a:t>Implement the policy</a:t>
            </a:r>
            <a:endParaRPr sz="1800">
              <a:solidFill>
                <a:schemeClr val="lt1"/>
              </a:solidFill>
              <a:latin typeface="Calibri"/>
              <a:ea typeface="Calibri"/>
              <a:cs typeface="Calibri"/>
              <a:sym typeface="Calibri"/>
            </a:endParaRPr>
          </a:p>
        </p:txBody>
      </p:sp>
      <p:sp>
        <p:nvSpPr>
          <p:cNvPr id="244" name="Google Shape;244;g172b76da09b_0_122"/>
          <p:cNvSpPr/>
          <p:nvPr/>
        </p:nvSpPr>
        <p:spPr>
          <a:xfrm>
            <a:off x="1246775" y="2791829"/>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US" sz="1800">
                <a:solidFill>
                  <a:schemeClr val="lt1"/>
                </a:solidFill>
                <a:latin typeface="Calibri"/>
                <a:ea typeface="Calibri"/>
                <a:cs typeface="Calibri"/>
                <a:sym typeface="Calibri"/>
              </a:rPr>
              <a:t>Decide how to communicate the policy in the future</a:t>
            </a:r>
            <a:endParaRPr sz="1800">
              <a:solidFill>
                <a:schemeClr val="lt1"/>
              </a:solidFill>
              <a:latin typeface="Calibri"/>
              <a:ea typeface="Calibri"/>
              <a:cs typeface="Calibri"/>
              <a:sym typeface="Calibri"/>
            </a:endParaRPr>
          </a:p>
        </p:txBody>
      </p:sp>
      <p:sp>
        <p:nvSpPr>
          <p:cNvPr id="245" name="Google Shape;245;g172b76da09b_0_122"/>
          <p:cNvSpPr/>
          <p:nvPr/>
        </p:nvSpPr>
        <p:spPr>
          <a:xfrm>
            <a:off x="1246775" y="3821558"/>
            <a:ext cx="3030900" cy="681300"/>
          </a:xfrm>
          <a:prstGeom prst="roundRect">
            <a:avLst>
              <a:gd fmla="val 16667" name="adj"/>
            </a:avLst>
          </a:prstGeom>
          <a:solidFill>
            <a:srgbClr val="FF0000"/>
          </a:solid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US" sz="1800">
                <a:solidFill>
                  <a:schemeClr val="lt1"/>
                </a:solidFill>
                <a:latin typeface="Calibri"/>
                <a:ea typeface="Calibri"/>
                <a:cs typeface="Calibri"/>
                <a:sym typeface="Calibri"/>
              </a:rPr>
              <a:t>Interpret and integrate the policy</a:t>
            </a:r>
            <a:endParaRPr sz="1800">
              <a:solidFill>
                <a:schemeClr val="lt1"/>
              </a:solidFill>
              <a:latin typeface="Calibri"/>
              <a:ea typeface="Calibri"/>
              <a:cs typeface="Calibri"/>
              <a:sym typeface="Calibri"/>
            </a:endParaRPr>
          </a:p>
        </p:txBody>
      </p:sp>
      <p:sp>
        <p:nvSpPr>
          <p:cNvPr id="246" name="Google Shape;246;g172b76da09b_0_122"/>
          <p:cNvSpPr/>
          <p:nvPr/>
        </p:nvSpPr>
        <p:spPr>
          <a:xfrm>
            <a:off x="709225" y="19077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5</a:t>
            </a:r>
            <a:endParaRPr b="1" sz="1800">
              <a:solidFill>
                <a:schemeClr val="lt1"/>
              </a:solidFill>
              <a:latin typeface="Calibri"/>
              <a:ea typeface="Calibri"/>
              <a:cs typeface="Calibri"/>
              <a:sym typeface="Calibri"/>
            </a:endParaRPr>
          </a:p>
        </p:txBody>
      </p:sp>
      <p:sp>
        <p:nvSpPr>
          <p:cNvPr id="247" name="Google Shape;247;g172b76da09b_0_122"/>
          <p:cNvSpPr/>
          <p:nvPr/>
        </p:nvSpPr>
        <p:spPr>
          <a:xfrm>
            <a:off x="709225" y="29222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6</a:t>
            </a:r>
            <a:endParaRPr b="1" sz="1800">
              <a:solidFill>
                <a:schemeClr val="lt1"/>
              </a:solidFill>
              <a:latin typeface="Calibri"/>
              <a:ea typeface="Calibri"/>
              <a:cs typeface="Calibri"/>
              <a:sym typeface="Calibri"/>
            </a:endParaRPr>
          </a:p>
        </p:txBody>
      </p:sp>
      <p:sp>
        <p:nvSpPr>
          <p:cNvPr id="248" name="Google Shape;248;g172b76da09b_0_122"/>
          <p:cNvSpPr/>
          <p:nvPr/>
        </p:nvSpPr>
        <p:spPr>
          <a:xfrm>
            <a:off x="709225" y="3936750"/>
            <a:ext cx="417000" cy="390000"/>
          </a:xfrm>
          <a:prstGeom prst="ellipse">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chemeClr val="lt1"/>
                </a:solidFill>
                <a:latin typeface="Calibri"/>
                <a:ea typeface="Calibri"/>
                <a:cs typeface="Calibri"/>
                <a:sym typeface="Calibri"/>
              </a:rPr>
              <a:t>7</a:t>
            </a:r>
            <a:endParaRPr b="1" sz="180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2" name="Shape 252"/>
        <p:cNvGrpSpPr/>
        <p:nvPr/>
      </p:nvGrpSpPr>
      <p:grpSpPr>
        <a:xfrm>
          <a:off x="0" y="0"/>
          <a:ext cx="0" cy="0"/>
          <a:chOff x="0" y="0"/>
          <a:chExt cx="0" cy="0"/>
        </a:xfrm>
      </p:grpSpPr>
      <p:sp>
        <p:nvSpPr>
          <p:cNvPr id="253" name="Google Shape;253;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5" name="Google Shape;255;p6"/>
          <p:cNvSpPr/>
          <p:nvPr>
            <p:ph type="title"/>
          </p:nvPr>
        </p:nvSpPr>
        <p:spPr>
          <a:xfrm>
            <a:off x="208407" y="208383"/>
            <a:ext cx="10260900" cy="6296700"/>
          </a:xfrm>
          <a:prstGeom prst="ellipse">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070"/>
              <a:buFont typeface="Calibri"/>
              <a:buNone/>
            </a:pPr>
            <a:r>
              <a:rPr b="1" lang="en-US" sz="2400">
                <a:solidFill>
                  <a:schemeClr val="dk1"/>
                </a:solidFill>
                <a:latin typeface="Calibri"/>
                <a:ea typeface="Calibri"/>
                <a:cs typeface="Calibri"/>
                <a:sym typeface="Calibri"/>
              </a:rPr>
              <a:t>Bibliography:</a:t>
            </a:r>
            <a:br>
              <a:rPr b="1" lang="en-US" sz="2070">
                <a:solidFill>
                  <a:schemeClr val="dk1"/>
                </a:solidFill>
                <a:latin typeface="Calibri"/>
                <a:ea typeface="Calibri"/>
                <a:cs typeface="Calibri"/>
                <a:sym typeface="Calibri"/>
              </a:rPr>
            </a:br>
            <a:br>
              <a:rPr b="1" lang="en-US" sz="2070">
                <a:solidFill>
                  <a:schemeClr val="dk1"/>
                </a:solidFill>
                <a:latin typeface="Calibri"/>
                <a:ea typeface="Calibri"/>
                <a:cs typeface="Calibri"/>
                <a:sym typeface="Calibri"/>
              </a:rPr>
            </a:br>
            <a:r>
              <a:rPr lang="en-US" sz="1800"/>
              <a:t>Bika, N. The 5 company policies you need to have in writing. </a:t>
            </a:r>
            <a:r>
              <a:rPr i="1" lang="en-US" sz="1800"/>
              <a:t>Resources for employers</a:t>
            </a:r>
            <a:r>
              <a:rPr lang="en-US" sz="1800"/>
              <a:t>.</a:t>
            </a:r>
            <a:endParaRPr sz="1800"/>
          </a:p>
          <a:p>
            <a:pPr indent="0" lvl="0" marL="0" rtl="0" algn="just">
              <a:lnSpc>
                <a:spcPct val="90000"/>
              </a:lnSpc>
              <a:spcBef>
                <a:spcPts val="0"/>
              </a:spcBef>
              <a:spcAft>
                <a:spcPts val="0"/>
              </a:spcAft>
              <a:buClr>
                <a:schemeClr val="dk1"/>
              </a:buClr>
              <a:buSzPts val="2070"/>
              <a:buFont typeface="Calibri"/>
              <a:buNone/>
            </a:pPr>
            <a:r>
              <a:t/>
            </a:r>
            <a:endParaRPr sz="1800"/>
          </a:p>
          <a:p>
            <a:pPr indent="0" lvl="0" marL="0" rtl="0" algn="just">
              <a:lnSpc>
                <a:spcPct val="90000"/>
              </a:lnSpc>
              <a:spcBef>
                <a:spcPts val="0"/>
              </a:spcBef>
              <a:spcAft>
                <a:spcPts val="0"/>
              </a:spcAft>
              <a:buClr>
                <a:schemeClr val="dk1"/>
              </a:buClr>
              <a:buSzPts val="2070"/>
              <a:buFont typeface="Calibri"/>
              <a:buNone/>
            </a:pPr>
            <a:r>
              <a:rPr lang="en-US" sz="1800"/>
              <a:t>Anonymous. Company Policy. </a:t>
            </a:r>
            <a:r>
              <a:rPr i="1" lang="en-US" sz="1800"/>
              <a:t>People HUM.</a:t>
            </a:r>
            <a:endParaRPr i="1" sz="1800"/>
          </a:p>
          <a:p>
            <a:pPr indent="0" lvl="0" marL="0" rtl="0" algn="just">
              <a:lnSpc>
                <a:spcPct val="90000"/>
              </a:lnSpc>
              <a:spcBef>
                <a:spcPts val="0"/>
              </a:spcBef>
              <a:spcAft>
                <a:spcPts val="0"/>
              </a:spcAft>
              <a:buClr>
                <a:schemeClr val="dk1"/>
              </a:buClr>
              <a:buSzPts val="2070"/>
              <a:buFont typeface="Calibri"/>
              <a:buNone/>
            </a:pPr>
            <a:r>
              <a:t/>
            </a:r>
            <a:endParaRPr sz="1800"/>
          </a:p>
          <a:p>
            <a:pPr indent="0" lvl="0" marL="0" rtl="0" algn="just">
              <a:lnSpc>
                <a:spcPct val="90000"/>
              </a:lnSpc>
              <a:spcBef>
                <a:spcPts val="0"/>
              </a:spcBef>
              <a:spcAft>
                <a:spcPts val="0"/>
              </a:spcAft>
              <a:buClr>
                <a:schemeClr val="dk1"/>
              </a:buClr>
              <a:buSzPts val="2070"/>
              <a:buFont typeface="Calibri"/>
              <a:buNone/>
            </a:pPr>
            <a:r>
              <a:rPr lang="en-US" sz="1800"/>
              <a:t>Anonymous. Company Policy: Everything You Need to Know. </a:t>
            </a:r>
            <a:r>
              <a:rPr i="1" lang="en-US" sz="1800"/>
              <a:t>Upcounsel</a:t>
            </a:r>
            <a:r>
              <a:rPr lang="en-US" sz="1800"/>
              <a:t>.</a:t>
            </a:r>
            <a:endParaRPr sz="1800"/>
          </a:p>
          <a:p>
            <a:pPr indent="0" lvl="0" marL="0" rtl="0" algn="just">
              <a:lnSpc>
                <a:spcPct val="90000"/>
              </a:lnSpc>
              <a:spcBef>
                <a:spcPts val="0"/>
              </a:spcBef>
              <a:spcAft>
                <a:spcPts val="0"/>
              </a:spcAft>
              <a:buClr>
                <a:schemeClr val="dk1"/>
              </a:buClr>
              <a:buSzPts val="2070"/>
              <a:buFont typeface="Calibri"/>
              <a:buNone/>
            </a:pPr>
            <a:r>
              <a:t/>
            </a:r>
            <a:endParaRPr sz="1800"/>
          </a:p>
          <a:p>
            <a:pPr indent="0" lvl="0" marL="0" rtl="0" algn="just">
              <a:lnSpc>
                <a:spcPct val="90000"/>
              </a:lnSpc>
              <a:spcBef>
                <a:spcPts val="0"/>
              </a:spcBef>
              <a:spcAft>
                <a:spcPts val="0"/>
              </a:spcAft>
              <a:buClr>
                <a:schemeClr val="dk1"/>
              </a:buClr>
              <a:buSzPts val="2070"/>
              <a:buFont typeface="Calibri"/>
              <a:buNone/>
            </a:pPr>
            <a:r>
              <a:rPr lang="en-US" sz="1800"/>
              <a:t>Anonymous. Policy Writing Guidance. </a:t>
            </a:r>
            <a:r>
              <a:rPr i="1" lang="en-US" sz="1800"/>
              <a:t>Boise State University</a:t>
            </a:r>
            <a:r>
              <a:rPr lang="en-US" sz="1800"/>
              <a:t>.</a:t>
            </a:r>
            <a:endParaRPr sz="1800"/>
          </a:p>
          <a:p>
            <a:pPr indent="0" lvl="0" marL="0" rtl="0" algn="just">
              <a:lnSpc>
                <a:spcPct val="90000"/>
              </a:lnSpc>
              <a:spcBef>
                <a:spcPts val="0"/>
              </a:spcBef>
              <a:spcAft>
                <a:spcPts val="0"/>
              </a:spcAft>
              <a:buClr>
                <a:schemeClr val="dk1"/>
              </a:buClr>
              <a:buSzPts val="2070"/>
              <a:buFont typeface="Calibri"/>
              <a:buNone/>
            </a:pPr>
            <a:r>
              <a:t/>
            </a:r>
            <a:endParaRPr sz="1800"/>
          </a:p>
          <a:p>
            <a:pPr indent="0" lvl="0" marL="0" rtl="0" algn="just">
              <a:lnSpc>
                <a:spcPct val="90000"/>
              </a:lnSpc>
              <a:spcBef>
                <a:spcPts val="0"/>
              </a:spcBef>
              <a:spcAft>
                <a:spcPts val="0"/>
              </a:spcAft>
              <a:buClr>
                <a:schemeClr val="dk1"/>
              </a:buClr>
              <a:buSzPts val="2070"/>
              <a:buFont typeface="Calibri"/>
              <a:buNone/>
            </a:pPr>
            <a:br>
              <a:rPr lang="en-US" sz="1800"/>
            </a:br>
            <a:br>
              <a:rPr lang="en-US" sz="1800"/>
            </a:br>
            <a:br>
              <a:rPr b="1" lang="en-US" sz="1800"/>
            </a:br>
            <a:endParaRPr b="1" sz="1800"/>
          </a:p>
        </p:txBody>
      </p:sp>
      <p:grpSp>
        <p:nvGrpSpPr>
          <p:cNvPr id="256" name="Google Shape;256;p6"/>
          <p:cNvGrpSpPr/>
          <p:nvPr/>
        </p:nvGrpSpPr>
        <p:grpSpPr>
          <a:xfrm>
            <a:off x="441960" y="561256"/>
            <a:ext cx="1128382" cy="847206"/>
            <a:chOff x="7393391" y="1075612"/>
            <a:chExt cx="1128382" cy="847206"/>
          </a:xfrm>
        </p:grpSpPr>
        <p:sp>
          <p:nvSpPr>
            <p:cNvPr id="257" name="Google Shape;257;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8" name="Google Shape;258;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59" name="Google Shape;259;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60" name="Google Shape;260;p6"/>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Introduction</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Characteristic</a:t>
            </a:r>
            <a:r>
              <a:rPr b="1" lang="en-US" sz="2200">
                <a:solidFill>
                  <a:srgbClr val="222222"/>
                </a:solidFill>
                <a:latin typeface="Calibri"/>
                <a:ea typeface="Calibri"/>
                <a:cs typeface="Calibri"/>
                <a:sym typeface="Calibri"/>
              </a:rPr>
              <a:t>s of Company Policy</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Relevance and uses</a:t>
            </a:r>
            <a:r>
              <a:rPr b="1" lang="en-US" sz="2200">
                <a:solidFill>
                  <a:srgbClr val="222222"/>
                </a:solidFill>
                <a:latin typeface="Calibri"/>
                <a:ea typeface="Calibri"/>
                <a:cs typeface="Calibri"/>
                <a:sym typeface="Calibri"/>
              </a:rPr>
              <a:t> of Company Policy</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Tips on how to carry it ou</a:t>
            </a:r>
            <a:r>
              <a:rPr b="1" lang="en-US" sz="2200">
                <a:solidFill>
                  <a:srgbClr val="222222"/>
                </a:solidFill>
                <a:latin typeface="Calibri"/>
                <a:ea typeface="Calibri"/>
                <a:cs typeface="Calibri"/>
                <a:sym typeface="Calibri"/>
              </a:rPr>
              <a:t>t </a:t>
            </a:r>
            <a:r>
              <a:rPr b="1" lang="en-US" sz="2200">
                <a:solidFill>
                  <a:srgbClr val="222222"/>
                </a:solidFill>
                <a:latin typeface="Calibri"/>
                <a:ea typeface="Calibri"/>
                <a:cs typeface="Calibri"/>
                <a:sym typeface="Calibri"/>
              </a:rPr>
              <a:t>Company Policy</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Conclusions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Editable template</a:t>
            </a:r>
            <a:endParaRPr b="1" i="0" sz="2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441959" y="-101896"/>
            <a:ext cx="10084511" cy="5773650"/>
          </a:xfrm>
          <a:prstGeom prst="ellipse">
            <a:avLst/>
          </a:prstGeom>
          <a:noFill/>
          <a:ln>
            <a:noFill/>
          </a:ln>
        </p:spPr>
        <p:txBody>
          <a:bodyPr anchorCtr="0" anchor="t" bIns="45700" lIns="91425" spcFirstLastPara="1" rIns="91425" wrap="square" tIns="45700">
            <a:normAutofit fontScale="90000"/>
          </a:bodyPr>
          <a:lstStyle/>
          <a:p>
            <a:pPr indent="0" lvl="0" marL="0" rtl="0" algn="just">
              <a:lnSpc>
                <a:spcPct val="100000"/>
              </a:lnSpc>
              <a:spcBef>
                <a:spcPts val="0"/>
              </a:spcBef>
              <a:spcAft>
                <a:spcPts val="0"/>
              </a:spcAft>
              <a:buClr>
                <a:schemeClr val="dk1"/>
              </a:buClr>
              <a:buSzPct val="84836"/>
              <a:buFont typeface="Calibri"/>
              <a:buNone/>
            </a:pPr>
            <a:r>
              <a:rPr b="1" lang="en-US" sz="2711">
                <a:solidFill>
                  <a:schemeClr val="dk1"/>
                </a:solidFill>
                <a:latin typeface="Calibri"/>
                <a:ea typeface="Calibri"/>
                <a:cs typeface="Calibri"/>
                <a:sym typeface="Calibri"/>
              </a:rPr>
              <a:t> </a:t>
            </a:r>
            <a:r>
              <a:rPr b="1" lang="en-US" sz="2711">
                <a:solidFill>
                  <a:srgbClr val="222222"/>
                </a:solidFill>
                <a:latin typeface="Calibri"/>
                <a:ea typeface="Calibri"/>
                <a:cs typeface="Calibri"/>
                <a:sym typeface="Calibri"/>
              </a:rPr>
              <a:t>Introduction</a:t>
            </a:r>
            <a:br>
              <a:rPr lang="en-US" sz="2400">
                <a:latin typeface="Calibri"/>
                <a:ea typeface="Calibri"/>
                <a:cs typeface="Calibri"/>
                <a:sym typeface="Calibri"/>
              </a:rPr>
            </a:br>
            <a:br>
              <a:rPr lang="en-US" sz="2400">
                <a:latin typeface="Calibri"/>
                <a:ea typeface="Calibri"/>
                <a:cs typeface="Calibri"/>
                <a:sym typeface="Calibri"/>
              </a:rPr>
            </a:br>
            <a:r>
              <a:rPr lang="en-US" sz="2000">
                <a:latin typeface="Calibri"/>
                <a:ea typeface="Calibri"/>
                <a:cs typeface="Calibri"/>
                <a:sym typeface="Calibri"/>
              </a:rPr>
              <a:t>You may think that you are in a very early stage of your business and it is not necessary to build the policies for your future company. However, there are times when the business begins to grow and you do not realize when you have</a:t>
            </a:r>
            <a:r>
              <a:rPr lang="en-US" sz="2000"/>
              <a:t> a considerable number of employees and/or clients, and you have not yet established the expectations and standards of different areas for your employers. </a:t>
            </a:r>
            <a:endParaRPr sz="2000"/>
          </a:p>
          <a:p>
            <a:pPr indent="0" lvl="0" marL="0" rtl="0" algn="just">
              <a:lnSpc>
                <a:spcPct val="100000"/>
              </a:lnSpc>
              <a:spcBef>
                <a:spcPts val="0"/>
              </a:spcBef>
              <a:spcAft>
                <a:spcPts val="0"/>
              </a:spcAft>
              <a:buClr>
                <a:schemeClr val="dk1"/>
              </a:buClr>
              <a:buSzPct val="115000"/>
              <a:buFont typeface="Calibri"/>
              <a:buNone/>
            </a:pPr>
            <a:r>
              <a:t/>
            </a:r>
            <a:endParaRPr sz="2000"/>
          </a:p>
          <a:p>
            <a:pPr indent="0" lvl="0" marL="0" rtl="0" algn="just">
              <a:lnSpc>
                <a:spcPct val="100000"/>
              </a:lnSpc>
              <a:spcBef>
                <a:spcPts val="0"/>
              </a:spcBef>
              <a:spcAft>
                <a:spcPts val="0"/>
              </a:spcAft>
              <a:buClr>
                <a:schemeClr val="dk1"/>
              </a:buClr>
              <a:buSzPct val="115000"/>
              <a:buFont typeface="Calibri"/>
              <a:buNone/>
            </a:pPr>
            <a:r>
              <a:rPr lang="en-US" sz="2000"/>
              <a:t>Company policy are set in place to establish the rules of conduct within an organization, outlining the responsibilities of both employees and employers. The management of company policy and procedures aim to protect the rights of workers as well as the business interests of employers. </a:t>
            </a:r>
            <a:endParaRPr sz="2000"/>
          </a:p>
          <a:p>
            <a:pPr indent="0" lvl="0" marL="0" rtl="0" algn="just">
              <a:lnSpc>
                <a:spcPct val="100000"/>
              </a:lnSpc>
              <a:spcBef>
                <a:spcPts val="0"/>
              </a:spcBef>
              <a:spcAft>
                <a:spcPts val="0"/>
              </a:spcAft>
              <a:buClr>
                <a:schemeClr val="dk1"/>
              </a:buClr>
              <a:buSzPct val="115000"/>
              <a:buFont typeface="Calibri"/>
              <a:buNone/>
            </a:pPr>
            <a:r>
              <a:t/>
            </a:r>
            <a:endParaRPr sz="2000"/>
          </a:p>
          <a:p>
            <a:pPr indent="0" lvl="0" marL="0" rtl="0" algn="l">
              <a:lnSpc>
                <a:spcPct val="100000"/>
              </a:lnSpc>
              <a:spcBef>
                <a:spcPts val="0"/>
              </a:spcBef>
              <a:spcAft>
                <a:spcPts val="0"/>
              </a:spcAft>
              <a:buClr>
                <a:schemeClr val="dk1"/>
              </a:buClr>
              <a:buSzPct val="115000"/>
              <a:buFont typeface="Calibri"/>
              <a:buNone/>
            </a:pPr>
            <a:r>
              <a:rPr lang="en-US" sz="2000"/>
              <a:t>In other words, a</a:t>
            </a:r>
            <a:r>
              <a:rPr lang="en-US" sz="2000"/>
              <a:t> company policy is a guide and rule book for employers to set formal expectations and standards for employee health and safety, accountability, best practices and processes within a company. </a:t>
            </a:r>
            <a:endParaRPr sz="200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id="128" name="Google Shape;128;p3"/>
          <p:cNvPicPr preferRelativeResize="0"/>
          <p:nvPr/>
        </p:nvPicPr>
        <p:blipFill>
          <a:blip r:embed="rId4">
            <a:alphaModFix/>
          </a:blip>
          <a:stretch>
            <a:fillRect/>
          </a:stretch>
        </p:blipFill>
        <p:spPr>
          <a:xfrm>
            <a:off x="9316800" y="2623250"/>
            <a:ext cx="2395301" cy="2418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2" name="Shape 132"/>
        <p:cNvGrpSpPr/>
        <p:nvPr/>
      </p:nvGrpSpPr>
      <p:grpSpPr>
        <a:xfrm>
          <a:off x="0" y="0"/>
          <a:ext cx="0" cy="0"/>
          <a:chOff x="0" y="0"/>
          <a:chExt cx="0" cy="0"/>
        </a:xfrm>
      </p:grpSpPr>
      <p:sp>
        <p:nvSpPr>
          <p:cNvPr id="133" name="Google Shape;133;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4"/>
          <p:cNvSpPr/>
          <p:nvPr>
            <p:ph type="title"/>
          </p:nvPr>
        </p:nvSpPr>
        <p:spPr>
          <a:xfrm>
            <a:off x="535529" y="-76001"/>
            <a:ext cx="10201500" cy="6372600"/>
          </a:xfrm>
          <a:prstGeom prst="ellipse">
            <a:avLst/>
          </a:prstGeom>
          <a:noFill/>
          <a:ln>
            <a:noFill/>
          </a:ln>
        </p:spPr>
        <p:txBody>
          <a:bodyPr anchorCtr="0" anchor="t" bIns="45700" lIns="91425" spcFirstLastPara="1" rIns="91425" wrap="square" tIns="45700">
            <a:normAutofit fontScale="90000"/>
          </a:bodyPr>
          <a:lstStyle/>
          <a:p>
            <a:pPr indent="0" lvl="0" marL="0" rtl="0" algn="just">
              <a:lnSpc>
                <a:spcPct val="100000"/>
              </a:lnSpc>
              <a:spcBef>
                <a:spcPts val="0"/>
              </a:spcBef>
              <a:spcAft>
                <a:spcPts val="0"/>
              </a:spcAft>
              <a:buClr>
                <a:schemeClr val="dk1"/>
              </a:buClr>
              <a:buSzPct val="84836"/>
              <a:buFont typeface="Calibri"/>
              <a:buNone/>
            </a:pPr>
            <a:r>
              <a:rPr b="1" lang="en-US" sz="2711">
                <a:solidFill>
                  <a:schemeClr val="dk1"/>
                </a:solidFill>
                <a:latin typeface="Calibri"/>
                <a:ea typeface="Calibri"/>
                <a:cs typeface="Calibri"/>
                <a:sym typeface="Calibri"/>
              </a:rPr>
              <a:t> </a:t>
            </a:r>
            <a:r>
              <a:rPr b="1" lang="en-US" sz="2711">
                <a:solidFill>
                  <a:srgbClr val="222222"/>
                </a:solidFill>
                <a:latin typeface="Calibri"/>
                <a:ea typeface="Calibri"/>
                <a:cs typeface="Calibri"/>
                <a:sym typeface="Calibri"/>
              </a:rPr>
              <a:t>Characteristics</a:t>
            </a:r>
            <a:r>
              <a:rPr b="1" lang="en-US" sz="2711">
                <a:solidFill>
                  <a:srgbClr val="222222"/>
                </a:solidFill>
              </a:rPr>
              <a:t> of Company Policy</a:t>
            </a:r>
            <a:br>
              <a:rPr lang="en-US" sz="2600">
                <a:latin typeface="Calibri"/>
                <a:ea typeface="Calibri"/>
                <a:cs typeface="Calibri"/>
                <a:sym typeface="Calibri"/>
              </a:rPr>
            </a:br>
            <a:br>
              <a:rPr b="1" lang="en-US" sz="2300">
                <a:solidFill>
                  <a:schemeClr val="dk1"/>
                </a:solidFill>
                <a:latin typeface="Calibri"/>
                <a:ea typeface="Calibri"/>
                <a:cs typeface="Calibri"/>
                <a:sym typeface="Calibri"/>
              </a:rPr>
            </a:br>
            <a:r>
              <a:rPr lang="en-US" sz="2000"/>
              <a:t>A company policy helps to promote employee welfare, fair treatment and to ensure that the company complies with laws and regulations. It is important to establish through them the company's mission, vision and values to its employees and also to its customers.</a:t>
            </a:r>
            <a:endParaRPr sz="2000"/>
          </a:p>
          <a:p>
            <a:pPr indent="0" lvl="0" marL="0" rtl="0" algn="just">
              <a:lnSpc>
                <a:spcPct val="100000"/>
              </a:lnSpc>
              <a:spcBef>
                <a:spcPts val="0"/>
              </a:spcBef>
              <a:spcAft>
                <a:spcPts val="0"/>
              </a:spcAft>
              <a:buClr>
                <a:schemeClr val="dk1"/>
              </a:buClr>
              <a:buSzPct val="115000"/>
              <a:buFont typeface="Calibri"/>
              <a:buNone/>
            </a:pPr>
            <a:r>
              <a:t/>
            </a:r>
            <a:endParaRPr sz="2000"/>
          </a:p>
          <a:p>
            <a:pPr indent="0" lvl="0" marL="0" rtl="0" algn="just">
              <a:lnSpc>
                <a:spcPct val="100000"/>
              </a:lnSpc>
              <a:spcBef>
                <a:spcPts val="0"/>
              </a:spcBef>
              <a:spcAft>
                <a:spcPts val="0"/>
              </a:spcAft>
              <a:buClr>
                <a:schemeClr val="dk1"/>
              </a:buClr>
              <a:buSzPct val="115000"/>
              <a:buFont typeface="Calibri"/>
              <a:buNone/>
            </a:pPr>
            <a:r>
              <a:rPr lang="en-US" sz="2000"/>
              <a:t>You can establish the policies that you consider appropriate, however we recommend the five most common:</a:t>
            </a:r>
            <a:endParaRPr sz="2000"/>
          </a:p>
          <a:p>
            <a:pPr indent="0" lvl="0" marL="0" rtl="0" algn="just">
              <a:lnSpc>
                <a:spcPct val="100000"/>
              </a:lnSpc>
              <a:spcBef>
                <a:spcPts val="0"/>
              </a:spcBef>
              <a:spcAft>
                <a:spcPts val="0"/>
              </a:spcAft>
              <a:buClr>
                <a:schemeClr val="dk1"/>
              </a:buClr>
              <a:buSzPct val="115000"/>
              <a:buFont typeface="Calibri"/>
              <a:buNone/>
            </a:pPr>
            <a:r>
              <a:t/>
            </a:r>
            <a:endParaRPr sz="2000"/>
          </a:p>
          <a:p>
            <a:pPr indent="-342900" lvl="0" marL="457200" rtl="0" algn="just">
              <a:lnSpc>
                <a:spcPct val="100000"/>
              </a:lnSpc>
              <a:spcBef>
                <a:spcPts val="0"/>
              </a:spcBef>
              <a:spcAft>
                <a:spcPts val="0"/>
              </a:spcAft>
              <a:buSzPct val="100000"/>
              <a:buAutoNum type="arabicPeriod"/>
            </a:pPr>
            <a:r>
              <a:rPr lang="en-US" sz="2000"/>
              <a:t>Workplace Health and Safety</a:t>
            </a:r>
            <a:endParaRPr sz="2000"/>
          </a:p>
          <a:p>
            <a:pPr indent="-342900" lvl="0" marL="457200" rtl="0" algn="just">
              <a:lnSpc>
                <a:spcPct val="100000"/>
              </a:lnSpc>
              <a:spcBef>
                <a:spcPts val="0"/>
              </a:spcBef>
              <a:spcAft>
                <a:spcPts val="0"/>
              </a:spcAft>
              <a:buSzPct val="100000"/>
              <a:buAutoNum type="arabicPeriod"/>
            </a:pPr>
            <a:r>
              <a:rPr lang="en-US" sz="2000"/>
              <a:t>Equal Opportunity Policy</a:t>
            </a:r>
            <a:endParaRPr sz="2000"/>
          </a:p>
          <a:p>
            <a:pPr indent="-342900" lvl="0" marL="457200" rtl="0" algn="just">
              <a:lnSpc>
                <a:spcPct val="100000"/>
              </a:lnSpc>
              <a:spcBef>
                <a:spcPts val="0"/>
              </a:spcBef>
              <a:spcAft>
                <a:spcPts val="0"/>
              </a:spcAft>
              <a:buSzPct val="100000"/>
              <a:buAutoNum type="arabicPeriod"/>
            </a:pPr>
            <a:r>
              <a:rPr lang="en-US" sz="2000"/>
              <a:t>Leave of Absence Policy</a:t>
            </a:r>
            <a:endParaRPr sz="2000"/>
          </a:p>
          <a:p>
            <a:pPr indent="-342900" lvl="0" marL="457200" rtl="0" algn="just">
              <a:lnSpc>
                <a:spcPct val="100000"/>
              </a:lnSpc>
              <a:spcBef>
                <a:spcPts val="0"/>
              </a:spcBef>
              <a:spcAft>
                <a:spcPts val="0"/>
              </a:spcAft>
              <a:buSzPct val="100000"/>
              <a:buAutoNum type="arabicPeriod"/>
            </a:pPr>
            <a:r>
              <a:rPr lang="en-US" sz="2000"/>
              <a:t>Employee Disciplinary Action Policy</a:t>
            </a:r>
            <a:endParaRPr sz="2000"/>
          </a:p>
          <a:p>
            <a:pPr indent="-342900" lvl="0" marL="457200" rtl="0" algn="just">
              <a:lnSpc>
                <a:spcPct val="100000"/>
              </a:lnSpc>
              <a:spcBef>
                <a:spcPts val="0"/>
              </a:spcBef>
              <a:spcAft>
                <a:spcPts val="0"/>
              </a:spcAft>
              <a:buSzPct val="100000"/>
              <a:buAutoNum type="arabicPeriod"/>
            </a:pPr>
            <a:r>
              <a:rPr lang="en-US" sz="2000"/>
              <a:t>Employee Code of Conduct Policy</a:t>
            </a:r>
            <a:endParaRPr/>
          </a:p>
          <a:p>
            <a:pPr indent="0" lvl="0" marL="0" rtl="0" algn="just">
              <a:lnSpc>
                <a:spcPct val="90000"/>
              </a:lnSpc>
              <a:spcBef>
                <a:spcPts val="0"/>
              </a:spcBef>
              <a:spcAft>
                <a:spcPts val="0"/>
              </a:spcAft>
              <a:buClr>
                <a:schemeClr val="dk1"/>
              </a:buClr>
              <a:buSzPct val="115000"/>
              <a:buFont typeface="Calibri"/>
              <a:buNone/>
            </a:pPr>
            <a:r>
              <a:rPr lang="en-US" sz="2000"/>
              <a:t>                                            </a:t>
            </a:r>
            <a:endParaRPr sz="2000"/>
          </a:p>
        </p:txBody>
      </p:sp>
      <p:grpSp>
        <p:nvGrpSpPr>
          <p:cNvPr id="136" name="Google Shape;136;p4"/>
          <p:cNvGrpSpPr/>
          <p:nvPr/>
        </p:nvGrpSpPr>
        <p:grpSpPr>
          <a:xfrm>
            <a:off x="441960" y="561256"/>
            <a:ext cx="1128382" cy="847206"/>
            <a:chOff x="7393391" y="1075612"/>
            <a:chExt cx="1128382" cy="847206"/>
          </a:xfrm>
        </p:grpSpPr>
        <p:sp>
          <p:nvSpPr>
            <p:cNvPr id="137" name="Google Shape;137;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8" name="Google Shape;138;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39" name="Google Shape;139;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3" name="Shape 143"/>
        <p:cNvGrpSpPr/>
        <p:nvPr/>
      </p:nvGrpSpPr>
      <p:grpSpPr>
        <a:xfrm>
          <a:off x="0" y="0"/>
          <a:ext cx="0" cy="0"/>
          <a:chOff x="0" y="0"/>
          <a:chExt cx="0" cy="0"/>
        </a:xfrm>
      </p:grpSpPr>
      <p:sp>
        <p:nvSpPr>
          <p:cNvPr id="144" name="Google Shape;144;g167b766d90d_0_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5" name="Google Shape;145;g167b766d90d_0_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6" name="Google Shape;146;g167b766d90d_0_6"/>
          <p:cNvSpPr/>
          <p:nvPr>
            <p:ph type="title"/>
          </p:nvPr>
        </p:nvSpPr>
        <p:spPr>
          <a:xfrm>
            <a:off x="371250" y="-76000"/>
            <a:ext cx="10920900" cy="6372600"/>
          </a:xfrm>
          <a:prstGeom prst="ellipse">
            <a:avLst/>
          </a:prstGeom>
          <a:noFill/>
          <a:ln>
            <a:noFill/>
          </a:ln>
        </p:spPr>
        <p:txBody>
          <a:bodyPr anchorCtr="0" anchor="t" bIns="0" lIns="0" spcFirstLastPara="1" rIns="0" wrap="square" tIns="0">
            <a:noAutofit/>
          </a:bodyPr>
          <a:lstStyle/>
          <a:p>
            <a:pPr indent="0" lvl="0" marL="0" rtl="0" algn="just">
              <a:lnSpc>
                <a:spcPct val="90000"/>
              </a:lnSpc>
              <a:spcBef>
                <a:spcPts val="0"/>
              </a:spcBef>
              <a:spcAft>
                <a:spcPts val="0"/>
              </a:spcAft>
              <a:buClr>
                <a:schemeClr val="dk1"/>
              </a:buClr>
              <a:buSzPts val="2300"/>
              <a:buFont typeface="Calibri"/>
              <a:buNone/>
            </a:pPr>
            <a:r>
              <a:rPr b="1" lang="en-US" sz="2400">
                <a:solidFill>
                  <a:schemeClr val="dk1"/>
                </a:solidFill>
                <a:latin typeface="Calibri"/>
                <a:ea typeface="Calibri"/>
                <a:cs typeface="Calibri"/>
                <a:sym typeface="Calibri"/>
              </a:rPr>
              <a:t> </a:t>
            </a:r>
            <a:r>
              <a:rPr b="1" lang="en-US" sz="2400">
                <a:solidFill>
                  <a:srgbClr val="222222"/>
                </a:solidFill>
                <a:latin typeface="Calibri"/>
                <a:ea typeface="Calibri"/>
                <a:cs typeface="Calibri"/>
                <a:sym typeface="Calibri"/>
              </a:rPr>
              <a:t>Characteristics</a:t>
            </a:r>
            <a:r>
              <a:rPr b="1" lang="en-US" sz="2400">
                <a:solidFill>
                  <a:srgbClr val="222222"/>
                </a:solidFill>
              </a:rPr>
              <a:t> of Company Policy</a:t>
            </a:r>
            <a:endParaRPr sz="2400"/>
          </a:p>
          <a:p>
            <a:pPr indent="0" lvl="0" marL="0" rtl="0" algn="just">
              <a:lnSpc>
                <a:spcPct val="90000"/>
              </a:lnSpc>
              <a:spcBef>
                <a:spcPts val="0"/>
              </a:spcBef>
              <a:spcAft>
                <a:spcPts val="0"/>
              </a:spcAft>
              <a:buClr>
                <a:schemeClr val="dk1"/>
              </a:buClr>
              <a:buSzPts val="2300"/>
              <a:buFont typeface="Calibri"/>
              <a:buNone/>
            </a:pPr>
            <a:r>
              <a:t/>
            </a:r>
            <a:endParaRPr sz="1800"/>
          </a:p>
          <a:p>
            <a:pPr indent="114300" lvl="0" marL="0" marR="0" rtl="0" algn="just">
              <a:lnSpc>
                <a:spcPct val="100000"/>
              </a:lnSpc>
              <a:spcBef>
                <a:spcPts val="0"/>
              </a:spcBef>
              <a:spcAft>
                <a:spcPts val="0"/>
              </a:spcAft>
              <a:buSzPts val="1800"/>
              <a:buChar char="●"/>
            </a:pPr>
            <a:r>
              <a:rPr lang="en-US" sz="1800" u="sng"/>
              <a:t>Workplace He</a:t>
            </a:r>
            <a:r>
              <a:rPr lang="en-US" sz="1800" u="sng"/>
              <a:t>alth and Safety:</a:t>
            </a:r>
            <a:endParaRPr sz="1800" u="sng"/>
          </a:p>
          <a:p>
            <a:pPr indent="0" lvl="0" marL="0" marR="0" rtl="0" algn="just">
              <a:lnSpc>
                <a:spcPct val="100000"/>
              </a:lnSpc>
              <a:spcBef>
                <a:spcPts val="1000"/>
              </a:spcBef>
              <a:spcAft>
                <a:spcPts val="0"/>
              </a:spcAft>
              <a:buNone/>
            </a:pPr>
            <a:r>
              <a:rPr lang="en-US" sz="1800"/>
              <a:t>It’s imperative that your employees work within a healthy and safe workplace. Accidents and unsafe conditions can land you in court. To ensure worker safety, a business's policies should clarify the following:</a:t>
            </a:r>
            <a:endParaRPr sz="1800"/>
          </a:p>
          <a:p>
            <a:pPr indent="-342900" lvl="0" marL="457200" rtl="0" algn="just">
              <a:lnSpc>
                <a:spcPct val="115000"/>
              </a:lnSpc>
              <a:spcBef>
                <a:spcPts val="1000"/>
              </a:spcBef>
              <a:spcAft>
                <a:spcPts val="0"/>
              </a:spcAft>
              <a:buClr>
                <a:srgbClr val="545E6B"/>
              </a:buClr>
              <a:buSzPts val="1800"/>
              <a:buFont typeface="Arial"/>
              <a:buChar char="●"/>
            </a:pPr>
            <a:r>
              <a:rPr lang="en-US" sz="1800"/>
              <a:t>What safe behavior is</a:t>
            </a:r>
            <a:endParaRPr sz="1800"/>
          </a:p>
          <a:p>
            <a:pPr indent="-342900" lvl="0" marL="457200" rtl="0" algn="just">
              <a:lnSpc>
                <a:spcPct val="115000"/>
              </a:lnSpc>
              <a:spcBef>
                <a:spcPts val="0"/>
              </a:spcBef>
              <a:spcAft>
                <a:spcPts val="0"/>
              </a:spcAft>
              <a:buClr>
                <a:srgbClr val="545E6B"/>
              </a:buClr>
              <a:buSzPts val="1800"/>
              <a:buFont typeface="Arial"/>
              <a:buChar char="●"/>
            </a:pPr>
            <a:r>
              <a:rPr lang="en-US" sz="1800"/>
              <a:t>Proper safety equipment uses</a:t>
            </a:r>
            <a:endParaRPr sz="1800"/>
          </a:p>
          <a:p>
            <a:pPr indent="-342900" lvl="0" marL="457200" rtl="0" algn="just">
              <a:lnSpc>
                <a:spcPct val="115000"/>
              </a:lnSpc>
              <a:spcBef>
                <a:spcPts val="0"/>
              </a:spcBef>
              <a:spcAft>
                <a:spcPts val="0"/>
              </a:spcAft>
              <a:buClr>
                <a:srgbClr val="545E6B"/>
              </a:buClr>
              <a:buSzPts val="1800"/>
              <a:buFont typeface="Arial"/>
              <a:buChar char="●"/>
            </a:pPr>
            <a:r>
              <a:rPr lang="en-US" sz="1800"/>
              <a:t>Reporting safety issues</a:t>
            </a:r>
            <a:endParaRPr sz="1800"/>
          </a:p>
          <a:p>
            <a:pPr indent="0" lvl="0" marL="0" marR="0" rtl="0" algn="just">
              <a:lnSpc>
                <a:spcPct val="100000"/>
              </a:lnSpc>
              <a:spcBef>
                <a:spcPts val="800"/>
              </a:spcBef>
              <a:spcAft>
                <a:spcPts val="0"/>
              </a:spcAft>
              <a:buNone/>
            </a:pPr>
            <a:r>
              <a:t/>
            </a:r>
            <a:endParaRPr sz="1800" u="sng"/>
          </a:p>
          <a:p>
            <a:pPr indent="114300" lvl="0" marL="0" marR="0" rtl="0" algn="just">
              <a:lnSpc>
                <a:spcPct val="100000"/>
              </a:lnSpc>
              <a:spcBef>
                <a:spcPts val="0"/>
              </a:spcBef>
              <a:spcAft>
                <a:spcPts val="0"/>
              </a:spcAft>
              <a:buSzPts val="1800"/>
              <a:buChar char="●"/>
            </a:pPr>
            <a:r>
              <a:rPr lang="en-US" sz="1800" u="sng"/>
              <a:t>Equal Opportunity Policy:</a:t>
            </a:r>
            <a:endParaRPr sz="1800"/>
          </a:p>
          <a:p>
            <a:pPr indent="0" lvl="0" marL="0" marR="0" rtl="0" algn="just">
              <a:lnSpc>
                <a:spcPct val="100000"/>
              </a:lnSpc>
              <a:spcBef>
                <a:spcPts val="1000"/>
              </a:spcBef>
              <a:spcAft>
                <a:spcPts val="0"/>
              </a:spcAft>
              <a:buNone/>
            </a:pPr>
            <a:r>
              <a:rPr lang="en-US" sz="1800"/>
              <a:t>This prohibits any company from discriminating against employees or job applicants on the basis of a “protected characteristic” (gender, age, race etc.). Equal opportunity employment to keep employees from facing inappropriate behavior from other workers, management, and contractors regarding:</a:t>
            </a:r>
            <a:endParaRPr sz="1800"/>
          </a:p>
          <a:p>
            <a:pPr indent="-342900" lvl="0" marL="457200" rtl="0" algn="just">
              <a:lnSpc>
                <a:spcPct val="115000"/>
              </a:lnSpc>
              <a:spcBef>
                <a:spcPts val="1000"/>
              </a:spcBef>
              <a:spcAft>
                <a:spcPts val="0"/>
              </a:spcAft>
              <a:buClr>
                <a:srgbClr val="545E6B"/>
              </a:buClr>
              <a:buSzPts val="1800"/>
              <a:buFont typeface="Arial"/>
              <a:buChar char="●"/>
            </a:pPr>
            <a:r>
              <a:rPr lang="en-US" sz="1800"/>
              <a:t>Race</a:t>
            </a:r>
            <a:endParaRPr sz="1800"/>
          </a:p>
          <a:p>
            <a:pPr indent="-342900" lvl="0" marL="457200" rtl="0" algn="just">
              <a:lnSpc>
                <a:spcPct val="115000"/>
              </a:lnSpc>
              <a:spcBef>
                <a:spcPts val="0"/>
              </a:spcBef>
              <a:spcAft>
                <a:spcPts val="0"/>
              </a:spcAft>
              <a:buClr>
                <a:srgbClr val="545E6B"/>
              </a:buClr>
              <a:buSzPts val="1800"/>
              <a:buFont typeface="Arial"/>
              <a:buChar char="●"/>
            </a:pPr>
            <a:r>
              <a:rPr lang="en-US" sz="1800"/>
              <a:t>Sexual orientation</a:t>
            </a:r>
            <a:endParaRPr sz="1800"/>
          </a:p>
          <a:p>
            <a:pPr indent="-342900" lvl="0" marL="457200" rtl="0" algn="just">
              <a:lnSpc>
                <a:spcPct val="115000"/>
              </a:lnSpc>
              <a:spcBef>
                <a:spcPts val="0"/>
              </a:spcBef>
              <a:spcAft>
                <a:spcPts val="0"/>
              </a:spcAft>
              <a:buClr>
                <a:srgbClr val="545E6B"/>
              </a:buClr>
              <a:buSzPts val="1800"/>
              <a:buFont typeface="Arial"/>
              <a:buChar char="●"/>
            </a:pPr>
            <a:r>
              <a:rPr lang="en-US" sz="1800"/>
              <a:t>Creed</a:t>
            </a:r>
            <a:endParaRPr sz="1800"/>
          </a:p>
          <a:p>
            <a:pPr indent="0" lvl="0" marL="0" marR="0" rtl="0" algn="just">
              <a:lnSpc>
                <a:spcPct val="100000"/>
              </a:lnSpc>
              <a:spcBef>
                <a:spcPts val="800"/>
              </a:spcBef>
              <a:spcAft>
                <a:spcPts val="0"/>
              </a:spcAft>
              <a:buNone/>
            </a:pPr>
            <a:r>
              <a:t/>
            </a:r>
            <a:endParaRPr sz="1800"/>
          </a:p>
          <a:p>
            <a:pPr indent="0" lvl="0" marL="0" rtl="0" algn="just">
              <a:lnSpc>
                <a:spcPct val="90000"/>
              </a:lnSpc>
              <a:spcBef>
                <a:spcPts val="1000"/>
              </a:spcBef>
              <a:spcAft>
                <a:spcPts val="0"/>
              </a:spcAft>
              <a:buClr>
                <a:schemeClr val="dk1"/>
              </a:buClr>
              <a:buSzPts val="2300"/>
              <a:buFont typeface="Calibri"/>
              <a:buNone/>
            </a:pPr>
            <a:r>
              <a:t/>
            </a:r>
            <a:endParaRPr sz="1800"/>
          </a:p>
        </p:txBody>
      </p:sp>
      <p:grpSp>
        <p:nvGrpSpPr>
          <p:cNvPr id="147" name="Google Shape;147;g167b766d90d_0_6"/>
          <p:cNvGrpSpPr/>
          <p:nvPr/>
        </p:nvGrpSpPr>
        <p:grpSpPr>
          <a:xfrm>
            <a:off x="441960" y="561256"/>
            <a:ext cx="1128381" cy="847205"/>
            <a:chOff x="7393391" y="1075612"/>
            <a:chExt cx="1128381" cy="847205"/>
          </a:xfrm>
        </p:grpSpPr>
        <p:sp>
          <p:nvSpPr>
            <p:cNvPr id="148" name="Google Shape;148;g167b766d90d_0_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9" name="Google Shape;149;g167b766d90d_0_6"/>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50" name="Google Shape;150;g167b766d90d_0_6"/>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
        <p:nvSpPr>
          <p:cNvPr id="151" name="Google Shape;151;g167b766d90d_0_6"/>
          <p:cNvSpPr txBox="1"/>
          <p:nvPr/>
        </p:nvSpPr>
        <p:spPr>
          <a:xfrm>
            <a:off x="4629200" y="5406075"/>
            <a:ext cx="2723100" cy="1098900"/>
          </a:xfrm>
          <a:prstGeom prst="rect">
            <a:avLst/>
          </a:prstGeom>
          <a:noFill/>
          <a:ln>
            <a:noFill/>
          </a:ln>
        </p:spPr>
        <p:txBody>
          <a:bodyPr anchorCtr="0" anchor="t" bIns="91425" lIns="91425" spcFirstLastPara="1" rIns="91425" wrap="square" tIns="91425">
            <a:spAutoFit/>
          </a:bodyPr>
          <a:lstStyle/>
          <a:p>
            <a:pPr indent="-342900" lvl="0" marL="457200" rtl="0" algn="just">
              <a:lnSpc>
                <a:spcPct val="115000"/>
              </a:lnSpc>
              <a:spcBef>
                <a:spcPts val="0"/>
              </a:spcBef>
              <a:spcAft>
                <a:spcPts val="0"/>
              </a:spcAft>
              <a:buClr>
                <a:srgbClr val="545E6B"/>
              </a:buClr>
              <a:buSzPts val="1800"/>
              <a:buChar char="●"/>
            </a:pPr>
            <a:r>
              <a:rPr lang="en-US" sz="1800">
                <a:solidFill>
                  <a:schemeClr val="dk1"/>
                </a:solidFill>
                <a:latin typeface="Calibri"/>
                <a:ea typeface="Calibri"/>
                <a:cs typeface="Calibri"/>
                <a:sym typeface="Calibri"/>
              </a:rPr>
              <a:t>Gender</a:t>
            </a:r>
            <a:endParaRPr sz="1800">
              <a:solidFill>
                <a:schemeClr val="dk1"/>
              </a:solidFill>
              <a:latin typeface="Calibri"/>
              <a:ea typeface="Calibri"/>
              <a:cs typeface="Calibri"/>
              <a:sym typeface="Calibri"/>
            </a:endParaRPr>
          </a:p>
          <a:p>
            <a:pPr indent="-342900" lvl="0" marL="457200" rtl="0" algn="just">
              <a:lnSpc>
                <a:spcPct val="115000"/>
              </a:lnSpc>
              <a:spcBef>
                <a:spcPts val="0"/>
              </a:spcBef>
              <a:spcAft>
                <a:spcPts val="0"/>
              </a:spcAft>
              <a:buClr>
                <a:srgbClr val="545E6B"/>
              </a:buClr>
              <a:buSzPts val="1800"/>
              <a:buChar char="●"/>
            </a:pPr>
            <a:r>
              <a:rPr lang="en-US" sz="1800">
                <a:solidFill>
                  <a:schemeClr val="dk1"/>
                </a:solidFill>
                <a:latin typeface="Calibri"/>
                <a:ea typeface="Calibri"/>
                <a:cs typeface="Calibri"/>
                <a:sym typeface="Calibri"/>
              </a:rPr>
              <a:t>Cultural beliefs</a:t>
            </a:r>
            <a:endParaRPr sz="1800">
              <a:solidFill>
                <a:schemeClr val="dk1"/>
              </a:solidFill>
              <a:latin typeface="Calibri"/>
              <a:ea typeface="Calibri"/>
              <a:cs typeface="Calibri"/>
              <a:sym typeface="Calibri"/>
            </a:endParaRPr>
          </a:p>
          <a:p>
            <a:pPr indent="-342900" lvl="0" marL="457200" rtl="0" algn="just">
              <a:lnSpc>
                <a:spcPct val="115000"/>
              </a:lnSpc>
              <a:spcBef>
                <a:spcPts val="0"/>
              </a:spcBef>
              <a:spcAft>
                <a:spcPts val="0"/>
              </a:spcAft>
              <a:buClr>
                <a:srgbClr val="545E6B"/>
              </a:buClr>
              <a:buSzPts val="1800"/>
              <a:buChar char="●"/>
            </a:pPr>
            <a:r>
              <a:rPr lang="en-US" sz="1800">
                <a:solidFill>
                  <a:schemeClr val="dk1"/>
                </a:solidFill>
                <a:latin typeface="Calibri"/>
                <a:ea typeface="Calibri"/>
                <a:cs typeface="Calibri"/>
                <a:sym typeface="Calibri"/>
              </a:rPr>
              <a:t>Religious beliefs</a:t>
            </a:r>
            <a:endParaRPr sz="18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5" name="Shape 155"/>
        <p:cNvGrpSpPr/>
        <p:nvPr/>
      </p:nvGrpSpPr>
      <p:grpSpPr>
        <a:xfrm>
          <a:off x="0" y="0"/>
          <a:ext cx="0" cy="0"/>
          <a:chOff x="0" y="0"/>
          <a:chExt cx="0" cy="0"/>
        </a:xfrm>
      </p:grpSpPr>
      <p:sp>
        <p:nvSpPr>
          <p:cNvPr id="156" name="Google Shape;156;g172b76da09b_0_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Google Shape;157;g172b76da09b_0_8"/>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8" name="Google Shape;158;g172b76da09b_0_8"/>
          <p:cNvSpPr/>
          <p:nvPr>
            <p:ph type="title"/>
          </p:nvPr>
        </p:nvSpPr>
        <p:spPr>
          <a:xfrm>
            <a:off x="371250" y="-76000"/>
            <a:ext cx="10920900" cy="6372600"/>
          </a:xfrm>
          <a:prstGeom prst="ellipse">
            <a:avLst/>
          </a:prstGeom>
          <a:noFill/>
          <a:ln>
            <a:noFill/>
          </a:ln>
        </p:spPr>
        <p:txBody>
          <a:bodyPr anchorCtr="0" anchor="t" bIns="0" lIns="0" spcFirstLastPara="1" rIns="0" wrap="square" tIns="0">
            <a:normAutofit fontScale="90000"/>
          </a:bodyPr>
          <a:lstStyle/>
          <a:p>
            <a:pPr indent="0" lvl="0" marL="0" rtl="0" algn="just">
              <a:lnSpc>
                <a:spcPct val="90000"/>
              </a:lnSpc>
              <a:spcBef>
                <a:spcPts val="0"/>
              </a:spcBef>
              <a:spcAft>
                <a:spcPts val="0"/>
              </a:spcAft>
              <a:buClr>
                <a:schemeClr val="dk1"/>
              </a:buClr>
              <a:buSzPct val="84836"/>
              <a:buFont typeface="Calibri"/>
              <a:buNone/>
            </a:pPr>
            <a:r>
              <a:rPr b="1" lang="en-US" sz="2711">
                <a:solidFill>
                  <a:schemeClr val="dk1"/>
                </a:solidFill>
                <a:latin typeface="Calibri"/>
                <a:ea typeface="Calibri"/>
                <a:cs typeface="Calibri"/>
                <a:sym typeface="Calibri"/>
              </a:rPr>
              <a:t> </a:t>
            </a:r>
            <a:r>
              <a:rPr b="1" lang="en-US" sz="2711">
                <a:solidFill>
                  <a:srgbClr val="222222"/>
                </a:solidFill>
                <a:latin typeface="Calibri"/>
                <a:ea typeface="Calibri"/>
                <a:cs typeface="Calibri"/>
                <a:sym typeface="Calibri"/>
              </a:rPr>
              <a:t>Characteristics</a:t>
            </a:r>
            <a:r>
              <a:rPr b="1" lang="en-US" sz="2711">
                <a:solidFill>
                  <a:srgbClr val="222222"/>
                </a:solidFill>
              </a:rPr>
              <a:t> of Company Policy</a:t>
            </a:r>
            <a:endParaRPr sz="2711">
              <a:solidFill>
                <a:srgbClr val="545E6B"/>
              </a:solidFill>
              <a:latin typeface="Arial"/>
              <a:ea typeface="Arial"/>
              <a:cs typeface="Arial"/>
              <a:sym typeface="Arial"/>
            </a:endParaRPr>
          </a:p>
          <a:p>
            <a:pPr indent="0" lvl="0" marL="0" marR="0" rtl="0" algn="just">
              <a:lnSpc>
                <a:spcPct val="100000"/>
              </a:lnSpc>
              <a:spcBef>
                <a:spcPts val="0"/>
              </a:spcBef>
              <a:spcAft>
                <a:spcPts val="0"/>
              </a:spcAft>
              <a:buNone/>
            </a:pPr>
            <a:r>
              <a:t/>
            </a:r>
            <a:endParaRPr sz="2000"/>
          </a:p>
          <a:p>
            <a:pPr indent="114300" lvl="0" marL="0" marR="0" rtl="0" algn="just">
              <a:lnSpc>
                <a:spcPct val="100000"/>
              </a:lnSpc>
              <a:spcBef>
                <a:spcPts val="1000"/>
              </a:spcBef>
              <a:spcAft>
                <a:spcPts val="0"/>
              </a:spcAft>
              <a:buSzPct val="100000"/>
              <a:buChar char="●"/>
            </a:pPr>
            <a:r>
              <a:rPr lang="en-US" sz="2000" u="sng"/>
              <a:t>Leave of Absence Policy:</a:t>
            </a:r>
            <a:endParaRPr sz="2000"/>
          </a:p>
          <a:p>
            <a:pPr indent="0" lvl="0" marL="0" marR="0" rtl="0" algn="just">
              <a:lnSpc>
                <a:spcPct val="100000"/>
              </a:lnSpc>
              <a:spcBef>
                <a:spcPts val="1000"/>
              </a:spcBef>
              <a:spcAft>
                <a:spcPts val="0"/>
              </a:spcAft>
              <a:buNone/>
            </a:pPr>
            <a:r>
              <a:rPr lang="en-US" sz="2000"/>
              <a:t>Different kinds of leave (sick leave, paid time off, maternity leave, parental leave etc.) are separate entities and may require diffe</a:t>
            </a:r>
            <a:r>
              <a:rPr lang="en-US" sz="2000"/>
              <a:t>rent treatment. Attendance policies are guidelines and rules concerning:</a:t>
            </a:r>
            <a:endParaRPr sz="2000"/>
          </a:p>
          <a:p>
            <a:pPr indent="-342900" lvl="0" marL="457200" marR="0" rtl="0" algn="just">
              <a:lnSpc>
                <a:spcPct val="100000"/>
              </a:lnSpc>
              <a:spcBef>
                <a:spcPts val="1000"/>
              </a:spcBef>
              <a:spcAft>
                <a:spcPts val="0"/>
              </a:spcAft>
              <a:buSzPct val="100000"/>
              <a:buChar char="●"/>
            </a:pPr>
            <a:r>
              <a:rPr lang="en-US" sz="2000"/>
              <a:t>Employee schedules</a:t>
            </a:r>
            <a:endParaRPr sz="2000"/>
          </a:p>
          <a:p>
            <a:pPr indent="-342900" lvl="0" marL="457200" marR="0" rtl="0" algn="just">
              <a:lnSpc>
                <a:spcPct val="100000"/>
              </a:lnSpc>
              <a:spcBef>
                <a:spcPts val="0"/>
              </a:spcBef>
              <a:spcAft>
                <a:spcPts val="0"/>
              </a:spcAft>
              <a:buSzPct val="100000"/>
              <a:buChar char="●"/>
            </a:pPr>
            <a:r>
              <a:rPr lang="en-US" sz="2000"/>
              <a:t>Adherence to the schedule</a:t>
            </a:r>
            <a:endParaRPr sz="2000"/>
          </a:p>
          <a:p>
            <a:pPr indent="-342900" lvl="0" marL="457200" marR="0" rtl="0" algn="just">
              <a:lnSpc>
                <a:spcPct val="100000"/>
              </a:lnSpc>
              <a:spcBef>
                <a:spcPts val="0"/>
              </a:spcBef>
              <a:spcAft>
                <a:spcPts val="0"/>
              </a:spcAft>
              <a:buSzPct val="100000"/>
              <a:buChar char="●"/>
            </a:pPr>
            <a:r>
              <a:rPr lang="en-US" sz="2000"/>
              <a:t>Scheduled time off</a:t>
            </a:r>
            <a:endParaRPr sz="2000"/>
          </a:p>
          <a:p>
            <a:pPr indent="114300" lvl="0" marL="0" marR="0" rtl="0" algn="just">
              <a:lnSpc>
                <a:spcPct val="100000"/>
              </a:lnSpc>
              <a:spcBef>
                <a:spcPts val="2000"/>
              </a:spcBef>
              <a:spcAft>
                <a:spcPts val="0"/>
              </a:spcAft>
              <a:buSzPct val="100000"/>
              <a:buChar char="●"/>
            </a:pPr>
            <a:r>
              <a:rPr lang="en-US" sz="2000" u="sng"/>
              <a:t>Employee Disciplinary Action Policy:</a:t>
            </a:r>
            <a:endParaRPr sz="2000" u="sng"/>
          </a:p>
          <a:p>
            <a:pPr indent="0" lvl="0" marL="0" marR="0" rtl="0" algn="just">
              <a:lnSpc>
                <a:spcPct val="100000"/>
              </a:lnSpc>
              <a:spcBef>
                <a:spcPts val="1000"/>
              </a:spcBef>
              <a:spcAft>
                <a:spcPts val="0"/>
              </a:spcAft>
              <a:buNone/>
            </a:pPr>
            <a:r>
              <a:rPr lang="en-US" sz="2000"/>
              <a:t>Employees must</a:t>
            </a:r>
            <a:r>
              <a:rPr lang="en-US" sz="2000"/>
              <a:t> kno</a:t>
            </a:r>
            <a:r>
              <a:rPr lang="en-US" sz="2000"/>
              <a:t>w how and under what ci</a:t>
            </a:r>
            <a:r>
              <a:rPr lang="en-US" sz="2000"/>
              <a:t>rcumstances they will be disciplined. A standardized step-by-step process will help you ensure fair and appropriate treatment. Discipline policies clarity what constitutes a violation of company rules in instances of:</a:t>
            </a:r>
            <a:endParaRPr sz="2000"/>
          </a:p>
          <a:p>
            <a:pPr indent="-342900" lvl="0" marL="457200" marR="0" rtl="0" algn="just">
              <a:lnSpc>
                <a:spcPct val="100000"/>
              </a:lnSpc>
              <a:spcBef>
                <a:spcPts val="1000"/>
              </a:spcBef>
              <a:spcAft>
                <a:spcPts val="0"/>
              </a:spcAft>
              <a:buSzPct val="100000"/>
              <a:buChar char="●"/>
            </a:pPr>
            <a:r>
              <a:rPr lang="en-US" sz="2000"/>
              <a:t>Dishonesty</a:t>
            </a:r>
            <a:endParaRPr sz="2000"/>
          </a:p>
          <a:p>
            <a:pPr indent="-342900" lvl="0" marL="457200" marR="0" rtl="0" algn="just">
              <a:lnSpc>
                <a:spcPct val="100000"/>
              </a:lnSpc>
              <a:spcBef>
                <a:spcPts val="0"/>
              </a:spcBef>
              <a:spcAft>
                <a:spcPts val="0"/>
              </a:spcAft>
              <a:buSzPct val="100000"/>
              <a:buChar char="●"/>
            </a:pPr>
            <a:r>
              <a:rPr lang="en-US" sz="2000"/>
              <a:t>Poor performance</a:t>
            </a:r>
            <a:endParaRPr sz="2000"/>
          </a:p>
          <a:p>
            <a:pPr indent="-342900" lvl="0" marL="457200" marR="0" rtl="0" algn="just">
              <a:lnSpc>
                <a:spcPct val="100000"/>
              </a:lnSpc>
              <a:spcBef>
                <a:spcPts val="0"/>
              </a:spcBef>
              <a:spcAft>
                <a:spcPts val="0"/>
              </a:spcAft>
              <a:buSzPct val="100000"/>
              <a:buChar char="●"/>
            </a:pPr>
            <a:r>
              <a:rPr lang="en-US" sz="2000"/>
              <a:t>Unsafe behavior</a:t>
            </a:r>
            <a:endParaRPr sz="2000"/>
          </a:p>
          <a:p>
            <a:pPr indent="-342900" lvl="0" marL="457200" marR="0" rtl="0" algn="just">
              <a:lnSpc>
                <a:spcPct val="100000"/>
              </a:lnSpc>
              <a:spcBef>
                <a:spcPts val="0"/>
              </a:spcBef>
              <a:spcAft>
                <a:spcPts val="0"/>
              </a:spcAft>
              <a:buSzPct val="100000"/>
              <a:buChar char="●"/>
            </a:pPr>
            <a:r>
              <a:rPr lang="en-US" sz="2000"/>
              <a:t>Misconduct</a:t>
            </a:r>
            <a:endParaRPr sz="2000"/>
          </a:p>
        </p:txBody>
      </p:sp>
      <p:grpSp>
        <p:nvGrpSpPr>
          <p:cNvPr id="159" name="Google Shape;159;g172b76da09b_0_8"/>
          <p:cNvGrpSpPr/>
          <p:nvPr/>
        </p:nvGrpSpPr>
        <p:grpSpPr>
          <a:xfrm>
            <a:off x="441960" y="561256"/>
            <a:ext cx="1128381" cy="847205"/>
            <a:chOff x="7393391" y="1075612"/>
            <a:chExt cx="1128381" cy="847205"/>
          </a:xfrm>
        </p:grpSpPr>
        <p:sp>
          <p:nvSpPr>
            <p:cNvPr id="160" name="Google Shape;160;g172b76da09b_0_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1" name="Google Shape;161;g172b76da09b_0_8"/>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62" name="Google Shape;162;g172b76da09b_0_8"/>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
        <p:nvSpPr>
          <p:cNvPr id="163" name="Google Shape;163;g172b76da09b_0_8"/>
          <p:cNvSpPr txBox="1"/>
          <p:nvPr/>
        </p:nvSpPr>
        <p:spPr>
          <a:xfrm>
            <a:off x="5660350" y="2740850"/>
            <a:ext cx="4976100" cy="738900"/>
          </a:xfrm>
          <a:prstGeom prst="rect">
            <a:avLst/>
          </a:prstGeom>
          <a:noFill/>
          <a:ln>
            <a:noFill/>
          </a:ln>
        </p:spPr>
        <p:txBody>
          <a:bodyPr anchorCtr="0" anchor="t" bIns="91425" lIns="91425" spcFirstLastPara="1" rIns="91425" wrap="square" tIns="91425">
            <a:spAutoFit/>
          </a:bodyPr>
          <a:lstStyle/>
          <a:p>
            <a:pPr indent="-342900" lvl="0" marL="45720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Absences or tardiness</a:t>
            </a:r>
            <a:endParaRPr sz="1800">
              <a:solidFill>
                <a:schemeClr val="dk1"/>
              </a:solidFill>
              <a:latin typeface="Calibri"/>
              <a:ea typeface="Calibri"/>
              <a:cs typeface="Calibri"/>
              <a:sym typeface="Calibri"/>
            </a:endParaRPr>
          </a:p>
          <a:p>
            <a:pPr indent="-342900" lvl="0" marL="45720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Consequences for missing work or being late</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7" name="Shape 167"/>
        <p:cNvGrpSpPr/>
        <p:nvPr/>
      </p:nvGrpSpPr>
      <p:grpSpPr>
        <a:xfrm>
          <a:off x="0" y="0"/>
          <a:ext cx="0" cy="0"/>
          <a:chOff x="0" y="0"/>
          <a:chExt cx="0" cy="0"/>
        </a:xfrm>
      </p:grpSpPr>
      <p:sp>
        <p:nvSpPr>
          <p:cNvPr id="168" name="Google Shape;168;g172b76da09b_0_2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g172b76da09b_0_2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g172b76da09b_0_26"/>
          <p:cNvSpPr/>
          <p:nvPr>
            <p:ph type="title"/>
          </p:nvPr>
        </p:nvSpPr>
        <p:spPr>
          <a:xfrm>
            <a:off x="371250" y="-76000"/>
            <a:ext cx="10920900" cy="6372600"/>
          </a:xfrm>
          <a:prstGeom prst="ellipse">
            <a:avLst/>
          </a:prstGeom>
          <a:noFill/>
          <a:ln>
            <a:noFill/>
          </a:ln>
        </p:spPr>
        <p:txBody>
          <a:bodyPr anchorCtr="0" anchor="t" bIns="0" lIns="0" spcFirstLastPara="1" rIns="0" wrap="square" tIns="0">
            <a:normAutofit fontScale="90000"/>
          </a:bodyPr>
          <a:lstStyle/>
          <a:p>
            <a:pPr indent="0" lvl="0" marL="0" rtl="0" algn="just">
              <a:lnSpc>
                <a:spcPct val="90000"/>
              </a:lnSpc>
              <a:spcBef>
                <a:spcPts val="0"/>
              </a:spcBef>
              <a:spcAft>
                <a:spcPts val="0"/>
              </a:spcAft>
              <a:buClr>
                <a:schemeClr val="dk1"/>
              </a:buClr>
              <a:buSzPct val="84836"/>
              <a:buFont typeface="Calibri"/>
              <a:buNone/>
            </a:pPr>
            <a:r>
              <a:rPr b="1" lang="en-US" sz="2711"/>
              <a:t> Characteristics of Company Policy</a:t>
            </a:r>
            <a:endParaRPr sz="2711">
              <a:solidFill>
                <a:srgbClr val="545E6B"/>
              </a:solidFill>
              <a:latin typeface="Arial"/>
              <a:ea typeface="Arial"/>
              <a:cs typeface="Arial"/>
              <a:sym typeface="Arial"/>
            </a:endParaRPr>
          </a:p>
          <a:p>
            <a:pPr indent="0" lvl="0" marL="0" marR="0" rtl="0" algn="just">
              <a:lnSpc>
                <a:spcPct val="100000"/>
              </a:lnSpc>
              <a:spcBef>
                <a:spcPts val="0"/>
              </a:spcBef>
              <a:spcAft>
                <a:spcPts val="0"/>
              </a:spcAft>
              <a:buNone/>
            </a:pPr>
            <a:r>
              <a:t/>
            </a:r>
            <a:endParaRPr sz="2000"/>
          </a:p>
          <a:p>
            <a:pPr indent="0" lvl="0" marL="0" rtl="0" algn="just">
              <a:lnSpc>
                <a:spcPct val="100000"/>
              </a:lnSpc>
              <a:spcBef>
                <a:spcPts val="0"/>
              </a:spcBef>
              <a:spcAft>
                <a:spcPts val="0"/>
              </a:spcAft>
              <a:buClr>
                <a:schemeClr val="dk1"/>
              </a:buClr>
              <a:buSzPct val="127777"/>
              <a:buFont typeface="Calibri"/>
              <a:buNone/>
            </a:pPr>
            <a:r>
              <a:t/>
            </a:r>
            <a:endParaRPr sz="1800"/>
          </a:p>
          <a:p>
            <a:pPr indent="113030" lvl="0" marL="0" marR="0" rtl="0" algn="just">
              <a:lnSpc>
                <a:spcPct val="100000"/>
              </a:lnSpc>
              <a:spcBef>
                <a:spcPts val="0"/>
              </a:spcBef>
              <a:spcAft>
                <a:spcPts val="0"/>
              </a:spcAft>
              <a:buSzPct val="100000"/>
              <a:buChar char="●"/>
            </a:pPr>
            <a:r>
              <a:rPr lang="en-US" sz="2022" u="sng"/>
              <a:t>Employee Code of Conduct Policy:</a:t>
            </a:r>
            <a:endParaRPr sz="2022"/>
          </a:p>
          <a:p>
            <a:pPr indent="0" lvl="0" marL="0" marR="0" rtl="0" algn="just">
              <a:lnSpc>
                <a:spcPct val="100000"/>
              </a:lnSpc>
              <a:spcBef>
                <a:spcPts val="1000"/>
              </a:spcBef>
              <a:spcAft>
                <a:spcPts val="0"/>
              </a:spcAft>
              <a:buClr>
                <a:schemeClr val="dk1"/>
              </a:buClr>
              <a:buSzPct val="54395"/>
              <a:buFont typeface="Arial"/>
              <a:buNone/>
            </a:pPr>
            <a:r>
              <a:rPr lang="en-US" sz="2022"/>
              <a:t>Rules must be clear and accessible. Employees can consult them whenever they are unsure of what constitutes acceptable behavior. These rules establish guidelines for employee behavior including:</a:t>
            </a:r>
            <a:endParaRPr sz="2022"/>
          </a:p>
          <a:p>
            <a:pPr indent="0" lvl="0" marL="0" marR="0" rtl="0" algn="just">
              <a:lnSpc>
                <a:spcPct val="100000"/>
              </a:lnSpc>
              <a:spcBef>
                <a:spcPts val="1000"/>
              </a:spcBef>
              <a:spcAft>
                <a:spcPts val="0"/>
              </a:spcAft>
              <a:buClr>
                <a:schemeClr val="dk1"/>
              </a:buClr>
              <a:buSzPct val="54395"/>
              <a:buFont typeface="Arial"/>
              <a:buNone/>
            </a:pPr>
            <a:r>
              <a:t/>
            </a:r>
            <a:endParaRPr sz="2022"/>
          </a:p>
          <a:p>
            <a:pPr indent="-344169" lvl="0" marL="457200" marR="0" rtl="0" algn="just">
              <a:lnSpc>
                <a:spcPct val="100000"/>
              </a:lnSpc>
              <a:spcBef>
                <a:spcPts val="1000"/>
              </a:spcBef>
              <a:spcAft>
                <a:spcPts val="0"/>
              </a:spcAft>
              <a:buSzPct val="100000"/>
              <a:buChar char="●"/>
            </a:pPr>
            <a:r>
              <a:rPr lang="en-US" sz="2022"/>
              <a:t>Dress code</a:t>
            </a:r>
            <a:endParaRPr sz="2022"/>
          </a:p>
          <a:p>
            <a:pPr indent="-344169" lvl="0" marL="457200" marR="0" rtl="0" algn="just">
              <a:lnSpc>
                <a:spcPct val="100000"/>
              </a:lnSpc>
              <a:spcBef>
                <a:spcPts val="0"/>
              </a:spcBef>
              <a:spcAft>
                <a:spcPts val="0"/>
              </a:spcAft>
              <a:buSzPct val="100000"/>
              <a:buChar char="●"/>
            </a:pPr>
            <a:r>
              <a:rPr lang="en-US" sz="2022"/>
              <a:t>Safety procedures</a:t>
            </a:r>
            <a:endParaRPr sz="2022"/>
          </a:p>
          <a:p>
            <a:pPr indent="-344169" lvl="0" marL="457200" marR="0" rtl="0" algn="just">
              <a:lnSpc>
                <a:spcPct val="100000"/>
              </a:lnSpc>
              <a:spcBef>
                <a:spcPts val="0"/>
              </a:spcBef>
              <a:spcAft>
                <a:spcPts val="0"/>
              </a:spcAft>
              <a:buSzPct val="100000"/>
              <a:buChar char="●"/>
            </a:pPr>
            <a:r>
              <a:rPr lang="en-US" sz="2022"/>
              <a:t>Harassment policies</a:t>
            </a:r>
            <a:endParaRPr sz="2022"/>
          </a:p>
          <a:p>
            <a:pPr indent="-344169" lvl="0" marL="457200" marR="0" rtl="0" algn="just">
              <a:lnSpc>
                <a:spcPct val="100000"/>
              </a:lnSpc>
              <a:spcBef>
                <a:spcPts val="0"/>
              </a:spcBef>
              <a:spcAft>
                <a:spcPts val="0"/>
              </a:spcAft>
              <a:buSzPct val="100000"/>
              <a:buChar char="●"/>
            </a:pPr>
            <a:r>
              <a:rPr lang="en-US" sz="2022"/>
              <a:t>Technology use</a:t>
            </a:r>
            <a:endParaRPr sz="2022"/>
          </a:p>
          <a:p>
            <a:pPr indent="-344169" lvl="0" marL="457200" marR="0" rtl="0" algn="just">
              <a:lnSpc>
                <a:spcPct val="100000"/>
              </a:lnSpc>
              <a:spcBef>
                <a:spcPts val="0"/>
              </a:spcBef>
              <a:spcAft>
                <a:spcPts val="0"/>
              </a:spcAft>
              <a:buSzPct val="100000"/>
              <a:buChar char="●"/>
            </a:pPr>
            <a:r>
              <a:rPr lang="en-US" sz="2022"/>
              <a:t>Discipline</a:t>
            </a:r>
            <a:endParaRPr sz="2022"/>
          </a:p>
          <a:p>
            <a:pPr indent="-344169" lvl="0" marL="457200" marR="0" rtl="0" algn="just">
              <a:lnSpc>
                <a:spcPct val="100000"/>
              </a:lnSpc>
              <a:spcBef>
                <a:spcPts val="0"/>
              </a:spcBef>
              <a:spcAft>
                <a:spcPts val="0"/>
              </a:spcAft>
              <a:buSzPct val="100000"/>
              <a:buChar char="●"/>
            </a:pPr>
            <a:r>
              <a:rPr lang="en-US" sz="2022"/>
              <a:t>Appropriate behavior</a:t>
            </a:r>
            <a:endParaRPr sz="2022"/>
          </a:p>
          <a:p>
            <a:pPr indent="-344169" lvl="0" marL="457200" marR="0" rtl="0" algn="just">
              <a:lnSpc>
                <a:spcPct val="100000"/>
              </a:lnSpc>
              <a:spcBef>
                <a:spcPts val="0"/>
              </a:spcBef>
              <a:spcAft>
                <a:spcPts val="0"/>
              </a:spcAft>
              <a:buSzPct val="100000"/>
              <a:buChar char="●"/>
            </a:pPr>
            <a:r>
              <a:rPr lang="en-US" sz="2022"/>
              <a:t>Warnings</a:t>
            </a:r>
            <a:endParaRPr sz="2022"/>
          </a:p>
          <a:p>
            <a:pPr indent="-344169" lvl="0" marL="457200" marR="0" rtl="0" algn="just">
              <a:lnSpc>
                <a:spcPct val="100000"/>
              </a:lnSpc>
              <a:spcBef>
                <a:spcPts val="0"/>
              </a:spcBef>
              <a:spcAft>
                <a:spcPts val="0"/>
              </a:spcAft>
              <a:buSzPct val="100000"/>
              <a:buChar char="●"/>
            </a:pPr>
            <a:r>
              <a:rPr lang="en-US" sz="2022"/>
              <a:t>Termination</a:t>
            </a:r>
            <a:endParaRPr sz="2022"/>
          </a:p>
        </p:txBody>
      </p:sp>
      <p:grpSp>
        <p:nvGrpSpPr>
          <p:cNvPr id="171" name="Google Shape;171;g172b76da09b_0_26"/>
          <p:cNvGrpSpPr/>
          <p:nvPr/>
        </p:nvGrpSpPr>
        <p:grpSpPr>
          <a:xfrm>
            <a:off x="441960" y="561256"/>
            <a:ext cx="1128381" cy="847205"/>
            <a:chOff x="7393391" y="1075612"/>
            <a:chExt cx="1128381" cy="847205"/>
          </a:xfrm>
        </p:grpSpPr>
        <p:sp>
          <p:nvSpPr>
            <p:cNvPr id="172" name="Google Shape;172;g172b76da09b_0_2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3" name="Google Shape;173;g172b76da09b_0_26"/>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4" name="Google Shape;174;g172b76da09b_0_26"/>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8" name="Shape 178"/>
        <p:cNvGrpSpPr/>
        <p:nvPr/>
      </p:nvGrpSpPr>
      <p:grpSpPr>
        <a:xfrm>
          <a:off x="0" y="0"/>
          <a:ext cx="0" cy="0"/>
          <a:chOff x="0" y="0"/>
          <a:chExt cx="0" cy="0"/>
        </a:xfrm>
      </p:grpSpPr>
      <p:sp>
        <p:nvSpPr>
          <p:cNvPr id="179" name="Google Shape;179;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0" name="Google Shape;180;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1" name="Google Shape;181;p5"/>
          <p:cNvSpPr/>
          <p:nvPr>
            <p:ph type="title"/>
          </p:nvPr>
        </p:nvSpPr>
        <p:spPr>
          <a:xfrm>
            <a:off x="636743" y="-79384"/>
            <a:ext cx="10379741" cy="5775963"/>
          </a:xfrm>
          <a:prstGeom prst="ellipse">
            <a:avLst/>
          </a:prstGeom>
          <a:noFill/>
          <a:ln>
            <a:noFill/>
          </a:ln>
        </p:spPr>
        <p:txBody>
          <a:bodyPr anchorCtr="0" anchor="t" bIns="45700" lIns="91425" spcFirstLastPara="1" rIns="91425" wrap="square" tIns="91425">
            <a:normAutofit fontScale="90000"/>
          </a:bodyPr>
          <a:lstStyle/>
          <a:p>
            <a:pPr indent="0" lvl="0" marL="0" marR="0" rtl="0" algn="just">
              <a:lnSpc>
                <a:spcPct val="90000"/>
              </a:lnSpc>
              <a:spcBef>
                <a:spcPts val="0"/>
              </a:spcBef>
              <a:spcAft>
                <a:spcPts val="0"/>
              </a:spcAft>
              <a:buClr>
                <a:schemeClr val="dk1"/>
              </a:buClr>
              <a:buSzPct val="84836"/>
              <a:buFont typeface="Calibri"/>
              <a:buNone/>
            </a:pPr>
            <a:r>
              <a:rPr b="1" lang="en-US" sz="2711">
                <a:solidFill>
                  <a:schemeClr val="dk1"/>
                </a:solidFill>
                <a:latin typeface="Calibri"/>
                <a:ea typeface="Calibri"/>
                <a:cs typeface="Calibri"/>
                <a:sym typeface="Calibri"/>
              </a:rPr>
              <a:t> </a:t>
            </a:r>
            <a:r>
              <a:rPr b="1" lang="en-US" sz="2711">
                <a:solidFill>
                  <a:srgbClr val="222222"/>
                </a:solidFill>
                <a:latin typeface="Calibri"/>
                <a:ea typeface="Calibri"/>
                <a:cs typeface="Calibri"/>
                <a:sym typeface="Calibri"/>
              </a:rPr>
              <a:t>Relevance and use</a:t>
            </a:r>
            <a:r>
              <a:rPr b="1" lang="en-US" sz="2711">
                <a:solidFill>
                  <a:srgbClr val="222222"/>
                </a:solidFill>
              </a:rPr>
              <a:t>s of Company Policy</a:t>
            </a:r>
            <a:br>
              <a:rPr lang="en-US" sz="2800">
                <a:latin typeface="Calibri"/>
                <a:ea typeface="Calibri"/>
                <a:cs typeface="Calibri"/>
                <a:sym typeface="Calibri"/>
              </a:rPr>
            </a:br>
            <a:endParaRPr sz="1800"/>
          </a:p>
          <a:p>
            <a:pPr indent="0" lvl="0" marL="0" marR="0" rtl="0" algn="just">
              <a:lnSpc>
                <a:spcPct val="90000"/>
              </a:lnSpc>
              <a:spcBef>
                <a:spcPts val="0"/>
              </a:spcBef>
              <a:spcAft>
                <a:spcPts val="0"/>
              </a:spcAft>
              <a:buClr>
                <a:schemeClr val="dk1"/>
              </a:buClr>
              <a:buSzPct val="113736"/>
              <a:buFont typeface="Calibri"/>
              <a:buNone/>
            </a:pPr>
            <a:r>
              <a:rPr lang="en-US" sz="2022"/>
              <a:t>Company policies and procedures are a set of internal guidelines that establish the rules and expectations of your company. They help you communicate to employees what they can and can't do and how they should do it.</a:t>
            </a:r>
            <a:br>
              <a:rPr lang="en-US" sz="2022"/>
            </a:br>
            <a:endParaRPr sz="2022"/>
          </a:p>
          <a:p>
            <a:pPr indent="0" lvl="0" marL="0" marR="0" rtl="0" algn="just">
              <a:lnSpc>
                <a:spcPct val="90000"/>
              </a:lnSpc>
              <a:spcBef>
                <a:spcPts val="0"/>
              </a:spcBef>
              <a:spcAft>
                <a:spcPts val="0"/>
              </a:spcAft>
              <a:buClr>
                <a:schemeClr val="dk1"/>
              </a:buClr>
              <a:buSzPct val="113736"/>
              <a:buFont typeface="Calibri"/>
              <a:buNone/>
            </a:pPr>
            <a:r>
              <a:rPr lang="en-US" sz="2022"/>
              <a:t>The management of company policy and procedures aim to protect the rights of workers as well as the business interests of employers. Depending on the needs of the organization, various policies and procedures establish rules regarding employee conduct, attendance, dress code, privacy and other areas related to the terms and conditions of employment.</a:t>
            </a:r>
            <a:endParaRPr sz="2022"/>
          </a:p>
          <a:p>
            <a:pPr indent="0" lvl="0" marL="0" marR="0" rtl="0" algn="just">
              <a:lnSpc>
                <a:spcPct val="90000"/>
              </a:lnSpc>
              <a:spcBef>
                <a:spcPts val="0"/>
              </a:spcBef>
              <a:spcAft>
                <a:spcPts val="0"/>
              </a:spcAft>
              <a:buClr>
                <a:schemeClr val="dk1"/>
              </a:buClr>
              <a:buSzPct val="113736"/>
              <a:buFont typeface="Calibri"/>
              <a:buNone/>
            </a:pPr>
            <a:r>
              <a:t/>
            </a:r>
            <a:endParaRPr sz="2022"/>
          </a:p>
          <a:p>
            <a:pPr indent="0" lvl="0" marL="0" marR="0" rtl="0" algn="just">
              <a:lnSpc>
                <a:spcPct val="90000"/>
              </a:lnSpc>
              <a:spcBef>
                <a:spcPts val="0"/>
              </a:spcBef>
              <a:spcAft>
                <a:spcPts val="0"/>
              </a:spcAft>
              <a:buClr>
                <a:schemeClr val="dk1"/>
              </a:buClr>
              <a:buSzPct val="113736"/>
              <a:buFont typeface="Calibri"/>
              <a:buNone/>
            </a:pPr>
            <a:r>
              <a:rPr lang="en-US" sz="2022"/>
              <a:t>Clear </a:t>
            </a:r>
            <a:r>
              <a:rPr lang="en-US" sz="2022">
                <a:uFill>
                  <a:noFill/>
                </a:uFill>
                <a:hlinkClick r:id="rId3"/>
              </a:rPr>
              <a:t>company policies</a:t>
            </a:r>
            <a:r>
              <a:rPr lang="en-US" sz="2022"/>
              <a:t> challenge workers to higher standards. No amount of rules will ever eliminate problems a company will face, but they establish a level of protection when companies hire new employees and interact with customers.</a:t>
            </a:r>
            <a:endParaRPr sz="2022"/>
          </a:p>
          <a:p>
            <a:pPr indent="0" lvl="0" marL="0" marR="0" rtl="0" algn="just">
              <a:lnSpc>
                <a:spcPct val="90000"/>
              </a:lnSpc>
              <a:spcBef>
                <a:spcPts val="0"/>
              </a:spcBef>
              <a:spcAft>
                <a:spcPts val="0"/>
              </a:spcAft>
              <a:buClr>
                <a:schemeClr val="dk1"/>
              </a:buClr>
              <a:buSzPct val="113736"/>
              <a:buFont typeface="Calibri"/>
              <a:buNone/>
            </a:pPr>
            <a:r>
              <a:t/>
            </a:r>
            <a:endParaRPr sz="2022"/>
          </a:p>
          <a:p>
            <a:pPr indent="0" lvl="0" marL="0" marR="0" rtl="0" algn="just">
              <a:lnSpc>
                <a:spcPct val="90000"/>
              </a:lnSpc>
              <a:spcBef>
                <a:spcPts val="0"/>
              </a:spcBef>
              <a:spcAft>
                <a:spcPts val="0"/>
              </a:spcAft>
              <a:buClr>
                <a:schemeClr val="dk1"/>
              </a:buClr>
              <a:buSzPct val="113736"/>
              <a:buFont typeface="Calibri"/>
              <a:buNone/>
            </a:pPr>
            <a:r>
              <a:rPr lang="en-US" sz="2022"/>
              <a:t>How to use a Company Policy? Deliver and cover new rules in smaller groups, with each worker, or in a staff meeting depending on what the policy changes and covers. Controversial policies may need to be distributed to management first, so they can help employees understand it.</a:t>
            </a:r>
            <a:endParaRPr sz="2022"/>
          </a:p>
        </p:txBody>
      </p:sp>
      <p:grpSp>
        <p:nvGrpSpPr>
          <p:cNvPr id="182" name="Google Shape;182;p5"/>
          <p:cNvGrpSpPr/>
          <p:nvPr/>
        </p:nvGrpSpPr>
        <p:grpSpPr>
          <a:xfrm>
            <a:off x="441960" y="561256"/>
            <a:ext cx="1128382" cy="847206"/>
            <a:chOff x="7393391" y="1075612"/>
            <a:chExt cx="1128382" cy="847206"/>
          </a:xfrm>
        </p:grpSpPr>
        <p:sp>
          <p:nvSpPr>
            <p:cNvPr id="183" name="Google Shape;183;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4" name="Google Shape;184;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85" name="Google Shape;185;p5"/>
          <p:cNvPicPr preferRelativeResize="0"/>
          <p:nvPr>
            <p:ph idx="1" type="body"/>
          </p:nvPr>
        </p:nvPicPr>
        <p:blipFill rotWithShape="1">
          <a:blip r:embed="rId4">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9" name="Shape 189"/>
        <p:cNvGrpSpPr/>
        <p:nvPr/>
      </p:nvGrpSpPr>
      <p:grpSpPr>
        <a:xfrm>
          <a:off x="0" y="0"/>
          <a:ext cx="0" cy="0"/>
          <a:chOff x="0" y="0"/>
          <a:chExt cx="0" cy="0"/>
        </a:xfrm>
      </p:grpSpPr>
      <p:sp>
        <p:nvSpPr>
          <p:cNvPr id="190" name="Google Shape;190;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1" name="Google Shape;191;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2" name="Google Shape;192;p24"/>
          <p:cNvSpPr/>
          <p:nvPr>
            <p:ph type="title"/>
          </p:nvPr>
        </p:nvSpPr>
        <p:spPr>
          <a:xfrm>
            <a:off x="712856" y="7"/>
            <a:ext cx="10521900" cy="5969100"/>
          </a:xfrm>
          <a:prstGeom prst="ellipse">
            <a:avLst/>
          </a:prstGeom>
          <a:noFill/>
          <a:ln>
            <a:noFill/>
          </a:ln>
        </p:spPr>
        <p:txBody>
          <a:bodyPr anchorCtr="0" anchor="t" bIns="45700" lIns="91425" spcFirstLastPara="1" rIns="91425" wrap="square" tIns="45700">
            <a:normAutofit fontScale="90000"/>
          </a:bodyPr>
          <a:lstStyle/>
          <a:p>
            <a:pPr indent="-109727" lvl="0" marL="0" marR="0" rtl="0" algn="just">
              <a:lnSpc>
                <a:spcPct val="90000"/>
              </a:lnSpc>
              <a:spcBef>
                <a:spcPts val="0"/>
              </a:spcBef>
              <a:spcAft>
                <a:spcPts val="0"/>
              </a:spcAft>
              <a:buClr>
                <a:schemeClr val="dk1"/>
              </a:buClr>
              <a:buSzPct val="76352"/>
              <a:buFont typeface="Calibri"/>
              <a:buNone/>
            </a:pPr>
            <a:r>
              <a:rPr b="1" lang="en-US" sz="2711">
                <a:solidFill>
                  <a:schemeClr val="dk1"/>
                </a:solidFill>
                <a:latin typeface="Calibri"/>
                <a:ea typeface="Calibri"/>
                <a:cs typeface="Calibri"/>
                <a:sym typeface="Calibri"/>
              </a:rPr>
              <a:t> </a:t>
            </a:r>
            <a:r>
              <a:rPr b="1" lang="en-US" sz="2711">
                <a:solidFill>
                  <a:srgbClr val="222222"/>
                </a:solidFill>
                <a:latin typeface="Calibri"/>
                <a:ea typeface="Calibri"/>
                <a:cs typeface="Calibri"/>
                <a:sym typeface="Calibri"/>
              </a:rPr>
              <a:t>Tips on how to carry it ou</a:t>
            </a:r>
            <a:r>
              <a:rPr b="1" lang="en-US" sz="2711">
                <a:solidFill>
                  <a:srgbClr val="222222"/>
                </a:solidFill>
              </a:rPr>
              <a:t>t Company Policy</a:t>
            </a: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r>
              <a:rPr lang="en-US" sz="2000">
                <a:latin typeface="Calibri"/>
                <a:ea typeface="Calibri"/>
                <a:cs typeface="Calibri"/>
                <a:sym typeface="Calibri"/>
              </a:rPr>
              <a:t>What should you consider to build Company Policy and that are used by all your employees and collaborators?</a:t>
            </a:r>
            <a:endParaRPr sz="2000">
              <a:latin typeface="Calibri"/>
              <a:ea typeface="Calibri"/>
              <a:cs typeface="Calibri"/>
              <a:sym typeface="Calibri"/>
            </a:endParaRPr>
          </a:p>
          <a:p>
            <a:pPr indent="-109727" lvl="0" marL="0" marR="0" rtl="0" algn="just">
              <a:lnSpc>
                <a:spcPct val="90000"/>
              </a:lnSpc>
              <a:spcBef>
                <a:spcPts val="0"/>
              </a:spcBef>
              <a:spcAft>
                <a:spcPts val="0"/>
              </a:spcAft>
              <a:buClr>
                <a:schemeClr val="dk1"/>
              </a:buClr>
              <a:buSzPct val="103500"/>
              <a:buFont typeface="Calibri"/>
              <a:buNone/>
            </a:pPr>
            <a:r>
              <a:t/>
            </a:r>
            <a:endParaRPr sz="2000"/>
          </a:p>
          <a:p>
            <a:pPr indent="-224028" lvl="0" marL="0" marR="0" rtl="0" algn="just">
              <a:lnSpc>
                <a:spcPct val="100000"/>
              </a:lnSpc>
              <a:spcBef>
                <a:spcPts val="0"/>
              </a:spcBef>
              <a:spcAft>
                <a:spcPts val="0"/>
              </a:spcAft>
              <a:buClr>
                <a:schemeClr val="dk1"/>
              </a:buClr>
              <a:buSzPct val="100000"/>
              <a:buFont typeface="Calibri"/>
              <a:buChar char="➔"/>
            </a:pPr>
            <a:r>
              <a:rPr b="1" lang="en-US" sz="2000"/>
              <a:t>Keep it simple. </a:t>
            </a:r>
            <a:r>
              <a:rPr lang="en-US" sz="2000"/>
              <a:t>Policies should be written in plain language – not legalese.</a:t>
            </a:r>
            <a:endParaRPr b="1" sz="2000"/>
          </a:p>
          <a:p>
            <a:pPr indent="-224028" lvl="0" marL="0" marR="0" rtl="0" algn="just">
              <a:lnSpc>
                <a:spcPct val="100000"/>
              </a:lnSpc>
              <a:spcBef>
                <a:spcPts val="1000"/>
              </a:spcBef>
              <a:spcAft>
                <a:spcPts val="0"/>
              </a:spcAft>
              <a:buClr>
                <a:schemeClr val="dk1"/>
              </a:buClr>
              <a:buSzPct val="100000"/>
              <a:buFont typeface="Calibri"/>
              <a:buChar char="➔"/>
            </a:pPr>
            <a:r>
              <a:rPr b="1" lang="en-US" sz="2000"/>
              <a:t>Keep it general.</a:t>
            </a:r>
            <a:r>
              <a:rPr lang="en-US" sz="2000"/>
              <a:t> Policies should be written broadly but with enough clarity to apply to varying circumstances.</a:t>
            </a:r>
            <a:endParaRPr sz="2000"/>
          </a:p>
          <a:p>
            <a:pPr indent="-224028" lvl="0" marL="0" marR="0" rtl="0" algn="just">
              <a:lnSpc>
                <a:spcPct val="100000"/>
              </a:lnSpc>
              <a:spcBef>
                <a:spcPts val="1000"/>
              </a:spcBef>
              <a:spcAft>
                <a:spcPts val="0"/>
              </a:spcAft>
              <a:buClr>
                <a:schemeClr val="dk1"/>
              </a:buClr>
              <a:buSzPct val="100000"/>
              <a:buFont typeface="Calibri"/>
              <a:buChar char="➔"/>
            </a:pPr>
            <a:r>
              <a:rPr b="1" lang="en-US" sz="2000"/>
              <a:t>Make it relevant.</a:t>
            </a:r>
            <a:r>
              <a:rPr lang="en-US" sz="2000"/>
              <a:t> The policy should clearly tell the audience why it exists, who it affects, major conditions and restrictions, when and under what circumstances it applies.</a:t>
            </a:r>
            <a:endParaRPr sz="2000"/>
          </a:p>
          <a:p>
            <a:pPr indent="-224028" lvl="0" marL="0" marR="0" rtl="0" algn="just">
              <a:lnSpc>
                <a:spcPct val="100000"/>
              </a:lnSpc>
              <a:spcBef>
                <a:spcPts val="1000"/>
              </a:spcBef>
              <a:spcAft>
                <a:spcPts val="0"/>
              </a:spcAft>
              <a:buClr>
                <a:schemeClr val="dk1"/>
              </a:buClr>
              <a:buSzPct val="100000"/>
              <a:buFont typeface="Calibri"/>
              <a:buChar char="➔"/>
            </a:pPr>
            <a:r>
              <a:rPr b="1" lang="en-US" sz="2000"/>
              <a:t>Ensure the policy can be enforced. </a:t>
            </a:r>
            <a:r>
              <a:rPr lang="en-US" sz="2000"/>
              <a:t>A policy written without intention to enforce it, should not be written.</a:t>
            </a:r>
            <a:endParaRPr sz="2000">
              <a:solidFill>
                <a:srgbClr val="141827"/>
              </a:solidFill>
              <a:highlight>
                <a:srgbClr val="FFFFFF"/>
              </a:highlight>
              <a:latin typeface="Arial"/>
              <a:ea typeface="Arial"/>
              <a:cs typeface="Arial"/>
              <a:sym typeface="Arial"/>
            </a:endParaRPr>
          </a:p>
          <a:p>
            <a:pPr indent="-224028" lvl="0" marL="0" marR="0" rtl="0" algn="just">
              <a:lnSpc>
                <a:spcPct val="100000"/>
              </a:lnSpc>
              <a:spcBef>
                <a:spcPts val="1000"/>
              </a:spcBef>
              <a:spcAft>
                <a:spcPts val="1000"/>
              </a:spcAft>
              <a:buClr>
                <a:schemeClr val="dk1"/>
              </a:buClr>
              <a:buSzPct val="100000"/>
              <a:buFont typeface="Calibri"/>
              <a:buChar char="➔"/>
            </a:pPr>
            <a:r>
              <a:rPr b="1" lang="en-US" sz="2000"/>
              <a:t>Less is more</a:t>
            </a:r>
            <a:r>
              <a:rPr b="1" lang="en-US" sz="2000">
                <a:solidFill>
                  <a:srgbClr val="141827"/>
                </a:solidFill>
                <a:highlight>
                  <a:srgbClr val="FFFFFF"/>
                </a:highlight>
                <a:latin typeface="Arial"/>
                <a:ea typeface="Arial"/>
                <a:cs typeface="Arial"/>
                <a:sym typeface="Arial"/>
              </a:rPr>
              <a:t>.</a:t>
            </a:r>
            <a:r>
              <a:rPr lang="en-US" sz="2000">
                <a:solidFill>
                  <a:srgbClr val="141827"/>
                </a:solidFill>
                <a:highlight>
                  <a:srgbClr val="FFFFFF"/>
                </a:highlight>
                <a:latin typeface="Arial"/>
                <a:ea typeface="Arial"/>
                <a:cs typeface="Arial"/>
                <a:sym typeface="Arial"/>
              </a:rPr>
              <a:t> </a:t>
            </a:r>
            <a:r>
              <a:rPr lang="en-US" sz="2000"/>
              <a:t>A policy need not be lengthy. In many instances, shorter is better.</a:t>
            </a:r>
            <a:br>
              <a:rPr lang="en-US" sz="2000"/>
            </a:br>
            <a:endParaRPr sz="2000"/>
          </a:p>
        </p:txBody>
      </p:sp>
      <p:grpSp>
        <p:nvGrpSpPr>
          <p:cNvPr id="193" name="Google Shape;193;p24"/>
          <p:cNvGrpSpPr/>
          <p:nvPr/>
        </p:nvGrpSpPr>
        <p:grpSpPr>
          <a:xfrm>
            <a:off x="441960" y="561256"/>
            <a:ext cx="1128382" cy="847206"/>
            <a:chOff x="7393391" y="1075612"/>
            <a:chExt cx="1128382" cy="847206"/>
          </a:xfrm>
        </p:grpSpPr>
        <p:sp>
          <p:nvSpPr>
            <p:cNvPr id="194" name="Google Shape;194;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5" name="Google Shape;195;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96" name="Google Shape;196;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