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c44a23d198_0_0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g1c44a23d198_0_0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c44a23d198_0_96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g1c44a23d198_0_96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c44a23d198_0_108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g1c44a23d198_0_108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c44a23d198_0_128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g1c44a23d198_0_128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c44a23d198_0_145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g1c44a23d198_0_145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c44a23d198_0_12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g1c44a23d198_0_12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c44a23d198_0_21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g1c44a23d198_0_21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c44a23d198_0_34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g1c44a23d198_0_34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c44a23d198_0_44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1c44a23d198_0_44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c44a23d198_0_55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1c44a23d198_0_55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c44a23d198_0_66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g1c44a23d198_0_66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c44a23d198_0_76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1c44a23d198_0_76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c44a23d198_0_86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g1c44a23d198_0_86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4.png"/><Relationship Id="rId4" Type="http://schemas.openxmlformats.org/officeDocument/2006/relationships/image" Target="../media/image1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4.png"/><Relationship Id="rId4" Type="http://schemas.openxmlformats.org/officeDocument/2006/relationships/image" Target="../media/image1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png"/><Relationship Id="rId4" Type="http://schemas.openxmlformats.org/officeDocument/2006/relationships/image" Target="../media/image1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4.png"/><Relationship Id="rId4" Type="http://schemas.openxmlformats.org/officeDocument/2006/relationships/image" Target="../media/image1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4.png"/><Relationship Id="rId4" Type="http://schemas.openxmlformats.org/officeDocument/2006/relationships/image" Target="../media/image1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91437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0" y="0"/>
            <a:ext cx="7061374" cy="5143500"/>
          </a:xfrm>
          <a:custGeom>
            <a:rect b="b" l="l" r="r" t="t"/>
            <a:pathLst>
              <a:path extrusionOk="0" h="6858000" w="9415165">
                <a:moveTo>
                  <a:pt x="0" y="5940102"/>
                </a:moveTo>
                <a:lnTo>
                  <a:pt x="201903" y="5940608"/>
                </a:lnTo>
                <a:cubicBezTo>
                  <a:pt x="552894" y="5941488"/>
                  <a:pt x="968883" y="5942531"/>
                  <a:pt x="1461907" y="5943766"/>
                </a:cubicBezTo>
                <a:cubicBezTo>
                  <a:pt x="1662934" y="5938113"/>
                  <a:pt x="1852841" y="6049291"/>
                  <a:pt x="1951874" y="6220822"/>
                </a:cubicBezTo>
                <a:cubicBezTo>
                  <a:pt x="1951874" y="6220822"/>
                  <a:pt x="1951874" y="6220822"/>
                  <a:pt x="2282833" y="6794059"/>
                </a:cubicBezTo>
                <a:lnTo>
                  <a:pt x="2319750" y="6858000"/>
                </a:lnTo>
                <a:lnTo>
                  <a:pt x="0" y="6858000"/>
                </a:lnTo>
                <a:close/>
                <a:moveTo>
                  <a:pt x="751947" y="3830686"/>
                </a:moveTo>
                <a:cubicBezTo>
                  <a:pt x="751947" y="3830686"/>
                  <a:pt x="751947" y="3830686"/>
                  <a:pt x="1719258" y="3833112"/>
                </a:cubicBezTo>
                <a:cubicBezTo>
                  <a:pt x="1780885" y="3831380"/>
                  <a:pt x="1839102" y="3865462"/>
                  <a:pt x="1869462" y="3918046"/>
                </a:cubicBezTo>
                <a:cubicBezTo>
                  <a:pt x="1869462" y="3918046"/>
                  <a:pt x="1869462" y="3918046"/>
                  <a:pt x="2354170" y="4757586"/>
                </a:cubicBezTo>
                <a:cubicBezTo>
                  <a:pt x="2385577" y="4811983"/>
                  <a:pt x="2384937" y="4877630"/>
                  <a:pt x="2353672" y="4931947"/>
                </a:cubicBezTo>
                <a:cubicBezTo>
                  <a:pt x="2353672" y="4931947"/>
                  <a:pt x="2353672" y="4931947"/>
                  <a:pt x="1871068" y="5769061"/>
                </a:cubicBezTo>
                <a:cubicBezTo>
                  <a:pt x="1841608" y="5822336"/>
                  <a:pt x="1783799" y="5855711"/>
                  <a:pt x="1722931" y="5854589"/>
                </a:cubicBezTo>
                <a:cubicBezTo>
                  <a:pt x="1722931" y="5854589"/>
                  <a:pt x="1722931" y="5854589"/>
                  <a:pt x="756668" y="5853977"/>
                </a:cubicBezTo>
                <a:cubicBezTo>
                  <a:pt x="693994" y="5853896"/>
                  <a:pt x="636823" y="5821628"/>
                  <a:pt x="605416" y="5767228"/>
                </a:cubicBezTo>
                <a:cubicBezTo>
                  <a:pt x="605416" y="5767228"/>
                  <a:pt x="605416" y="5767228"/>
                  <a:pt x="120708" y="4927690"/>
                </a:cubicBezTo>
                <a:cubicBezTo>
                  <a:pt x="90348" y="4875106"/>
                  <a:pt x="89942" y="4807646"/>
                  <a:pt x="122255" y="4755141"/>
                </a:cubicBezTo>
                <a:cubicBezTo>
                  <a:pt x="122255" y="4755141"/>
                  <a:pt x="122255" y="4755141"/>
                  <a:pt x="603810" y="3916214"/>
                </a:cubicBezTo>
                <a:cubicBezTo>
                  <a:pt x="633271" y="3862939"/>
                  <a:pt x="691080" y="3829563"/>
                  <a:pt x="751947" y="3830686"/>
                </a:cubicBezTo>
                <a:close/>
                <a:moveTo>
                  <a:pt x="2140871" y="3416093"/>
                </a:moveTo>
                <a:cubicBezTo>
                  <a:pt x="2140871" y="3416093"/>
                  <a:pt x="2140871" y="3416093"/>
                  <a:pt x="2485012" y="3416957"/>
                </a:cubicBezTo>
                <a:cubicBezTo>
                  <a:pt x="2506938" y="3416340"/>
                  <a:pt x="2527650" y="3428466"/>
                  <a:pt x="2538451" y="3447174"/>
                </a:cubicBezTo>
                <a:cubicBezTo>
                  <a:pt x="2538451" y="3447174"/>
                  <a:pt x="2538451" y="3447174"/>
                  <a:pt x="2710898" y="3745860"/>
                </a:cubicBezTo>
                <a:cubicBezTo>
                  <a:pt x="2722072" y="3765213"/>
                  <a:pt x="2721844" y="3788568"/>
                  <a:pt x="2710720" y="3807893"/>
                </a:cubicBezTo>
                <a:cubicBezTo>
                  <a:pt x="2710720" y="3807893"/>
                  <a:pt x="2710720" y="3807893"/>
                  <a:pt x="2539024" y="4105714"/>
                </a:cubicBezTo>
                <a:cubicBezTo>
                  <a:pt x="2528542" y="4124669"/>
                  <a:pt x="2507974" y="4136543"/>
                  <a:pt x="2486319" y="4136144"/>
                </a:cubicBezTo>
                <a:cubicBezTo>
                  <a:pt x="2486319" y="4136144"/>
                  <a:pt x="2486319" y="4136144"/>
                  <a:pt x="2142549" y="4135926"/>
                </a:cubicBezTo>
                <a:cubicBezTo>
                  <a:pt x="2120252" y="4135898"/>
                  <a:pt x="2099911" y="4124417"/>
                  <a:pt x="2088738" y="4105063"/>
                </a:cubicBezTo>
                <a:cubicBezTo>
                  <a:pt x="2088738" y="4105063"/>
                  <a:pt x="2088738" y="4105063"/>
                  <a:pt x="1916292" y="3806378"/>
                </a:cubicBezTo>
                <a:cubicBezTo>
                  <a:pt x="1905490" y="3787669"/>
                  <a:pt x="1905346" y="3763670"/>
                  <a:pt x="1916843" y="3744990"/>
                </a:cubicBezTo>
                <a:cubicBezTo>
                  <a:pt x="1916843" y="3744990"/>
                  <a:pt x="1916843" y="3744990"/>
                  <a:pt x="2088166" y="3446523"/>
                </a:cubicBezTo>
                <a:cubicBezTo>
                  <a:pt x="2098648" y="3427568"/>
                  <a:pt x="2119216" y="3415695"/>
                  <a:pt x="2140871" y="3416093"/>
                </a:cubicBezTo>
                <a:close/>
                <a:moveTo>
                  <a:pt x="2309207" y="2943824"/>
                </a:moveTo>
                <a:cubicBezTo>
                  <a:pt x="2309207" y="2943824"/>
                  <a:pt x="2309207" y="2943824"/>
                  <a:pt x="2490927" y="2944279"/>
                </a:cubicBezTo>
                <a:cubicBezTo>
                  <a:pt x="2502505" y="2943955"/>
                  <a:pt x="2513441" y="2950357"/>
                  <a:pt x="2519144" y="2960236"/>
                </a:cubicBezTo>
                <a:cubicBezTo>
                  <a:pt x="2519144" y="2960236"/>
                  <a:pt x="2519144" y="2960236"/>
                  <a:pt x="2610202" y="3117952"/>
                </a:cubicBezTo>
                <a:cubicBezTo>
                  <a:pt x="2616102" y="3128172"/>
                  <a:pt x="2615982" y="3140504"/>
                  <a:pt x="2610107" y="3150708"/>
                </a:cubicBezTo>
                <a:cubicBezTo>
                  <a:pt x="2610107" y="3150708"/>
                  <a:pt x="2610107" y="3150708"/>
                  <a:pt x="2519446" y="3307968"/>
                </a:cubicBezTo>
                <a:cubicBezTo>
                  <a:pt x="2513912" y="3317976"/>
                  <a:pt x="2503051" y="3324246"/>
                  <a:pt x="2491617" y="3324035"/>
                </a:cubicBezTo>
                <a:cubicBezTo>
                  <a:pt x="2491617" y="3324035"/>
                  <a:pt x="2491617" y="3324035"/>
                  <a:pt x="2310094" y="3323920"/>
                </a:cubicBezTo>
                <a:cubicBezTo>
                  <a:pt x="2298321" y="3323905"/>
                  <a:pt x="2287579" y="3317843"/>
                  <a:pt x="2281679" y="3307623"/>
                </a:cubicBezTo>
                <a:cubicBezTo>
                  <a:pt x="2281679" y="3307623"/>
                  <a:pt x="2281679" y="3307623"/>
                  <a:pt x="2190623" y="3149908"/>
                </a:cubicBezTo>
                <a:cubicBezTo>
                  <a:pt x="2184919" y="3140029"/>
                  <a:pt x="2184843" y="3127357"/>
                  <a:pt x="2190913" y="3117492"/>
                </a:cubicBezTo>
                <a:cubicBezTo>
                  <a:pt x="2190913" y="3117492"/>
                  <a:pt x="2190913" y="3117492"/>
                  <a:pt x="2281378" y="2959891"/>
                </a:cubicBezTo>
                <a:cubicBezTo>
                  <a:pt x="2286913" y="2949884"/>
                  <a:pt x="2297773" y="2943613"/>
                  <a:pt x="2309207" y="2943824"/>
                </a:cubicBezTo>
                <a:close/>
                <a:moveTo>
                  <a:pt x="4112874" y="2635904"/>
                </a:moveTo>
                <a:cubicBezTo>
                  <a:pt x="4112874" y="2635904"/>
                  <a:pt x="4112874" y="2635904"/>
                  <a:pt x="7268230" y="2643815"/>
                </a:cubicBezTo>
                <a:cubicBezTo>
                  <a:pt x="7469258" y="2638162"/>
                  <a:pt x="7659163" y="2749340"/>
                  <a:pt x="7758196" y="2920870"/>
                </a:cubicBezTo>
                <a:cubicBezTo>
                  <a:pt x="7758196" y="2920870"/>
                  <a:pt x="7758196" y="2920870"/>
                  <a:pt x="9339309" y="5659439"/>
                </a:cubicBezTo>
                <a:cubicBezTo>
                  <a:pt x="9441758" y="5836884"/>
                  <a:pt x="9439672" y="6051021"/>
                  <a:pt x="9337678" y="6228205"/>
                </a:cubicBezTo>
                <a:cubicBezTo>
                  <a:pt x="9337678" y="6228205"/>
                  <a:pt x="9337678" y="6228205"/>
                  <a:pt x="9008157" y="6799787"/>
                </a:cubicBezTo>
                <a:lnTo>
                  <a:pt x="8974598" y="6858000"/>
                </a:lnTo>
                <a:lnTo>
                  <a:pt x="2425403" y="6858000"/>
                </a:lnTo>
                <a:lnTo>
                  <a:pt x="2332089" y="6696379"/>
                </a:lnTo>
                <a:cubicBezTo>
                  <a:pt x="2245236" y="6545945"/>
                  <a:pt x="2152593" y="6385482"/>
                  <a:pt x="2053773" y="6214321"/>
                </a:cubicBezTo>
                <a:cubicBezTo>
                  <a:pt x="1954740" y="6042790"/>
                  <a:pt x="1953410" y="5822737"/>
                  <a:pt x="2058819" y="5651469"/>
                </a:cubicBezTo>
                <a:cubicBezTo>
                  <a:pt x="2058819" y="5651469"/>
                  <a:pt x="2058819" y="5651469"/>
                  <a:pt x="3629647" y="2914896"/>
                </a:cubicBezTo>
                <a:cubicBezTo>
                  <a:pt x="3725749" y="2741114"/>
                  <a:pt x="3914325" y="2632240"/>
                  <a:pt x="4112874" y="2635904"/>
                </a:cubicBezTo>
                <a:close/>
                <a:moveTo>
                  <a:pt x="688133" y="2474638"/>
                </a:moveTo>
                <a:cubicBezTo>
                  <a:pt x="688133" y="2474638"/>
                  <a:pt x="688133" y="2474638"/>
                  <a:pt x="1287544" y="2476142"/>
                </a:cubicBezTo>
                <a:cubicBezTo>
                  <a:pt x="1325733" y="2475067"/>
                  <a:pt x="1361809" y="2496187"/>
                  <a:pt x="1380621" y="2528772"/>
                </a:cubicBezTo>
                <a:cubicBezTo>
                  <a:pt x="1380621" y="2528772"/>
                  <a:pt x="1380621" y="2528772"/>
                  <a:pt x="1680979" y="3049008"/>
                </a:cubicBezTo>
                <a:cubicBezTo>
                  <a:pt x="1700441" y="3082716"/>
                  <a:pt x="1700045" y="3123395"/>
                  <a:pt x="1680670" y="3157054"/>
                </a:cubicBezTo>
                <a:cubicBezTo>
                  <a:pt x="1680670" y="3157054"/>
                  <a:pt x="1680670" y="3157054"/>
                  <a:pt x="1381617" y="3675787"/>
                </a:cubicBezTo>
                <a:cubicBezTo>
                  <a:pt x="1363361" y="3708799"/>
                  <a:pt x="1327537" y="3729482"/>
                  <a:pt x="1289821" y="3728785"/>
                </a:cubicBezTo>
                <a:cubicBezTo>
                  <a:pt x="1289821" y="3728785"/>
                  <a:pt x="1289821" y="3728785"/>
                  <a:pt x="691058" y="3728407"/>
                </a:cubicBezTo>
                <a:cubicBezTo>
                  <a:pt x="652221" y="3728357"/>
                  <a:pt x="616793" y="3708360"/>
                  <a:pt x="597332" y="3674651"/>
                </a:cubicBezTo>
                <a:cubicBezTo>
                  <a:pt x="597332" y="3674651"/>
                  <a:pt x="597332" y="3674651"/>
                  <a:pt x="296974" y="3154416"/>
                </a:cubicBezTo>
                <a:cubicBezTo>
                  <a:pt x="278161" y="3121831"/>
                  <a:pt x="277908" y="3080029"/>
                  <a:pt x="297933" y="3047494"/>
                </a:cubicBezTo>
                <a:cubicBezTo>
                  <a:pt x="297933" y="3047494"/>
                  <a:pt x="297933" y="3047494"/>
                  <a:pt x="596337" y="2527637"/>
                </a:cubicBezTo>
                <a:cubicBezTo>
                  <a:pt x="614593" y="2494625"/>
                  <a:pt x="650416" y="2473943"/>
                  <a:pt x="688133" y="2474638"/>
                </a:cubicBezTo>
                <a:close/>
                <a:moveTo>
                  <a:pt x="2732571" y="2020011"/>
                </a:moveTo>
                <a:cubicBezTo>
                  <a:pt x="2732571" y="2020011"/>
                  <a:pt x="2732571" y="2020011"/>
                  <a:pt x="3236024" y="2021272"/>
                </a:cubicBezTo>
                <a:cubicBezTo>
                  <a:pt x="3268098" y="2020370"/>
                  <a:pt x="3298399" y="2038110"/>
                  <a:pt x="3314200" y="2065479"/>
                </a:cubicBezTo>
                <a:cubicBezTo>
                  <a:pt x="3314200" y="2065479"/>
                  <a:pt x="3314200" y="2065479"/>
                  <a:pt x="3566473" y="2502430"/>
                </a:cubicBezTo>
                <a:cubicBezTo>
                  <a:pt x="3582820" y="2530741"/>
                  <a:pt x="3582487" y="2564907"/>
                  <a:pt x="3566214" y="2593179"/>
                </a:cubicBezTo>
                <a:cubicBezTo>
                  <a:pt x="3566214" y="2593179"/>
                  <a:pt x="3566214" y="2593179"/>
                  <a:pt x="3315036" y="3028868"/>
                </a:cubicBezTo>
                <a:cubicBezTo>
                  <a:pt x="3299702" y="3056596"/>
                  <a:pt x="3269615" y="3073966"/>
                  <a:pt x="3237935" y="3073382"/>
                </a:cubicBezTo>
                <a:cubicBezTo>
                  <a:pt x="3237935" y="3073382"/>
                  <a:pt x="3237935" y="3073382"/>
                  <a:pt x="2735028" y="3073064"/>
                </a:cubicBezTo>
                <a:cubicBezTo>
                  <a:pt x="2702409" y="3073021"/>
                  <a:pt x="2672652" y="3056226"/>
                  <a:pt x="2656307" y="3027915"/>
                </a:cubicBezTo>
                <a:cubicBezTo>
                  <a:pt x="2656307" y="3027915"/>
                  <a:pt x="2656307" y="3027915"/>
                  <a:pt x="2404033" y="2590963"/>
                </a:cubicBezTo>
                <a:cubicBezTo>
                  <a:pt x="2388231" y="2563595"/>
                  <a:pt x="2388020" y="2528484"/>
                  <a:pt x="2404839" y="2501157"/>
                </a:cubicBezTo>
                <a:cubicBezTo>
                  <a:pt x="2404839" y="2501157"/>
                  <a:pt x="2404839" y="2501157"/>
                  <a:pt x="2655471" y="2064525"/>
                </a:cubicBezTo>
                <a:cubicBezTo>
                  <a:pt x="2670804" y="2036797"/>
                  <a:pt x="2700892" y="2019426"/>
                  <a:pt x="2732571" y="2020011"/>
                </a:cubicBezTo>
                <a:close/>
                <a:moveTo>
                  <a:pt x="3662925" y="0"/>
                </a:moveTo>
                <a:lnTo>
                  <a:pt x="5336547" y="0"/>
                </a:lnTo>
                <a:lnTo>
                  <a:pt x="5342959" y="11106"/>
                </a:lnTo>
                <a:cubicBezTo>
                  <a:pt x="5372852" y="62881"/>
                  <a:pt x="5492421" y="269982"/>
                  <a:pt x="5970700" y="1098387"/>
                </a:cubicBezTo>
                <a:cubicBezTo>
                  <a:pt x="6012021" y="1169956"/>
                  <a:pt x="6011183" y="1256322"/>
                  <a:pt x="5970044" y="1327785"/>
                </a:cubicBezTo>
                <a:cubicBezTo>
                  <a:pt x="5970044" y="1327785"/>
                  <a:pt x="5970044" y="1327785"/>
                  <a:pt x="5335110" y="2429135"/>
                </a:cubicBezTo>
                <a:cubicBezTo>
                  <a:pt x="5296350" y="2499226"/>
                  <a:pt x="5220291" y="2543137"/>
                  <a:pt x="5140211" y="2541659"/>
                </a:cubicBezTo>
                <a:cubicBezTo>
                  <a:pt x="5140211" y="2541659"/>
                  <a:pt x="5140211" y="2541659"/>
                  <a:pt x="3868947" y="2540855"/>
                </a:cubicBezTo>
                <a:cubicBezTo>
                  <a:pt x="3786490" y="2540750"/>
                  <a:pt x="3711273" y="2498294"/>
                  <a:pt x="3669952" y="2426726"/>
                </a:cubicBezTo>
                <a:cubicBezTo>
                  <a:pt x="3669952" y="2426726"/>
                  <a:pt x="3669952" y="2426726"/>
                  <a:pt x="3032246" y="1322186"/>
                </a:cubicBezTo>
                <a:cubicBezTo>
                  <a:pt x="2992303" y="1253003"/>
                  <a:pt x="2991768" y="1164250"/>
                  <a:pt x="3034282" y="1095172"/>
                </a:cubicBezTo>
                <a:cubicBezTo>
                  <a:pt x="3034282" y="1095172"/>
                  <a:pt x="3034282" y="1095172"/>
                  <a:pt x="3556318" y="185723"/>
                </a:cubicBez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" name="Google Shape;56;p13"/>
          <p:cNvGrpSpPr/>
          <p:nvPr/>
        </p:nvGrpSpPr>
        <p:grpSpPr>
          <a:xfrm>
            <a:off x="4626720" y="817984"/>
            <a:ext cx="4185751" cy="3209066"/>
            <a:chOff x="6168960" y="1090645"/>
            <a:chExt cx="5581001" cy="4278755"/>
          </a:xfrm>
        </p:grpSpPr>
        <p:sp>
          <p:nvSpPr>
            <p:cNvPr id="57" name="Google Shape;57;p13"/>
            <p:cNvSpPr/>
            <p:nvPr/>
          </p:nvSpPr>
          <p:spPr>
            <a:xfrm rot="-5400000">
              <a:off x="6820083" y="439522"/>
              <a:ext cx="4278755" cy="5581001"/>
            </a:xfrm>
            <a:custGeom>
              <a:rect b="b" l="l" r="r" t="t"/>
              <a:pathLst>
                <a:path extrusionOk="0" h="5581001" w="4278755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</p:sp>
        <p:sp>
          <p:nvSpPr>
            <p:cNvPr id="58" name="Google Shape;58;p13"/>
            <p:cNvSpPr/>
            <p:nvPr/>
          </p:nvSpPr>
          <p:spPr>
            <a:xfrm rot="-5400000">
              <a:off x="6900295" y="521204"/>
              <a:ext cx="4118302" cy="5413571"/>
            </a:xfrm>
            <a:custGeom>
              <a:rect b="b" l="l" r="r" t="t"/>
              <a:pathLst>
                <a:path extrusionOk="0" h="5581001" w="4278755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noFill/>
            <a:ln cap="flat" cmpd="sng" w="1905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</p:grpSp>
      <p:sp>
        <p:nvSpPr>
          <p:cNvPr id="59" name="Google Shape;59;p13"/>
          <p:cNvSpPr txBox="1"/>
          <p:nvPr>
            <p:ph idx="4294967295" type="title"/>
          </p:nvPr>
        </p:nvSpPr>
        <p:spPr>
          <a:xfrm>
            <a:off x="4927230" y="1359180"/>
            <a:ext cx="3584400" cy="211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None/>
            </a:pPr>
            <a:r>
              <a:rPr b="1" i="0" lang="it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Masterclass Lessons Learned Repository</a:t>
            </a: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r>
              <a:rPr b="1" i="0" lang="it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Politica aziendale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tipo&#10;&#10;Descripción generada automáticamente" id="60" name="Google Shape;6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79420"/>
            <a:ext cx="2214811" cy="7794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terfaz de usuario gráfica, Texto&#10;&#10;Descripción generada automáticamente" id="61" name="Google Shape;61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28780" y="176580"/>
            <a:ext cx="1398060" cy="37908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/>
          <p:nvPr/>
        </p:nvSpPr>
        <p:spPr>
          <a:xfrm>
            <a:off x="1756080" y="4449330"/>
            <a:ext cx="4893900" cy="59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just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900"/>
              <a:buFont typeface="Calibri"/>
              <a:buNone/>
            </a:pPr>
            <a:r>
              <a:rPr b="0" i="0" lang="it" sz="9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Questo progetto è stato finanziato con il sostegno della Commissione europea. L'autore è il solo responsabile di questa comunicazione e la Commissione declina ogni responsabilità sull'uso che potrà essere fatto delle informazioni in essa contenute. Numero di presentazione: 2021-1-ES02-KA220-YOU-000028609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2"/>
          <p:cNvSpPr/>
          <p:nvPr/>
        </p:nvSpPr>
        <p:spPr>
          <a:xfrm>
            <a:off x="2160" y="0"/>
            <a:ext cx="91413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2"/>
          <p:cNvSpPr/>
          <p:nvPr/>
        </p:nvSpPr>
        <p:spPr>
          <a:xfrm flipH="1" rot="10800000">
            <a:off x="-270" y="0"/>
            <a:ext cx="5654921" cy="5143500"/>
          </a:xfrm>
          <a:custGeom>
            <a:rect b="b" l="l" r="r" t="t"/>
            <a:pathLst>
              <a:path extrusionOk="0" h="6858000" w="7539895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rgbClr val="262626">
              <a:alpha val="68630"/>
            </a:srgbClr>
          </a:solidFill>
          <a:ln>
            <a:noFill/>
          </a:ln>
        </p:spPr>
      </p:sp>
      <p:sp>
        <p:nvSpPr>
          <p:cNvPr id="161" name="Google Shape;161;p22"/>
          <p:cNvSpPr/>
          <p:nvPr/>
        </p:nvSpPr>
        <p:spPr>
          <a:xfrm flipH="1" rot="10800000">
            <a:off x="0" y="0"/>
            <a:ext cx="5319739" cy="5143500"/>
          </a:xfrm>
          <a:custGeom>
            <a:rect b="b" l="l" r="r" t="t"/>
            <a:pathLst>
              <a:path extrusionOk="0" h="6858000" w="7092985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</p:sp>
      <p:sp>
        <p:nvSpPr>
          <p:cNvPr id="162" name="Google Shape;162;p22"/>
          <p:cNvSpPr txBox="1"/>
          <p:nvPr>
            <p:ph idx="4294967295" type="title"/>
          </p:nvPr>
        </p:nvSpPr>
        <p:spPr>
          <a:xfrm>
            <a:off x="628560" y="273780"/>
            <a:ext cx="41472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br>
              <a:rPr b="0" i="0" lang="it" sz="1400" u="none" cap="none" strike="noStrike"/>
            </a:br>
            <a:r>
              <a:rPr b="1" i="0" lang="it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0" i="0" lang="it" sz="1400" u="none" cap="none" strike="noStrike"/>
            </a:br>
            <a:r>
              <a:rPr b="1" i="0" lang="it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0" i="0" lang="it" sz="1400" u="none" cap="none" strike="noStrike"/>
            </a:b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2"/>
          <p:cNvSpPr/>
          <p:nvPr/>
        </p:nvSpPr>
        <p:spPr>
          <a:xfrm>
            <a:off x="4906170" y="2268270"/>
            <a:ext cx="4046400" cy="3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88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b="1" i="0" lang="it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Modello 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nterfaz de usuario gráfica, Texto&#10;&#10;Descripción generada automáticamente" id="164" name="Google Shape;164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62790" y="4376970"/>
            <a:ext cx="2096820" cy="5710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tipo&#10;&#10;Descripción generada automáticamente" id="165" name="Google Shape;165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72410" y="4416930"/>
            <a:ext cx="1247128" cy="491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22"/>
          <p:cNvSpPr/>
          <p:nvPr/>
        </p:nvSpPr>
        <p:spPr>
          <a:xfrm>
            <a:off x="3028860" y="3663630"/>
            <a:ext cx="5390700" cy="96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2"/>
          <p:cNvSpPr/>
          <p:nvPr/>
        </p:nvSpPr>
        <p:spPr>
          <a:xfrm rot="2164761">
            <a:off x="7172831" y="-174130"/>
            <a:ext cx="2796206" cy="1952106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3"/>
          <p:cNvSpPr/>
          <p:nvPr/>
        </p:nvSpPr>
        <p:spPr>
          <a:xfrm>
            <a:off x="241110" y="240030"/>
            <a:ext cx="8661300" cy="4663200"/>
          </a:xfrm>
          <a:prstGeom prst="rect">
            <a:avLst/>
          </a:prstGeom>
          <a:solidFill>
            <a:schemeClr val="dk1">
              <a:alpha val="12940"/>
            </a:schemeClr>
          </a:solidFill>
          <a:ln cap="sq" cmpd="sng" w="127000">
            <a:solidFill>
              <a:srgbClr val="262626">
                <a:alpha val="13730"/>
              </a:srgbClr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3"/>
          <p:cNvSpPr txBox="1"/>
          <p:nvPr>
            <p:ph idx="4294967295" type="title"/>
          </p:nvPr>
        </p:nvSpPr>
        <p:spPr>
          <a:xfrm>
            <a:off x="628560" y="399060"/>
            <a:ext cx="7886400" cy="8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1" i="0" lang="it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Passi per la creazione e l'implementazione di una politica aziendale // Parte 1 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3"/>
          <p:cNvSpPr/>
          <p:nvPr/>
        </p:nvSpPr>
        <p:spPr>
          <a:xfrm>
            <a:off x="673110" y="1072440"/>
            <a:ext cx="7797330" cy="27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2225">
            <a:solidFill>
              <a:srgbClr val="7F7F7F"/>
            </a:solidFill>
            <a:prstDash val="solid"/>
            <a:miter lim="8000"/>
            <a:headEnd len="sm" w="sm" type="none"/>
            <a:tailEnd len="sm" w="sm" type="none"/>
          </a:ln>
        </p:spPr>
      </p:sp>
      <p:pic>
        <p:nvPicPr>
          <p:cNvPr descr="Logotipo&#10;&#10;Descripción generada automáticamente" id="175" name="Google Shape;17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37660" y="4428540"/>
            <a:ext cx="1021951" cy="35991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terfaz de usuario gráfica, Texto&#10;&#10;Descripción generada automáticamente" id="176" name="Google Shape;176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8480" y="4388310"/>
            <a:ext cx="1625670" cy="44091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23"/>
          <p:cNvSpPr/>
          <p:nvPr/>
        </p:nvSpPr>
        <p:spPr>
          <a:xfrm>
            <a:off x="913410" y="1316520"/>
            <a:ext cx="2272800" cy="5109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b="0" i="0" lang="it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Identificare la necessità di una politica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3"/>
          <p:cNvSpPr/>
          <p:nvPr/>
        </p:nvSpPr>
        <p:spPr>
          <a:xfrm>
            <a:off x="913410" y="2088720"/>
            <a:ext cx="2272800" cy="5109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b="0" i="0" lang="it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Raccogliere informazioni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3"/>
          <p:cNvSpPr/>
          <p:nvPr/>
        </p:nvSpPr>
        <p:spPr>
          <a:xfrm>
            <a:off x="913410" y="2860920"/>
            <a:ext cx="2272800" cy="5109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b="0" i="0" lang="it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Sviluppare, scrivere e rivedere la politica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23"/>
          <p:cNvSpPr/>
          <p:nvPr/>
        </p:nvSpPr>
        <p:spPr>
          <a:xfrm>
            <a:off x="913410" y="3633390"/>
            <a:ext cx="2272800" cy="5109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b="0" i="0" lang="it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Ottenere il supporto della direzione e la revisione legale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3"/>
          <p:cNvSpPr/>
          <p:nvPr/>
        </p:nvSpPr>
        <p:spPr>
          <a:xfrm>
            <a:off x="3326400" y="1321650"/>
            <a:ext cx="5053500" cy="504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it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 regole vengono create per la maggioranza dei dipendenti, non per pochi. E devono creare un ambiente equo in cui i dipendenti si sentano a casa.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3"/>
          <p:cNvSpPr/>
          <p:nvPr/>
        </p:nvSpPr>
        <p:spPr>
          <a:xfrm>
            <a:off x="3326400" y="2085480"/>
            <a:ext cx="5053500" cy="504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it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Consultate i modelli di </a:t>
            </a:r>
            <a:r>
              <a:rPr lang="it" sz="1300">
                <a:latin typeface="Calibri"/>
                <a:ea typeface="Calibri"/>
                <a:cs typeface="Calibri"/>
                <a:sym typeface="Calibri"/>
              </a:rPr>
              <a:t>politica aziendale</a:t>
            </a:r>
            <a:r>
              <a:rPr b="0" i="0" lang="it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Non è detto che si adattino esattamente alle circostanze della vostra azienda, ma potete usare questi esempi come punto di partenza.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3"/>
          <p:cNvSpPr/>
          <p:nvPr/>
        </p:nvSpPr>
        <p:spPr>
          <a:xfrm>
            <a:off x="3326400" y="2849310"/>
            <a:ext cx="5053500" cy="504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Mantenete le parole semplici e i concetti facili da capire. Nessuna linea guida potrà mai prevedere ogni eventualità.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3"/>
          <p:cNvSpPr/>
          <p:nvPr/>
        </p:nvSpPr>
        <p:spPr>
          <a:xfrm>
            <a:off x="3326400" y="3644190"/>
            <a:ext cx="5053500" cy="504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it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Assicuratevi che i dirigenti sostengano il cambiamento. Le aziende devono rivedere la politica per verificare le possibili implicazioni legali e il linguaggio appropriato.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3"/>
          <p:cNvSpPr/>
          <p:nvPr/>
        </p:nvSpPr>
        <p:spPr>
          <a:xfrm>
            <a:off x="510300" y="1425600"/>
            <a:ext cx="312300" cy="2919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rgbClr val="445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b="1" i="0" lang="it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3"/>
          <p:cNvSpPr/>
          <p:nvPr/>
        </p:nvSpPr>
        <p:spPr>
          <a:xfrm>
            <a:off x="510300" y="2186460"/>
            <a:ext cx="312300" cy="2919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rgbClr val="445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b="1" i="0" lang="it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3"/>
          <p:cNvSpPr/>
          <p:nvPr/>
        </p:nvSpPr>
        <p:spPr>
          <a:xfrm>
            <a:off x="510300" y="2947320"/>
            <a:ext cx="312300" cy="2919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rgbClr val="445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b="1" i="0" lang="it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3"/>
          <p:cNvSpPr/>
          <p:nvPr/>
        </p:nvSpPr>
        <p:spPr>
          <a:xfrm>
            <a:off x="510300" y="3745440"/>
            <a:ext cx="312300" cy="2919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rgbClr val="445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b="1" i="0" lang="it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4"/>
          <p:cNvSpPr/>
          <p:nvPr/>
        </p:nvSpPr>
        <p:spPr>
          <a:xfrm>
            <a:off x="241110" y="240030"/>
            <a:ext cx="8661300" cy="4663200"/>
          </a:xfrm>
          <a:prstGeom prst="rect">
            <a:avLst/>
          </a:prstGeom>
          <a:solidFill>
            <a:schemeClr val="dk1">
              <a:alpha val="12940"/>
            </a:schemeClr>
          </a:solidFill>
          <a:ln cap="sq" cmpd="sng" w="127000">
            <a:solidFill>
              <a:srgbClr val="262626">
                <a:alpha val="13730"/>
              </a:srgbClr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4"/>
          <p:cNvSpPr txBox="1"/>
          <p:nvPr>
            <p:ph idx="4294967295" type="title"/>
          </p:nvPr>
        </p:nvSpPr>
        <p:spPr>
          <a:xfrm>
            <a:off x="628560" y="399060"/>
            <a:ext cx="7886400" cy="8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1" i="0" lang="it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Passi per la creazione e l'implementazione di una politica aziendale // Parte 2 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24"/>
          <p:cNvSpPr/>
          <p:nvPr/>
        </p:nvSpPr>
        <p:spPr>
          <a:xfrm>
            <a:off x="673110" y="1072440"/>
            <a:ext cx="7797330" cy="27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2225">
            <a:solidFill>
              <a:srgbClr val="7F7F7F"/>
            </a:solidFill>
            <a:prstDash val="solid"/>
            <a:miter lim="8000"/>
            <a:headEnd len="sm" w="sm" type="none"/>
            <a:tailEnd len="sm" w="sm" type="none"/>
          </a:ln>
        </p:spPr>
      </p:sp>
      <p:pic>
        <p:nvPicPr>
          <p:cNvPr descr="Logotipo&#10;&#10;Descripción generada automáticamente" id="196" name="Google Shape;196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37660" y="4428540"/>
            <a:ext cx="1021951" cy="35991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terfaz de usuario gráfica, Texto&#10;&#10;Descripción generada automáticamente" id="197" name="Google Shape;197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8480" y="4388310"/>
            <a:ext cx="1625670" cy="440910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24"/>
          <p:cNvSpPr/>
          <p:nvPr/>
        </p:nvSpPr>
        <p:spPr>
          <a:xfrm>
            <a:off x="3326400" y="1321650"/>
            <a:ext cx="5053500" cy="504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it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Presentare e illustrare le nuove regole in gruppi più piccoli, con ciascun lavoratore o in una riunione del personale, a seconda di ciò che la politica cambia e copre.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24"/>
          <p:cNvSpPr/>
          <p:nvPr/>
        </p:nvSpPr>
        <p:spPr>
          <a:xfrm>
            <a:off x="3326400" y="2085480"/>
            <a:ext cx="5053500" cy="504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Includete la politica nel vostro manuale per i dipendenti. Alcune aziende lo inseriscono nel loro intranet o nel cloud.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24"/>
          <p:cNvSpPr/>
          <p:nvPr/>
        </p:nvSpPr>
        <p:spPr>
          <a:xfrm>
            <a:off x="3326400" y="2849310"/>
            <a:ext cx="5053500" cy="504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dirigenti devono essere coerenti ed equi. Se le pratiche non si attengono alla politica scritta, questa deve essere riscritta.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24"/>
          <p:cNvSpPr/>
          <p:nvPr/>
        </p:nvSpPr>
        <p:spPr>
          <a:xfrm>
            <a:off x="935010" y="1321650"/>
            <a:ext cx="2272800" cy="5109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b="0" i="0" lang="it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Attuare la politica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24"/>
          <p:cNvSpPr/>
          <p:nvPr/>
        </p:nvSpPr>
        <p:spPr>
          <a:xfrm>
            <a:off x="935010" y="2093850"/>
            <a:ext cx="2272800" cy="5109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b="0" i="0" lang="it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Decidere come comunicare la politica in futuro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24"/>
          <p:cNvSpPr/>
          <p:nvPr/>
        </p:nvSpPr>
        <p:spPr>
          <a:xfrm>
            <a:off x="935010" y="2866050"/>
            <a:ext cx="2272800" cy="5109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b="0" i="0" lang="it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Interpretare e integrare la politica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24"/>
          <p:cNvSpPr/>
          <p:nvPr/>
        </p:nvSpPr>
        <p:spPr>
          <a:xfrm>
            <a:off x="531900" y="1430730"/>
            <a:ext cx="312300" cy="2919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rgbClr val="445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b="1" i="0" lang="it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24"/>
          <p:cNvSpPr/>
          <p:nvPr/>
        </p:nvSpPr>
        <p:spPr>
          <a:xfrm>
            <a:off x="531900" y="2191590"/>
            <a:ext cx="312300" cy="2919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rgbClr val="445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b="1" i="0" lang="it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24"/>
          <p:cNvSpPr/>
          <p:nvPr/>
        </p:nvSpPr>
        <p:spPr>
          <a:xfrm>
            <a:off x="531900" y="2952450"/>
            <a:ext cx="312300" cy="2919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rgbClr val="445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b="1" i="0" lang="it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5"/>
          <p:cNvSpPr/>
          <p:nvPr/>
        </p:nvSpPr>
        <p:spPr>
          <a:xfrm>
            <a:off x="-127170" y="-38070"/>
            <a:ext cx="91437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5"/>
          <p:cNvSpPr/>
          <p:nvPr/>
        </p:nvSpPr>
        <p:spPr>
          <a:xfrm>
            <a:off x="3536460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30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5"/>
          <p:cNvSpPr txBox="1"/>
          <p:nvPr>
            <p:ph idx="4294967295" type="title"/>
          </p:nvPr>
        </p:nvSpPr>
        <p:spPr>
          <a:xfrm>
            <a:off x="1177455" y="420930"/>
            <a:ext cx="7695600" cy="47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1" i="0" lang="it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Bibliografia:</a:t>
            </a:r>
            <a:br>
              <a:rPr b="0" i="0" lang="it" sz="1400" u="none" cap="none" strike="noStrike"/>
            </a:b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Bika, N. Le 5 politiche aziendali da mettere per iscritto. </a:t>
            </a:r>
            <a:r>
              <a:rPr b="0" i="1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Risorse per i datori di lavoro</a:t>
            </a: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Anonimo. Politica aziendale. </a:t>
            </a:r>
            <a:r>
              <a:rPr b="0" i="1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Persone HUM.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Anonimo. Politica aziendale: Tutto quello che c'è da sapere. </a:t>
            </a:r>
            <a:r>
              <a:rPr b="0" i="1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Upcounsel</a:t>
            </a: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Anonimo. Guida alla stesura delle politiche. </a:t>
            </a:r>
            <a:r>
              <a:rPr b="0" i="1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Università statale di Boise</a:t>
            </a: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t/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Bigelow, S.; Pratt, M.; Tucci,L. (2022). Analisi SWOT (analisi dei punti di forza, debolezza, opportunità e minacce). </a:t>
            </a:r>
            <a:r>
              <a:rPr i="1" lang="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 Target</a:t>
            </a:r>
            <a:r>
              <a:rPr lang="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Raeburn, A. (2022). Analisi SWOT: Cos'è e come si usa (con esempi). </a:t>
            </a:r>
            <a:r>
              <a:rPr i="1" lang="it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Asana.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4" name="Google Shape;214;p25"/>
          <p:cNvGrpSpPr/>
          <p:nvPr/>
        </p:nvGrpSpPr>
        <p:grpSpPr>
          <a:xfrm>
            <a:off x="331560" y="420930"/>
            <a:ext cx="845911" cy="635310"/>
            <a:chOff x="442080" y="561240"/>
            <a:chExt cx="1127881" cy="847080"/>
          </a:xfrm>
        </p:grpSpPr>
        <p:sp>
          <p:nvSpPr>
            <p:cNvPr id="215" name="Google Shape;215;p25"/>
            <p:cNvSpPr/>
            <p:nvPr/>
          </p:nvSpPr>
          <p:spPr>
            <a:xfrm>
              <a:off x="442080" y="813240"/>
              <a:ext cx="675000" cy="5950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25"/>
            <p:cNvSpPr/>
            <p:nvPr/>
          </p:nvSpPr>
          <p:spPr>
            <a:xfrm>
              <a:off x="1019880" y="561240"/>
              <a:ext cx="550081" cy="484921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7" name="Google Shape;217;p25"/>
          <p:cNvSpPr/>
          <p:nvPr/>
        </p:nvSpPr>
        <p:spPr>
          <a:xfrm>
            <a:off x="3708990" y="380160"/>
            <a:ext cx="495720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gotipo&#10;&#10;Descripción generada automáticamente" id="218" name="Google Shape;218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870" y="4518450"/>
            <a:ext cx="1021951" cy="3599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0" y="0"/>
            <a:ext cx="1509900" cy="51432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4"/>
          <p:cNvSpPr txBox="1"/>
          <p:nvPr>
            <p:ph idx="4294967295" type="title"/>
          </p:nvPr>
        </p:nvSpPr>
        <p:spPr>
          <a:xfrm>
            <a:off x="655830" y="449550"/>
            <a:ext cx="2057100" cy="2057100"/>
          </a:xfrm>
          <a:prstGeom prst="rect">
            <a:avLst/>
          </a:prstGeom>
          <a:solidFill>
            <a:srgbClr val="262626"/>
          </a:solidFill>
          <a:ln cap="flat" cmpd="sng" w="174600">
            <a:solidFill>
              <a:srgbClr val="2626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36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r>
              <a:rPr b="1" i="0" lang="it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Sintesi</a:t>
            </a:r>
            <a:br>
              <a:rPr b="0" i="0" lang="it" sz="1400" u="none" cap="none" strike="noStrike"/>
            </a:b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tipo&#10;&#10;Descripción generada automáticamente" id="69" name="Google Shape;6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38160" y="4494150"/>
            <a:ext cx="1190429" cy="39933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/>
          <p:nvPr/>
        </p:nvSpPr>
        <p:spPr>
          <a:xfrm>
            <a:off x="3028860" y="3663630"/>
            <a:ext cx="5390700" cy="96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Interfaz de usuario gráfica, Texto&#10;&#10;Descripción generada automáticamente" id="71" name="Google Shape;7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89490" y="4439610"/>
            <a:ext cx="1899180" cy="51489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4"/>
          <p:cNvSpPr/>
          <p:nvPr/>
        </p:nvSpPr>
        <p:spPr>
          <a:xfrm>
            <a:off x="3382290" y="552690"/>
            <a:ext cx="5391000" cy="27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60350" lvl="0" marL="2540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Introduzione</a:t>
            </a:r>
            <a:endParaRPr b="0" i="0" sz="17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Caratteristiche della politica aziendale</a:t>
            </a:r>
            <a:endParaRPr b="0" i="0" sz="17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Rilevanza e utilizzo della politica aziendale</a:t>
            </a:r>
            <a:endParaRPr b="0" i="0" sz="17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Suggerimenti su come realizzar</a:t>
            </a:r>
            <a:r>
              <a:rPr b="1" lang="it" sz="17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 la</a:t>
            </a: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Politica aziendale</a:t>
            </a:r>
            <a:endParaRPr b="0" i="0" sz="17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Conclusioni</a:t>
            </a:r>
            <a:endParaRPr b="0" i="0" sz="17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Modello modificabile</a:t>
            </a:r>
            <a:endParaRPr b="0" i="0" sz="17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/>
          <p:nvPr/>
        </p:nvSpPr>
        <p:spPr>
          <a:xfrm>
            <a:off x="0" y="0"/>
            <a:ext cx="91437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5"/>
          <p:cNvSpPr/>
          <p:nvPr/>
        </p:nvSpPr>
        <p:spPr>
          <a:xfrm>
            <a:off x="3536460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30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5"/>
          <p:cNvSpPr txBox="1"/>
          <p:nvPr>
            <p:ph idx="4294967295" type="title"/>
          </p:nvPr>
        </p:nvSpPr>
        <p:spPr>
          <a:xfrm>
            <a:off x="1177463" y="380156"/>
            <a:ext cx="5871600" cy="35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None/>
            </a:pPr>
            <a:r>
              <a:rPr b="1" i="0" lang="it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Introduzione</a:t>
            </a: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r>
              <a:rPr b="0" i="0" lang="it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Potreste pensare di essere in una fase iniziale della vostra attività e che non sia necessario costruire le politiche per la vostra futura azienda. Tuttavia, ci sono momenti in cui l'attività inizia a crescere e non vi rendete conto di avere un numero considerevole di dipendenti e/o clienti, e non avete ancora stabilito le aspettative e gli standard delle diverse aree per i vostri datori di lavoro. 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8235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8235"/>
              <a:buFont typeface="Calibri"/>
              <a:buNone/>
            </a:pPr>
            <a:r>
              <a:rPr b="0" i="0" lang="it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 politiche aziendali sono state definite per stabilire le regole di condotta all'interno di un'organizzazione, delineando le responsabilità sia dei dipendenti che dei datori di lavoro. La gestione della politica e delle procedure aziendali mira a proteggere i diritti dei lavoratori e gli interessi commerciali dei datori di lavoro. 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8235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8235"/>
              <a:buFont typeface="Calibri"/>
              <a:buNone/>
            </a:pPr>
            <a:r>
              <a:rPr b="0" i="0" lang="it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 altre parole, una politica aziendale è una guida e un libro di regole che consente ai datori di lavoro di stabilire aspettative e standard formali per la salute e la sicurezza dei dipendenti, la responsabilità, le migliori pratiche e i processi all'interno dell'azienda. 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0" name="Google Shape;80;p15"/>
          <p:cNvGrpSpPr/>
          <p:nvPr/>
        </p:nvGrpSpPr>
        <p:grpSpPr>
          <a:xfrm>
            <a:off x="331560" y="420930"/>
            <a:ext cx="845911" cy="635310"/>
            <a:chOff x="442080" y="561240"/>
            <a:chExt cx="1127881" cy="847080"/>
          </a:xfrm>
        </p:grpSpPr>
        <p:sp>
          <p:nvSpPr>
            <p:cNvPr id="81" name="Google Shape;81;p15"/>
            <p:cNvSpPr/>
            <p:nvPr/>
          </p:nvSpPr>
          <p:spPr>
            <a:xfrm>
              <a:off x="442080" y="813240"/>
              <a:ext cx="675000" cy="5950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1019880" y="561240"/>
              <a:ext cx="550081" cy="484921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3" name="Google Shape;83;p15"/>
          <p:cNvSpPr/>
          <p:nvPr/>
        </p:nvSpPr>
        <p:spPr>
          <a:xfrm>
            <a:off x="3708990" y="380160"/>
            <a:ext cx="495720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gotipo&#10;&#10;Descripción generada automáticamente" id="84" name="Google Shape;8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870" y="4518450"/>
            <a:ext cx="1021951" cy="35991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5"/>
          <p:cNvSpPr/>
          <p:nvPr/>
        </p:nvSpPr>
        <p:spPr>
          <a:xfrm>
            <a:off x="3028860" y="3663630"/>
            <a:ext cx="5390700" cy="96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87600" y="1967490"/>
            <a:ext cx="1796310" cy="18135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/>
          <p:nvPr/>
        </p:nvSpPr>
        <p:spPr>
          <a:xfrm>
            <a:off x="0" y="0"/>
            <a:ext cx="91437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6"/>
          <p:cNvSpPr/>
          <p:nvPr/>
        </p:nvSpPr>
        <p:spPr>
          <a:xfrm>
            <a:off x="3536460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30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6"/>
          <p:cNvSpPr txBox="1"/>
          <p:nvPr>
            <p:ph idx="4294967295" type="title"/>
          </p:nvPr>
        </p:nvSpPr>
        <p:spPr>
          <a:xfrm>
            <a:off x="1177463" y="420938"/>
            <a:ext cx="7132200" cy="4779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Calibri"/>
              <a:buNone/>
            </a:pPr>
            <a:r>
              <a:rPr b="1" i="0" lang="it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Caratteristiche della politica aziendale</a:t>
            </a:r>
            <a:br>
              <a:rPr b="0" i="0" lang="it" sz="1400" u="none" cap="none" strike="noStrike"/>
            </a:b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Calibri"/>
              <a:buNone/>
            </a:pPr>
            <a:r>
              <a:rPr b="0" i="0" lang="it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Una politica aziendale aiuta a promuovere il benessere dei dipendenti, a garantire un trattamento equo e ad assicurare che l'azienda sia conforme alle leggi e ai regolamenti. È importante stabilire attraverso di esse la missione, la visione e i valori dell'azienda nei confronti dei suoi dipendenti e anche dei suoi clienti.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None/>
            </a:pPr>
            <a:r>
              <a:rPr b="0" i="0" lang="it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Potete stabilire le politiche che ritenete più opportune, tuttavia vi consigliamo le cinque più comuni: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AutoNum type="arabicPeriod"/>
            </a:pPr>
            <a:r>
              <a:rPr b="0" i="0" lang="it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Salute e sicurezza sul lavoro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AutoNum type="arabicPeriod"/>
            </a:pPr>
            <a:r>
              <a:rPr b="0" i="0" lang="it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Politica delle pari opportunità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AutoNum type="arabicPeriod"/>
            </a:pPr>
            <a:r>
              <a:rPr b="0" i="0" lang="it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Politica di congedo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AutoNum type="arabicPeriod"/>
            </a:pPr>
            <a:r>
              <a:rPr b="0" i="0" lang="it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Politica sulle azioni disciplinari dei dipendenti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AutoNum type="arabicPeriod"/>
            </a:pPr>
            <a:r>
              <a:rPr b="0" i="0" lang="it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Codice di condotta dei dipendenti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None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4" name="Google Shape;94;p16"/>
          <p:cNvGrpSpPr/>
          <p:nvPr/>
        </p:nvGrpSpPr>
        <p:grpSpPr>
          <a:xfrm>
            <a:off x="331560" y="420930"/>
            <a:ext cx="845911" cy="635310"/>
            <a:chOff x="442080" y="561240"/>
            <a:chExt cx="1127881" cy="847080"/>
          </a:xfrm>
        </p:grpSpPr>
        <p:sp>
          <p:nvSpPr>
            <p:cNvPr id="95" name="Google Shape;95;p16"/>
            <p:cNvSpPr/>
            <p:nvPr/>
          </p:nvSpPr>
          <p:spPr>
            <a:xfrm>
              <a:off x="442080" y="813240"/>
              <a:ext cx="675000" cy="5950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6"/>
            <p:cNvSpPr/>
            <p:nvPr/>
          </p:nvSpPr>
          <p:spPr>
            <a:xfrm>
              <a:off x="1019880" y="561240"/>
              <a:ext cx="550081" cy="484921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descr="Logotipo&#10;&#10;Descripción generada automáticamente" id="97" name="Google Shape;9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870" y="4518450"/>
            <a:ext cx="1021951" cy="3599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/>
          <p:nvPr/>
        </p:nvSpPr>
        <p:spPr>
          <a:xfrm>
            <a:off x="0" y="0"/>
            <a:ext cx="91437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7"/>
          <p:cNvSpPr/>
          <p:nvPr/>
        </p:nvSpPr>
        <p:spPr>
          <a:xfrm>
            <a:off x="3536460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30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7"/>
          <p:cNvSpPr txBox="1"/>
          <p:nvPr>
            <p:ph idx="4294967295" type="title"/>
          </p:nvPr>
        </p:nvSpPr>
        <p:spPr>
          <a:xfrm>
            <a:off x="1177464" y="420938"/>
            <a:ext cx="6846000" cy="477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None/>
            </a:pPr>
            <a:r>
              <a:rPr b="1" i="0" lang="it" sz="18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Caratteristiche della politica aziendale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b="0" i="0" lang="it" sz="1400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Salute e sicurezza sul lavoro: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È fondamentale che i vostri dipendenti lavorino in un ambiente di lavoro sano e sicuro. Incidenti e condizioni non sicure possono portare in tribunale. Per garantire la sicurezza dei lavoratori, le politiche aziendali devono chiarire quanto segue: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0" marL="342900" marR="0" rtl="0" algn="just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545E6B"/>
              </a:buClr>
              <a:buSzPts val="1400"/>
              <a:buFont typeface="Arial"/>
              <a:buChar char="●"/>
            </a:pPr>
            <a:r>
              <a:rPr b="0" i="0" lang="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 cos'è il comportamento sicuro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0" marL="3429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45E6B"/>
              </a:buClr>
              <a:buSzPts val="1400"/>
              <a:buFont typeface="Arial"/>
              <a:buChar char="●"/>
            </a:pPr>
            <a:r>
              <a:rPr b="0" i="0" lang="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Uso corretto dei dispositivi di sicurezza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0" marL="3429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45E6B"/>
              </a:buClr>
              <a:buSzPts val="1400"/>
              <a:buFont typeface="Arial"/>
              <a:buChar char="●"/>
            </a:pPr>
            <a:r>
              <a:rPr b="0" i="0" lang="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Segnalazione di problemi di sicurezza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b="0" i="0" lang="it" sz="1400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Politica d</a:t>
            </a:r>
            <a:r>
              <a:rPr lang="it" u="sng">
                <a:latin typeface="Calibri"/>
                <a:ea typeface="Calibri"/>
                <a:cs typeface="Calibri"/>
                <a:sym typeface="Calibri"/>
              </a:rPr>
              <a:t>elle</a:t>
            </a:r>
            <a:r>
              <a:rPr b="0" i="0" lang="it" sz="1400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pari opportunità: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Questo vieta a qualsiasi azienda di discriminare i dipendenti o i candidati al lavoro sulla base di una "caratteristica protetta" (sesso, età, razza, ecc.). Pari opportunità di lavoro per evitare che i dipendenti debbano affrontare comportamenti inappropriati da parte di altri lavoratori, dirigenti e appaltatori: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0" marL="342900" marR="0" rtl="0" algn="just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545E6B"/>
              </a:buClr>
              <a:buSzPts val="1400"/>
              <a:buFont typeface="Arial"/>
              <a:buChar char="●"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Nazionalità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0" marL="3429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45E6B"/>
              </a:buClr>
              <a:buSzPts val="1400"/>
              <a:buFont typeface="Arial"/>
              <a:buChar char="●"/>
            </a:pPr>
            <a:r>
              <a:rPr b="0" i="0" lang="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Orientamento sessuale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0" marL="3429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45E6B"/>
              </a:buClr>
              <a:buSzPts val="1400"/>
              <a:buFont typeface="Arial"/>
              <a:buChar char="●"/>
            </a:pPr>
            <a:r>
              <a:rPr lang="it">
                <a:latin typeface="Calibri"/>
                <a:ea typeface="Calibri"/>
                <a:cs typeface="Calibri"/>
                <a:sym typeface="Calibri"/>
              </a:rPr>
              <a:t>Religione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5" name="Google Shape;105;p17"/>
          <p:cNvGrpSpPr/>
          <p:nvPr/>
        </p:nvGrpSpPr>
        <p:grpSpPr>
          <a:xfrm>
            <a:off x="331560" y="420930"/>
            <a:ext cx="845911" cy="635310"/>
            <a:chOff x="442080" y="561240"/>
            <a:chExt cx="1127881" cy="847080"/>
          </a:xfrm>
        </p:grpSpPr>
        <p:sp>
          <p:nvSpPr>
            <p:cNvPr id="106" name="Google Shape;106;p17"/>
            <p:cNvSpPr/>
            <p:nvPr/>
          </p:nvSpPr>
          <p:spPr>
            <a:xfrm>
              <a:off x="442080" y="813240"/>
              <a:ext cx="675000" cy="5950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1019880" y="561240"/>
              <a:ext cx="550081" cy="484921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descr="Logotipo&#10;&#10;Descripción generada automáticamente" id="108" name="Google Shape;10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870" y="4518450"/>
            <a:ext cx="1021951" cy="35991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7"/>
          <p:cNvSpPr/>
          <p:nvPr/>
        </p:nvSpPr>
        <p:spPr>
          <a:xfrm>
            <a:off x="3471930" y="4054590"/>
            <a:ext cx="20421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266700" lvl="0" marL="3429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45E6B"/>
              </a:buClr>
              <a:buSzPts val="1400"/>
              <a:buFont typeface="Arial"/>
              <a:buChar char="●"/>
            </a:pPr>
            <a:r>
              <a:rPr b="0" i="0" lang="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Genere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66700" lvl="0" marL="3429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45E6B"/>
              </a:buClr>
              <a:buSzPts val="1400"/>
              <a:buFont typeface="Arial"/>
              <a:buChar char="●"/>
            </a:pPr>
            <a:r>
              <a:rPr b="0" i="0" lang="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Credenze culturali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66700" lvl="0" marL="3429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45E6B"/>
              </a:buClr>
              <a:buSzPts val="1400"/>
              <a:buFont typeface="Arial"/>
              <a:buChar char="●"/>
            </a:pPr>
            <a:r>
              <a:rPr b="0" i="0" lang="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Credenze religiose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/>
          <p:nvPr/>
        </p:nvSpPr>
        <p:spPr>
          <a:xfrm>
            <a:off x="0" y="0"/>
            <a:ext cx="91437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8"/>
          <p:cNvSpPr/>
          <p:nvPr/>
        </p:nvSpPr>
        <p:spPr>
          <a:xfrm>
            <a:off x="3536460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30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8"/>
          <p:cNvSpPr txBox="1"/>
          <p:nvPr>
            <p:ph idx="4294967295" type="title"/>
          </p:nvPr>
        </p:nvSpPr>
        <p:spPr>
          <a:xfrm>
            <a:off x="1177462" y="420938"/>
            <a:ext cx="6888900" cy="477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None/>
            </a:pPr>
            <a:r>
              <a:rPr b="1" i="0" lang="it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Caratteristiche della politica aziendale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73025" lvl="0" marL="8890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</a:pPr>
            <a:r>
              <a:rPr b="0" i="0" lang="it" sz="1500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Politica dei congedi: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diversi tipi di congedo (malattia, permessi retribuiti, maternità, congedo parentale, ecc.) sono entità distinte e possono richiedere un trattamento diverso. Le politiche sulle presenze sono linee guida e regole che riguardano: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0825" lvl="0" marL="34290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Orari dei dipendenti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0825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Rispetto del programma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0825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Ferie programmate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73025" lvl="0" marL="88900" marR="0" rtl="0" algn="just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</a:pPr>
            <a:r>
              <a:rPr b="0" i="0" lang="it" sz="1500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Politica sulle azioni disciplinari dei dipendenti: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dipendenti devono sapere come e in quali circostanze saranno puniti. Un processo standardizzato passo dopo passo vi aiuterà a garantire un trattamento equo e appropriato. Le politiche disciplinari chiariscono cosa costituisce una violazione delle regole aziendali nei casi di: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0825" lvl="0" marL="34290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Disonestà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0825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Prestazioni scarse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0825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Comportamento non sicuro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0825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Comportamento scorretto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7" name="Google Shape;117;p18"/>
          <p:cNvGrpSpPr/>
          <p:nvPr/>
        </p:nvGrpSpPr>
        <p:grpSpPr>
          <a:xfrm>
            <a:off x="331560" y="420930"/>
            <a:ext cx="845911" cy="635310"/>
            <a:chOff x="442080" y="561240"/>
            <a:chExt cx="1127881" cy="847080"/>
          </a:xfrm>
        </p:grpSpPr>
        <p:sp>
          <p:nvSpPr>
            <p:cNvPr id="118" name="Google Shape;118;p18"/>
            <p:cNvSpPr/>
            <p:nvPr/>
          </p:nvSpPr>
          <p:spPr>
            <a:xfrm>
              <a:off x="442080" y="813240"/>
              <a:ext cx="675000" cy="5950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8"/>
            <p:cNvSpPr/>
            <p:nvPr/>
          </p:nvSpPr>
          <p:spPr>
            <a:xfrm>
              <a:off x="1019880" y="561240"/>
              <a:ext cx="550081" cy="484921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descr="Logotipo&#10;&#10;Descripción generada automáticamente" id="120" name="Google Shape;12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870" y="4518450"/>
            <a:ext cx="1021951" cy="35991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8"/>
          <p:cNvSpPr/>
          <p:nvPr/>
        </p:nvSpPr>
        <p:spPr>
          <a:xfrm>
            <a:off x="4245210" y="2055510"/>
            <a:ext cx="3732000" cy="5490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2667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b="0" i="0" lang="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Assenze o ritardi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667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b="0" i="0" lang="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Conseguenze in caso di mancanza </a:t>
            </a:r>
            <a:r>
              <a:rPr lang="it" sz="1400">
                <a:latin typeface="Calibri"/>
                <a:ea typeface="Calibri"/>
                <a:cs typeface="Calibri"/>
                <a:sym typeface="Calibri"/>
              </a:rPr>
              <a:t>dal</a:t>
            </a:r>
            <a:r>
              <a:rPr b="0" i="0" lang="it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lavoro o di ritardo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/>
          <p:nvPr/>
        </p:nvSpPr>
        <p:spPr>
          <a:xfrm>
            <a:off x="0" y="0"/>
            <a:ext cx="91437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9"/>
          <p:cNvSpPr/>
          <p:nvPr/>
        </p:nvSpPr>
        <p:spPr>
          <a:xfrm>
            <a:off x="3536460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30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9"/>
          <p:cNvSpPr txBox="1"/>
          <p:nvPr>
            <p:ph idx="4294967295" type="title"/>
          </p:nvPr>
        </p:nvSpPr>
        <p:spPr>
          <a:xfrm>
            <a:off x="1177464" y="420938"/>
            <a:ext cx="7017900" cy="477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</a:pPr>
            <a:r>
              <a:rPr b="1" i="0" lang="it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Caratteristiche della politica aziendale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2550" lvl="0" marL="88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Char char="●"/>
            </a:pPr>
            <a:r>
              <a:rPr b="0" i="0" lang="it" sz="1500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Codice di condotta dei dipendenti: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None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 regole devono essere chiare e accessibili. I dipendenti possono consultarle ogni volta che non sono sicuri di quale sia il comportamento accettabile. Queste regole stabiliscono le linee guida per il comportamento dei dipendenti, tra cui: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0" marL="34290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Char char="●"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Codice di abbigliamento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Char char="●"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Procedure di sicurezza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Char char="●"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Politiche sulle molestie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Char char="●"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Uso della tecnologia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Char char="●"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Disciplina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Char char="●"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Comportamento adeguato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Char char="●"/>
            </a:pP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Avvertenze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Char char="●"/>
            </a:pPr>
            <a:r>
              <a:rPr lang="it" sz="1500">
                <a:latin typeface="Calibri"/>
                <a:ea typeface="Calibri"/>
                <a:cs typeface="Calibri"/>
                <a:sym typeface="Calibri"/>
              </a:rPr>
              <a:t>Licenziamento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9" name="Google Shape;129;p19"/>
          <p:cNvGrpSpPr/>
          <p:nvPr/>
        </p:nvGrpSpPr>
        <p:grpSpPr>
          <a:xfrm>
            <a:off x="331560" y="420930"/>
            <a:ext cx="845911" cy="635310"/>
            <a:chOff x="442080" y="561240"/>
            <a:chExt cx="1127881" cy="847080"/>
          </a:xfrm>
        </p:grpSpPr>
        <p:sp>
          <p:nvSpPr>
            <p:cNvPr id="130" name="Google Shape;130;p19"/>
            <p:cNvSpPr/>
            <p:nvPr/>
          </p:nvSpPr>
          <p:spPr>
            <a:xfrm>
              <a:off x="442080" y="813240"/>
              <a:ext cx="675000" cy="5950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9"/>
            <p:cNvSpPr/>
            <p:nvPr/>
          </p:nvSpPr>
          <p:spPr>
            <a:xfrm>
              <a:off x="1019880" y="561240"/>
              <a:ext cx="550081" cy="484921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descr="Logotipo&#10;&#10;Descripción generada automáticamente" id="132" name="Google Shape;132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870" y="4518450"/>
            <a:ext cx="1021951" cy="3599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/>
          <p:nvPr/>
        </p:nvSpPr>
        <p:spPr>
          <a:xfrm>
            <a:off x="0" y="0"/>
            <a:ext cx="91437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0"/>
          <p:cNvSpPr/>
          <p:nvPr/>
        </p:nvSpPr>
        <p:spPr>
          <a:xfrm>
            <a:off x="3536460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30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0"/>
          <p:cNvSpPr txBox="1"/>
          <p:nvPr>
            <p:ph idx="4294967295" type="title"/>
          </p:nvPr>
        </p:nvSpPr>
        <p:spPr>
          <a:xfrm>
            <a:off x="1177462" y="420938"/>
            <a:ext cx="7247100" cy="43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68575">
            <a:normAutofit fontScale="90000"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None/>
            </a:pPr>
            <a:r>
              <a:rPr b="1" i="0" lang="it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Rilevanza e utilizzo della politica aziendale</a:t>
            </a:r>
            <a:br>
              <a:rPr b="0" i="0" lang="it" sz="1400" u="none" cap="none" strike="noStrike"/>
            </a:b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3750"/>
              <a:buFont typeface="Calibri"/>
              <a:buNone/>
            </a:pP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 politiche e le procedure aziendali sono una serie di linee guida interne che stabiliscono le regole e le aspettative della vostra azienda. Vi aiutano a comunicare ai dipendenti cosa possono o non possono fare e come devono farlo.</a:t>
            </a:r>
            <a:br>
              <a:rPr b="0" i="0" lang="it" sz="1400" u="none" cap="none" strike="noStrike"/>
            </a:b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3750"/>
              <a:buFont typeface="Calibri"/>
              <a:buNone/>
            </a:pP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gestione delle politiche e delle procedure aziendali mira a proteggere i diritti dei lavoratori e gli interessi commerciali dei datori di lavoro. A seconda delle esigenze dell'organizzazione, varie politiche e procedure stabiliscono regole relative alla condotta dei dipendenti, alla presenza, al codice di abbigliamento, alla privacy e ad altre aree relative ai termini e alle condizioni di impiego.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9375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563C1"/>
              </a:buClr>
              <a:buSzPct val="93750"/>
              <a:buFont typeface="Calibri"/>
              <a:buNone/>
            </a:pPr>
            <a:r>
              <a:rPr b="0" i="0" lang="it" sz="1600" cap="none" strike="noStrike">
                <a:latin typeface="Calibri"/>
                <a:ea typeface="Calibri"/>
                <a:cs typeface="Calibri"/>
                <a:sym typeface="Calibri"/>
              </a:rPr>
              <a:t>Le politiche aziendali </a:t>
            </a:r>
            <a:r>
              <a:rPr b="0" i="0" lang="it" sz="1600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hiare mettono i lavoratori di fronte a standard più elevati. Nessuna regola eliminerà mai i problemi che un'azienda dovrà affrontare, ma esse stabiliscono un livello di protezione quando le aziende assumono nuovi dipendenti e interagiscono con i clienti.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9375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3750"/>
              <a:buFont typeface="Calibri"/>
              <a:buNone/>
            </a:pP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Come utilizzare una politica aziendale? Presentare e illustrare le nuove regole in gruppi più piccoli, con ciascun lavoratore o in una riunione del personale, a seconda di ciò che la politica cambia e copre. Le politiche controverse potrebbero dover essere distribuite prima ai dirigenti, in modo che possano aiutare i dipendenti a comprenderle.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0" name="Google Shape;140;p20"/>
          <p:cNvGrpSpPr/>
          <p:nvPr/>
        </p:nvGrpSpPr>
        <p:grpSpPr>
          <a:xfrm>
            <a:off x="331560" y="420930"/>
            <a:ext cx="845911" cy="635310"/>
            <a:chOff x="442080" y="561240"/>
            <a:chExt cx="1127881" cy="847080"/>
          </a:xfrm>
        </p:grpSpPr>
        <p:sp>
          <p:nvSpPr>
            <p:cNvPr id="141" name="Google Shape;141;p20"/>
            <p:cNvSpPr/>
            <p:nvPr/>
          </p:nvSpPr>
          <p:spPr>
            <a:xfrm>
              <a:off x="442080" y="813240"/>
              <a:ext cx="675000" cy="5950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20"/>
            <p:cNvSpPr/>
            <p:nvPr/>
          </p:nvSpPr>
          <p:spPr>
            <a:xfrm>
              <a:off x="1019880" y="561240"/>
              <a:ext cx="550081" cy="484921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descr="Logotipo&#10;&#10;Descripción generada automáticamente" id="143" name="Google Shape;143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870" y="4518450"/>
            <a:ext cx="1021951" cy="3599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"/>
          <p:cNvSpPr/>
          <p:nvPr/>
        </p:nvSpPr>
        <p:spPr>
          <a:xfrm>
            <a:off x="0" y="0"/>
            <a:ext cx="91437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1"/>
          <p:cNvSpPr/>
          <p:nvPr/>
        </p:nvSpPr>
        <p:spPr>
          <a:xfrm>
            <a:off x="3536460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30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1"/>
          <p:cNvSpPr txBox="1"/>
          <p:nvPr>
            <p:ph idx="4294967295" type="title"/>
          </p:nvPr>
        </p:nvSpPr>
        <p:spPr>
          <a:xfrm>
            <a:off x="1177463" y="420938"/>
            <a:ext cx="7103700" cy="44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Calibri"/>
              <a:buNone/>
            </a:pPr>
            <a:r>
              <a:rPr b="1" i="0" lang="it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Suggerimenti su come realizzar</a:t>
            </a:r>
            <a:r>
              <a:rPr b="1" lang="it" sz="20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 la</a:t>
            </a:r>
            <a:r>
              <a:rPr b="1" i="0" lang="it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Politica aziendale</a:t>
            </a: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Cosa si deve considerare per costruire una Politica aziendale che sia utilizzata da tutti i dipendenti e collaboratori?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635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Char char="➔"/>
            </a:pPr>
            <a:r>
              <a:rPr b="1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Mantenere la semplicità. </a:t>
            </a: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 politiche devono essere scritte in un linguaggio semplice, non in </a:t>
            </a:r>
            <a:r>
              <a:rPr lang="it" sz="1500"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legalese</a:t>
            </a:r>
            <a:r>
              <a:rPr lang="it" sz="1500">
                <a:latin typeface="Calibri"/>
                <a:ea typeface="Calibri"/>
                <a:cs typeface="Calibri"/>
                <a:sym typeface="Calibri"/>
              </a:rPr>
              <a:t>”</a:t>
            </a: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635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Char char="➔"/>
            </a:pPr>
            <a:r>
              <a:rPr b="1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Mantenere le linee generali.</a:t>
            </a: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Le politiche devono essere scritte in modo ampio, ma con sufficiente chiarezza per essere applicate a circostanze diverse.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635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Char char="➔"/>
            </a:pPr>
            <a:r>
              <a:rPr b="1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Renderla pertinente.</a:t>
            </a: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La politica deve dire chiaramente al pubblico perché esiste, chi riguarda, le principali condizioni e restrizioni, quando e in quali circostanze si applica.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635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Char char="➔"/>
            </a:pPr>
            <a:r>
              <a:rPr b="1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Assicuratevi che la politica possa essere applicata. </a:t>
            </a: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Una politica scritta senza l'intenzione di farla rispettare non dovrebbe essere scritta.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635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Char char="➔"/>
            </a:pPr>
            <a:r>
              <a:rPr b="1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Meno è meglio</a:t>
            </a:r>
            <a:r>
              <a:rPr b="1" i="0" lang="it" sz="1500" u="none" cap="none" strike="noStrike">
                <a:solidFill>
                  <a:srgbClr val="14182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it" sz="1500"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b="0" i="0" lang="it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 deve necessariamente essere lunga. In molti casi, più breve è meglio. </a:t>
            </a:r>
            <a:br>
              <a:rPr b="0" i="0" lang="it" sz="1400" u="none" cap="none" strike="noStrike"/>
            </a:b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1" name="Google Shape;151;p21"/>
          <p:cNvGrpSpPr/>
          <p:nvPr/>
        </p:nvGrpSpPr>
        <p:grpSpPr>
          <a:xfrm>
            <a:off x="331560" y="420930"/>
            <a:ext cx="845911" cy="635310"/>
            <a:chOff x="442080" y="561240"/>
            <a:chExt cx="1127881" cy="847080"/>
          </a:xfrm>
        </p:grpSpPr>
        <p:sp>
          <p:nvSpPr>
            <p:cNvPr id="152" name="Google Shape;152;p21"/>
            <p:cNvSpPr/>
            <p:nvPr/>
          </p:nvSpPr>
          <p:spPr>
            <a:xfrm>
              <a:off x="442080" y="813240"/>
              <a:ext cx="675000" cy="5950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21"/>
            <p:cNvSpPr/>
            <p:nvPr/>
          </p:nvSpPr>
          <p:spPr>
            <a:xfrm>
              <a:off x="1019880" y="561240"/>
              <a:ext cx="550081" cy="484921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descr="Logotipo&#10;&#10;Descripción generada automáticamente" id="154" name="Google Shape;154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870" y="4518450"/>
            <a:ext cx="1021951" cy="3599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