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gBphB8fwVilKr8QhzzjIQ0zR25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B6F411B-477F-4C18-AFD0-6880AC762892}">
  <a:tblStyle styleId="{AB6F411B-477F-4C18-AFD0-6880AC76289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2" name="Google Shape;13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6" name="Google Shape;14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0" name="Google Shape;16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4" name="Google Shape;17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7" name="Google Shape;18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0" name="Google Shape;2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Google Shape;82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startups.co.uk/setting-up/glossary-of-small-business-term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investopedia.com/terms/a/agencycosts.asp#:~:text=An%20agency%20cost%20is%20a,interest%20between%20shareholders%20and%20management.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nvestopedia.com/terms/a/accounts-receivable-discounted.asp#:~:text=Accounts%20receivable%20(AR)%20is%20the,for%20purchases%20made%20on%20credit." TargetMode="External"/><Relationship Id="rId5" Type="http://schemas.openxmlformats.org/officeDocument/2006/relationships/hyperlink" Target="https://www.investopedia.com/terms/a/accountspayable.asp#:~:text=Investopedia%20%2F%20Alison%20Czinkota-,What%20Are%20Accounts%20Payable%20(AP)%3F,sheet%20as%20a%20current%20liability.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rporatefinanceinstitute.com/resources/equities/agency-cost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startups.co.uk/setting-up/glossary-of-small-business-terms/" TargetMode="External"/><Relationship Id="rId4" Type="http://schemas.openxmlformats.org/officeDocument/2006/relationships/hyperlink" Target="https://www.ibm.com/docs/en/iis/9.1?topic=glossary-planning-designing-deploying-busines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0" y="0"/>
            <a:ext cx="9415165" cy="6858000"/>
          </a:xfrm>
          <a:custGeom>
            <a:avLst/>
            <a:gdLst/>
            <a:ahLst/>
            <a:cxnLst/>
            <a:rect l="l" t="t" r="r" b="b"/>
            <a:pathLst>
              <a:path w="9415165" h="6858000" extrusionOk="0">
                <a:moveTo>
                  <a:pt x="0" y="5940102"/>
                </a:moveTo>
                <a:lnTo>
                  <a:pt x="201903" y="5940608"/>
                </a:lnTo>
                <a:cubicBezTo>
                  <a:pt x="552894" y="5941488"/>
                  <a:pt x="968883" y="5942531"/>
                  <a:pt x="1461907" y="5943766"/>
                </a:cubicBezTo>
                <a:cubicBezTo>
                  <a:pt x="1662934" y="5938113"/>
                  <a:pt x="1852841" y="6049291"/>
                  <a:pt x="1951874" y="6220822"/>
                </a:cubicBezTo>
                <a:cubicBezTo>
                  <a:pt x="1951874" y="6220822"/>
                  <a:pt x="1951874" y="6220822"/>
                  <a:pt x="2282833" y="6794059"/>
                </a:cubicBezTo>
                <a:lnTo>
                  <a:pt x="2319750" y="6858000"/>
                </a:lnTo>
                <a:lnTo>
                  <a:pt x="0" y="6858000"/>
                </a:lnTo>
                <a:close/>
                <a:moveTo>
                  <a:pt x="751947" y="3830686"/>
                </a:moveTo>
                <a:cubicBezTo>
                  <a:pt x="751947" y="3830686"/>
                  <a:pt x="751947" y="3830686"/>
                  <a:pt x="1719258" y="3833112"/>
                </a:cubicBezTo>
                <a:cubicBezTo>
                  <a:pt x="1780885" y="3831380"/>
                  <a:pt x="1839102" y="3865462"/>
                  <a:pt x="1869462" y="3918046"/>
                </a:cubicBezTo>
                <a:cubicBezTo>
                  <a:pt x="1869462" y="3918046"/>
                  <a:pt x="1869462" y="3918046"/>
                  <a:pt x="2354170" y="4757586"/>
                </a:cubicBezTo>
                <a:cubicBezTo>
                  <a:pt x="2385577" y="4811983"/>
                  <a:pt x="2384937" y="4877630"/>
                  <a:pt x="2353672" y="4931947"/>
                </a:cubicBezTo>
                <a:cubicBezTo>
                  <a:pt x="2353672" y="4931947"/>
                  <a:pt x="2353672" y="4931947"/>
                  <a:pt x="1871068" y="5769061"/>
                </a:cubicBezTo>
                <a:cubicBezTo>
                  <a:pt x="1841608" y="5822336"/>
                  <a:pt x="1783799" y="5855711"/>
                  <a:pt x="1722931" y="5854589"/>
                </a:cubicBezTo>
                <a:cubicBezTo>
                  <a:pt x="1722931" y="5854589"/>
                  <a:pt x="1722931" y="5854589"/>
                  <a:pt x="756668" y="5853977"/>
                </a:cubicBezTo>
                <a:cubicBezTo>
                  <a:pt x="693994" y="5853896"/>
                  <a:pt x="636823" y="5821628"/>
                  <a:pt x="605416" y="5767228"/>
                </a:cubicBezTo>
                <a:cubicBezTo>
                  <a:pt x="605416" y="5767228"/>
                  <a:pt x="605416" y="5767228"/>
                  <a:pt x="120708" y="4927690"/>
                </a:cubicBezTo>
                <a:cubicBezTo>
                  <a:pt x="90348" y="4875106"/>
                  <a:pt x="89942" y="4807646"/>
                  <a:pt x="122255" y="4755141"/>
                </a:cubicBezTo>
                <a:cubicBezTo>
                  <a:pt x="122255" y="4755141"/>
                  <a:pt x="122255" y="4755141"/>
                  <a:pt x="603810" y="3916214"/>
                </a:cubicBezTo>
                <a:cubicBezTo>
                  <a:pt x="633271" y="3862939"/>
                  <a:pt x="691080" y="3829563"/>
                  <a:pt x="751947" y="3830686"/>
                </a:cubicBezTo>
                <a:close/>
                <a:moveTo>
                  <a:pt x="2140871" y="3416093"/>
                </a:moveTo>
                <a:cubicBezTo>
                  <a:pt x="2140871" y="3416093"/>
                  <a:pt x="2140871" y="3416093"/>
                  <a:pt x="2485012" y="3416957"/>
                </a:cubicBezTo>
                <a:cubicBezTo>
                  <a:pt x="2506938" y="3416340"/>
                  <a:pt x="2527650" y="3428466"/>
                  <a:pt x="2538451" y="3447174"/>
                </a:cubicBezTo>
                <a:cubicBezTo>
                  <a:pt x="2538451" y="3447174"/>
                  <a:pt x="2538451" y="3447174"/>
                  <a:pt x="2710898" y="3745860"/>
                </a:cubicBezTo>
                <a:cubicBezTo>
                  <a:pt x="2722072" y="3765213"/>
                  <a:pt x="2721844" y="3788568"/>
                  <a:pt x="2710720" y="3807893"/>
                </a:cubicBezTo>
                <a:cubicBezTo>
                  <a:pt x="2710720" y="3807893"/>
                  <a:pt x="2710720" y="3807893"/>
                  <a:pt x="2539024" y="4105714"/>
                </a:cubicBezTo>
                <a:cubicBezTo>
                  <a:pt x="2528542" y="4124669"/>
                  <a:pt x="2507974" y="4136543"/>
                  <a:pt x="2486319" y="4136144"/>
                </a:cubicBezTo>
                <a:cubicBezTo>
                  <a:pt x="2486319" y="4136144"/>
                  <a:pt x="2486319" y="4136144"/>
                  <a:pt x="2142549" y="4135926"/>
                </a:cubicBezTo>
                <a:cubicBezTo>
                  <a:pt x="2120252" y="4135898"/>
                  <a:pt x="2099911" y="4124417"/>
                  <a:pt x="2088738" y="4105063"/>
                </a:cubicBezTo>
                <a:cubicBezTo>
                  <a:pt x="2088738" y="4105063"/>
                  <a:pt x="2088738" y="4105063"/>
                  <a:pt x="1916292" y="3806378"/>
                </a:cubicBezTo>
                <a:cubicBezTo>
                  <a:pt x="1905490" y="3787669"/>
                  <a:pt x="1905346" y="3763670"/>
                  <a:pt x="1916843" y="3744990"/>
                </a:cubicBezTo>
                <a:cubicBezTo>
                  <a:pt x="1916843" y="3744990"/>
                  <a:pt x="1916843" y="3744990"/>
                  <a:pt x="2088166" y="3446523"/>
                </a:cubicBezTo>
                <a:cubicBezTo>
                  <a:pt x="2098648" y="3427568"/>
                  <a:pt x="2119216" y="3415695"/>
                  <a:pt x="2140871" y="3416093"/>
                </a:cubicBezTo>
                <a:close/>
                <a:moveTo>
                  <a:pt x="2309207" y="2943824"/>
                </a:moveTo>
                <a:cubicBezTo>
                  <a:pt x="2309207" y="2943824"/>
                  <a:pt x="2309207" y="2943824"/>
                  <a:pt x="2490927" y="2944279"/>
                </a:cubicBezTo>
                <a:cubicBezTo>
                  <a:pt x="2502505" y="2943955"/>
                  <a:pt x="2513441" y="2950357"/>
                  <a:pt x="2519144" y="2960236"/>
                </a:cubicBezTo>
                <a:cubicBezTo>
                  <a:pt x="2519144" y="2960236"/>
                  <a:pt x="2519144" y="2960236"/>
                  <a:pt x="2610202" y="3117952"/>
                </a:cubicBezTo>
                <a:cubicBezTo>
                  <a:pt x="2616102" y="3128172"/>
                  <a:pt x="2615982" y="3140504"/>
                  <a:pt x="2610107" y="3150708"/>
                </a:cubicBezTo>
                <a:cubicBezTo>
                  <a:pt x="2610107" y="3150708"/>
                  <a:pt x="2610107" y="3150708"/>
                  <a:pt x="2519446" y="3307968"/>
                </a:cubicBezTo>
                <a:cubicBezTo>
                  <a:pt x="2513912" y="3317976"/>
                  <a:pt x="2503051" y="3324246"/>
                  <a:pt x="2491617" y="3324035"/>
                </a:cubicBezTo>
                <a:cubicBezTo>
                  <a:pt x="2491617" y="3324035"/>
                  <a:pt x="2491617" y="3324035"/>
                  <a:pt x="2310094" y="3323920"/>
                </a:cubicBezTo>
                <a:cubicBezTo>
                  <a:pt x="2298321" y="3323905"/>
                  <a:pt x="2287579" y="3317843"/>
                  <a:pt x="2281679" y="3307623"/>
                </a:cubicBezTo>
                <a:cubicBezTo>
                  <a:pt x="2281679" y="3307623"/>
                  <a:pt x="2281679" y="3307623"/>
                  <a:pt x="2190623" y="3149908"/>
                </a:cubicBezTo>
                <a:cubicBezTo>
                  <a:pt x="2184919" y="3140029"/>
                  <a:pt x="2184843" y="3127357"/>
                  <a:pt x="2190913" y="3117492"/>
                </a:cubicBezTo>
                <a:cubicBezTo>
                  <a:pt x="2190913" y="3117492"/>
                  <a:pt x="2190913" y="3117492"/>
                  <a:pt x="2281378" y="2959891"/>
                </a:cubicBezTo>
                <a:cubicBezTo>
                  <a:pt x="2286913" y="2949884"/>
                  <a:pt x="2297773" y="2943613"/>
                  <a:pt x="2309207" y="2943824"/>
                </a:cubicBezTo>
                <a:close/>
                <a:moveTo>
                  <a:pt x="4112874" y="2635904"/>
                </a:moveTo>
                <a:cubicBezTo>
                  <a:pt x="4112874" y="2635904"/>
                  <a:pt x="4112874" y="2635904"/>
                  <a:pt x="7268230" y="2643815"/>
                </a:cubicBezTo>
                <a:cubicBezTo>
                  <a:pt x="7469258" y="2638162"/>
                  <a:pt x="7659163" y="2749340"/>
                  <a:pt x="7758196" y="2920870"/>
                </a:cubicBezTo>
                <a:cubicBezTo>
                  <a:pt x="7758196" y="2920870"/>
                  <a:pt x="7758196" y="2920870"/>
                  <a:pt x="9339309" y="5659439"/>
                </a:cubicBezTo>
                <a:cubicBezTo>
                  <a:pt x="9441758" y="5836884"/>
                  <a:pt x="9439672" y="6051021"/>
                  <a:pt x="9337678" y="6228205"/>
                </a:cubicBezTo>
                <a:cubicBezTo>
                  <a:pt x="9337678" y="6228205"/>
                  <a:pt x="9337678" y="6228205"/>
                  <a:pt x="9008157" y="6799787"/>
                </a:cubicBezTo>
                <a:lnTo>
                  <a:pt x="8974598" y="6858000"/>
                </a:lnTo>
                <a:lnTo>
                  <a:pt x="2425403" y="6858000"/>
                </a:lnTo>
                <a:lnTo>
                  <a:pt x="2332089" y="6696379"/>
                </a:lnTo>
                <a:cubicBezTo>
                  <a:pt x="2245236" y="6545945"/>
                  <a:pt x="2152593" y="6385482"/>
                  <a:pt x="2053773" y="6214321"/>
                </a:cubicBezTo>
                <a:cubicBezTo>
                  <a:pt x="1954740" y="6042790"/>
                  <a:pt x="1953410" y="5822737"/>
                  <a:pt x="2058819" y="5651469"/>
                </a:cubicBezTo>
                <a:cubicBezTo>
                  <a:pt x="2058819" y="5651469"/>
                  <a:pt x="2058819" y="5651469"/>
                  <a:pt x="3629647" y="2914896"/>
                </a:cubicBezTo>
                <a:cubicBezTo>
                  <a:pt x="3725749" y="2741114"/>
                  <a:pt x="3914325" y="2632240"/>
                  <a:pt x="4112874" y="2635904"/>
                </a:cubicBezTo>
                <a:close/>
                <a:moveTo>
                  <a:pt x="688133" y="2474638"/>
                </a:moveTo>
                <a:cubicBezTo>
                  <a:pt x="688133" y="2474638"/>
                  <a:pt x="688133" y="2474638"/>
                  <a:pt x="1287544" y="2476142"/>
                </a:cubicBezTo>
                <a:cubicBezTo>
                  <a:pt x="1325733" y="2475067"/>
                  <a:pt x="1361809" y="2496187"/>
                  <a:pt x="1380621" y="2528772"/>
                </a:cubicBezTo>
                <a:cubicBezTo>
                  <a:pt x="1380621" y="2528772"/>
                  <a:pt x="1380621" y="2528772"/>
                  <a:pt x="1680979" y="3049008"/>
                </a:cubicBezTo>
                <a:cubicBezTo>
                  <a:pt x="1700441" y="3082716"/>
                  <a:pt x="1700045" y="3123395"/>
                  <a:pt x="1680670" y="3157054"/>
                </a:cubicBezTo>
                <a:cubicBezTo>
                  <a:pt x="1680670" y="3157054"/>
                  <a:pt x="1680670" y="3157054"/>
                  <a:pt x="1381617" y="3675787"/>
                </a:cubicBezTo>
                <a:cubicBezTo>
                  <a:pt x="1363361" y="3708799"/>
                  <a:pt x="1327537" y="3729482"/>
                  <a:pt x="1289821" y="3728785"/>
                </a:cubicBezTo>
                <a:cubicBezTo>
                  <a:pt x="1289821" y="3728785"/>
                  <a:pt x="1289821" y="3728785"/>
                  <a:pt x="691058" y="3728407"/>
                </a:cubicBezTo>
                <a:cubicBezTo>
                  <a:pt x="652221" y="3728357"/>
                  <a:pt x="616793" y="3708360"/>
                  <a:pt x="597332" y="3674651"/>
                </a:cubicBezTo>
                <a:cubicBezTo>
                  <a:pt x="597332" y="3674651"/>
                  <a:pt x="597332" y="3674651"/>
                  <a:pt x="296974" y="3154416"/>
                </a:cubicBezTo>
                <a:cubicBezTo>
                  <a:pt x="278161" y="3121831"/>
                  <a:pt x="277908" y="3080029"/>
                  <a:pt x="297933" y="3047494"/>
                </a:cubicBezTo>
                <a:cubicBezTo>
                  <a:pt x="297933" y="3047494"/>
                  <a:pt x="297933" y="3047494"/>
                  <a:pt x="596337" y="2527637"/>
                </a:cubicBezTo>
                <a:cubicBezTo>
                  <a:pt x="614593" y="2494625"/>
                  <a:pt x="650416" y="2473943"/>
                  <a:pt x="688133" y="2474638"/>
                </a:cubicBezTo>
                <a:close/>
                <a:moveTo>
                  <a:pt x="2732571" y="2020011"/>
                </a:moveTo>
                <a:cubicBezTo>
                  <a:pt x="2732571" y="2020011"/>
                  <a:pt x="2732571" y="2020011"/>
                  <a:pt x="3236024" y="2021272"/>
                </a:cubicBezTo>
                <a:cubicBezTo>
                  <a:pt x="3268098" y="2020370"/>
                  <a:pt x="3298399" y="2038110"/>
                  <a:pt x="3314200" y="2065479"/>
                </a:cubicBezTo>
                <a:cubicBezTo>
                  <a:pt x="3314200" y="2065479"/>
                  <a:pt x="3314200" y="2065479"/>
                  <a:pt x="3566473" y="2502430"/>
                </a:cubicBezTo>
                <a:cubicBezTo>
                  <a:pt x="3582820" y="2530741"/>
                  <a:pt x="3582487" y="2564907"/>
                  <a:pt x="3566214" y="2593179"/>
                </a:cubicBezTo>
                <a:cubicBezTo>
                  <a:pt x="3566214" y="2593179"/>
                  <a:pt x="3566214" y="2593179"/>
                  <a:pt x="3315036" y="3028868"/>
                </a:cubicBezTo>
                <a:cubicBezTo>
                  <a:pt x="3299702" y="3056596"/>
                  <a:pt x="3269615" y="3073966"/>
                  <a:pt x="3237935" y="3073382"/>
                </a:cubicBezTo>
                <a:cubicBezTo>
                  <a:pt x="3237935" y="3073382"/>
                  <a:pt x="3237935" y="3073382"/>
                  <a:pt x="2735028" y="3073064"/>
                </a:cubicBezTo>
                <a:cubicBezTo>
                  <a:pt x="2702409" y="3073021"/>
                  <a:pt x="2672652" y="3056226"/>
                  <a:pt x="2656307" y="3027915"/>
                </a:cubicBezTo>
                <a:cubicBezTo>
                  <a:pt x="2656307" y="3027915"/>
                  <a:pt x="2656307" y="3027915"/>
                  <a:pt x="2404033" y="2590963"/>
                </a:cubicBezTo>
                <a:cubicBezTo>
                  <a:pt x="2388231" y="2563595"/>
                  <a:pt x="2388020" y="2528484"/>
                  <a:pt x="2404839" y="2501157"/>
                </a:cubicBezTo>
                <a:cubicBezTo>
                  <a:pt x="2404839" y="2501157"/>
                  <a:pt x="2404839" y="2501157"/>
                  <a:pt x="2655471" y="2064525"/>
                </a:cubicBezTo>
                <a:cubicBezTo>
                  <a:pt x="2670804" y="2036797"/>
                  <a:pt x="2700892" y="2019426"/>
                  <a:pt x="2732571" y="2020011"/>
                </a:cubicBezTo>
                <a:close/>
                <a:moveTo>
                  <a:pt x="3662925" y="0"/>
                </a:moveTo>
                <a:lnTo>
                  <a:pt x="5336547" y="0"/>
                </a:lnTo>
                <a:lnTo>
                  <a:pt x="5342959" y="11106"/>
                </a:lnTo>
                <a:cubicBezTo>
                  <a:pt x="5372852" y="62881"/>
                  <a:pt x="5492421" y="269982"/>
                  <a:pt x="5970700" y="1098387"/>
                </a:cubicBezTo>
                <a:cubicBezTo>
                  <a:pt x="6012021" y="1169956"/>
                  <a:pt x="6011183" y="1256322"/>
                  <a:pt x="5970044" y="1327785"/>
                </a:cubicBezTo>
                <a:cubicBezTo>
                  <a:pt x="5970044" y="1327785"/>
                  <a:pt x="5970044" y="1327785"/>
                  <a:pt x="5335110" y="2429135"/>
                </a:cubicBezTo>
                <a:cubicBezTo>
                  <a:pt x="5296350" y="2499226"/>
                  <a:pt x="5220291" y="2543137"/>
                  <a:pt x="5140211" y="2541659"/>
                </a:cubicBezTo>
                <a:cubicBezTo>
                  <a:pt x="5140211" y="2541659"/>
                  <a:pt x="5140211" y="2541659"/>
                  <a:pt x="3868947" y="2540855"/>
                </a:cubicBezTo>
                <a:cubicBezTo>
                  <a:pt x="3786490" y="2540750"/>
                  <a:pt x="3711273" y="2498294"/>
                  <a:pt x="3669952" y="2426726"/>
                </a:cubicBezTo>
                <a:cubicBezTo>
                  <a:pt x="3669952" y="2426726"/>
                  <a:pt x="3669952" y="2426726"/>
                  <a:pt x="3032246" y="1322186"/>
                </a:cubicBezTo>
                <a:cubicBezTo>
                  <a:pt x="2992303" y="1253003"/>
                  <a:pt x="2991768" y="1164250"/>
                  <a:pt x="3034282" y="1095172"/>
                </a:cubicBezTo>
                <a:cubicBezTo>
                  <a:pt x="3034282" y="1095172"/>
                  <a:pt x="3034282" y="1095172"/>
                  <a:pt x="3556318" y="185723"/>
                </a:cubicBez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8" name="Google Shape;98;p1"/>
          <p:cNvGrpSpPr/>
          <p:nvPr/>
        </p:nvGrpSpPr>
        <p:grpSpPr>
          <a:xfrm>
            <a:off x="6169039" y="1090549"/>
            <a:ext cx="5581001" cy="4278755"/>
            <a:chOff x="6169039" y="142050"/>
            <a:chExt cx="5581001" cy="4278755"/>
          </a:xfrm>
        </p:grpSpPr>
        <p:sp>
          <p:nvSpPr>
            <p:cNvPr id="99" name="Google Shape;99;p1"/>
            <p:cNvSpPr/>
            <p:nvPr/>
          </p:nvSpPr>
          <p:spPr>
            <a:xfrm rot="-5400000">
              <a:off x="6820162" y="-509073"/>
              <a:ext cx="4278755" cy="5581001"/>
            </a:xfrm>
            <a:custGeom>
              <a:avLst/>
              <a:gdLst/>
              <a:ahLst/>
              <a:cxnLst/>
              <a:rect l="l" t="t" r="r" b="b"/>
              <a:pathLst>
                <a:path w="4278755" h="5581001" extrusionOk="0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"/>
            <p:cNvSpPr/>
            <p:nvPr/>
          </p:nvSpPr>
          <p:spPr>
            <a:xfrm rot="-5400000">
              <a:off x="6902139" y="-425197"/>
              <a:ext cx="4114800" cy="5413248"/>
            </a:xfrm>
            <a:custGeom>
              <a:avLst/>
              <a:gdLst/>
              <a:ahLst/>
              <a:cxnLst/>
              <a:rect l="l" t="t" r="r" b="b"/>
              <a:pathLst>
                <a:path w="4278755" h="5581001" extrusionOk="0">
                  <a:moveTo>
                    <a:pt x="4278755" y="309054"/>
                  </a:moveTo>
                  <a:lnTo>
                    <a:pt x="4278755" y="1005863"/>
                  </a:lnTo>
                  <a:lnTo>
                    <a:pt x="4278755" y="4575137"/>
                  </a:lnTo>
                  <a:lnTo>
                    <a:pt x="4278755" y="5271947"/>
                  </a:lnTo>
                  <a:lnTo>
                    <a:pt x="3969701" y="5581001"/>
                  </a:lnTo>
                  <a:lnTo>
                    <a:pt x="309054" y="5581001"/>
                  </a:lnTo>
                  <a:lnTo>
                    <a:pt x="0" y="5271946"/>
                  </a:lnTo>
                  <a:lnTo>
                    <a:pt x="0" y="4575136"/>
                  </a:lnTo>
                  <a:lnTo>
                    <a:pt x="0" y="1005863"/>
                  </a:lnTo>
                  <a:lnTo>
                    <a:pt x="0" y="309054"/>
                  </a:lnTo>
                  <a:lnTo>
                    <a:pt x="309054" y="0"/>
                  </a:lnTo>
                  <a:lnTo>
                    <a:pt x="3969701" y="0"/>
                  </a:lnTo>
                  <a:close/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1" name="Google Shape;101;p1"/>
          <p:cNvSpPr txBox="1">
            <a:spLocks noGrp="1"/>
          </p:cNvSpPr>
          <p:nvPr>
            <p:ph type="title"/>
          </p:nvPr>
        </p:nvSpPr>
        <p:spPr>
          <a:xfrm>
            <a:off x="6569715" y="1812202"/>
            <a:ext cx="4779647" cy="2821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US" sz="4000" b="1">
                <a:solidFill>
                  <a:schemeClr val="lt1"/>
                </a:solidFill>
              </a:rPr>
              <a:t>Meistriškumo pamokų saugykla</a:t>
            </a:r>
            <a:br>
              <a:rPr lang="en-US" sz="4000">
                <a:solidFill>
                  <a:schemeClr val="lt1"/>
                </a:solidFill>
              </a:rPr>
            </a:br>
            <a:br>
              <a:rPr lang="en-US" sz="4000">
                <a:solidFill>
                  <a:schemeClr val="lt1"/>
                </a:solidFill>
              </a:rPr>
            </a:br>
            <a:r>
              <a:rPr lang="en-US" sz="4000" b="1">
                <a:solidFill>
                  <a:srgbClr val="FF0000"/>
                </a:solidFill>
              </a:rPr>
              <a:t>Verslumo finansinių ir ekonominių terminų žodynėlis</a:t>
            </a:r>
            <a:endParaRPr sz="4000" b="1">
              <a:solidFill>
                <a:srgbClr val="FF0000"/>
              </a:solidFill>
            </a:endParaRPr>
          </a:p>
        </p:txBody>
      </p:sp>
      <p:pic>
        <p:nvPicPr>
          <p:cNvPr id="102" name="Google Shape;102;p1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772505"/>
            <a:ext cx="2953443" cy="10396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" descr="Interfaz de usuario gráfica, Text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05122" y="235318"/>
            <a:ext cx="1864311" cy="505694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/>
          <p:nvPr/>
        </p:nvSpPr>
        <p:spPr>
          <a:xfrm>
            <a:off x="2341413" y="5932268"/>
            <a:ext cx="6525629" cy="635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9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Šį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projekto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rezultatą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finansavo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Europos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Komisija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Ši</a:t>
            </a:r>
            <a:r>
              <a:rPr lang="lt-LT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os mokymų skaidrės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atspindi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tik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autoriaus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požiūrį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ir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Komisija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negali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būti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laikoma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atsakinga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už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bet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kokį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j</a:t>
            </a:r>
            <a:r>
              <a:rPr lang="lt-LT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ose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pateiktos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informacijos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panaudojimą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lt-LT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Projekto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0" i="0" u="none" strike="noStrike" cap="none" dirty="0" err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numeris</a:t>
            </a:r>
            <a:r>
              <a:rPr lang="en-US" sz="1200" b="0" i="0" u="none" strike="noStrike" cap="none" dirty="0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: 2021-1-ES02-KA220-YOU-000028609</a:t>
            </a: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/>
          <p:nvPr/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"/>
          <p:cNvSpPr>
            <a:spLocks noGrp="1"/>
          </p:cNvSpPr>
          <p:nvPr>
            <p:ph type="title"/>
          </p:nvPr>
        </p:nvSpPr>
        <p:spPr>
          <a:xfrm>
            <a:off x="874454" y="599504"/>
            <a:ext cx="2743200" cy="2743200"/>
          </a:xfrm>
          <a:prstGeom prst="ellipse">
            <a:avLst/>
          </a:prstGeom>
          <a:solidFill>
            <a:srgbClr val="262626"/>
          </a:solidFill>
          <a:ln w="174625" cap="flat" cmpd="thinThick">
            <a:solidFill>
              <a:srgbClr val="26262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36718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b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Santrauka</a:t>
            </a:r>
            <a:br>
              <a:rPr lang="en-US" sz="32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32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2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2450920" y="5992047"/>
            <a:ext cx="1587680" cy="532897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3" name="Google Shape;113;p2" descr="Interfaz de usuario gráfica, Text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19183" y="5919434"/>
            <a:ext cx="2532506" cy="686942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"/>
          <p:cNvSpPr txBox="1"/>
          <p:nvPr/>
        </p:nvSpPr>
        <p:spPr>
          <a:xfrm>
            <a:off x="4509856" y="736847"/>
            <a:ext cx="7188300" cy="348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lang="en-US" sz="2200" b="1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Įvadas</a:t>
            </a:r>
            <a:endParaRPr sz="2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lang="en-US" sz="22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Žodyno </a:t>
            </a:r>
            <a:r>
              <a:rPr lang="en-US" sz="2200" b="1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ypatybės</a:t>
            </a:r>
            <a:endParaRPr sz="2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lang="en-US" sz="22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Žodynėlio </a:t>
            </a:r>
            <a:r>
              <a:rPr lang="en-US" sz="2200" b="1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reikšmė ir naudojimo būdai</a:t>
            </a:r>
            <a:endParaRPr sz="2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lang="en-US" sz="2200" b="1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Patarimai, kaip </a:t>
            </a:r>
            <a:r>
              <a:rPr lang="en-US" sz="22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parengti gerą žodynėlį</a:t>
            </a:r>
            <a:endParaRPr sz="2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lang="en-US" sz="2200" b="1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Išvados</a:t>
            </a:r>
            <a:endParaRPr sz="2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rgbClr val="222222"/>
              </a:buClr>
              <a:buSzPts val="1800"/>
              <a:buFont typeface="Calibri"/>
              <a:buAutoNum type="arabicPeriod"/>
            </a:pPr>
            <a:r>
              <a:rPr lang="en-US" sz="2200" b="1" i="0" u="none" strike="noStrike" cap="none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Redaguojamas šablonas</a:t>
            </a:r>
            <a:endParaRPr sz="2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0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>
            <a:spLocks noGrp="1"/>
          </p:cNvSpPr>
          <p:nvPr>
            <p:ph type="title"/>
          </p:nvPr>
        </p:nvSpPr>
        <p:spPr>
          <a:xfrm>
            <a:off x="441959" y="-101896"/>
            <a:ext cx="10084511" cy="577365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</a:pPr>
            <a:r>
              <a:rPr lang="en-US" sz="28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Įvadas</a:t>
            </a:r>
            <a:br>
              <a:rPr lang="en-US" sz="24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p3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23" name="Google Shape;123;p3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125;p3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3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3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3"/>
          <p:cNvSpPr txBox="1"/>
          <p:nvPr/>
        </p:nvSpPr>
        <p:spPr>
          <a:xfrm>
            <a:off x="1570350" y="1598275"/>
            <a:ext cx="8409600" cy="289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Žodynėlis leidžia pateikti pagrindines sąvokas ir paaiškinti su tema susijusią techninę leksiką. Sutvarkius visą nagrinėtiną terminiją, svarbu kiekvieną terminą apibrėžti naudojant aiškias ir glaustas apibrėžtis, atsižvelgiant į tai, kokiam skaitytojui jis skirtas.</a:t>
            </a:r>
            <a:endParaRPr sz="220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200" b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Pavyzdys:  </a:t>
            </a:r>
            <a:r>
              <a:rPr lang="en-US" sz="2200" b="1" u="sng">
                <a:solidFill>
                  <a:schemeClr val="hlink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  <a:hlinkClick r:id="rId4"/>
              </a:rPr>
              <a:t>Galutinis verslo terminų žodynėlis verslininkams</a:t>
            </a:r>
            <a:endParaRPr sz="2200" b="1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9" name="Google Shape;129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57825" y="4484725"/>
            <a:ext cx="3225400" cy="209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4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0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4"/>
          <p:cNvSpPr>
            <a:spLocks noGrp="1"/>
          </p:cNvSpPr>
          <p:nvPr>
            <p:ph type="title"/>
          </p:nvPr>
        </p:nvSpPr>
        <p:spPr>
          <a:xfrm>
            <a:off x="535529" y="-76001"/>
            <a:ext cx="10201601" cy="6372745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</a:pPr>
            <a:r>
              <a:rPr lang="en-US" sz="2800" b="1">
                <a:solidFill>
                  <a:srgbClr val="222222"/>
                </a:solidFill>
              </a:rPr>
              <a:t> Žodyno</a:t>
            </a:r>
            <a:r>
              <a:rPr lang="en-US" sz="28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ypatybės</a:t>
            </a:r>
            <a:br>
              <a:rPr lang="en-US" sz="24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7" name="Google Shape;137;p4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38" name="Google Shape;138;p4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0" name="Google Shape;140;p4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1" name="Google Shape;141;p4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4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4"/>
          <p:cNvSpPr txBox="1"/>
          <p:nvPr/>
        </p:nvSpPr>
        <p:spPr>
          <a:xfrm>
            <a:off x="1570350" y="2033475"/>
            <a:ext cx="9166800" cy="38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Paprasčiausias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žodynėlis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gali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būti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sudarytas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tik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iš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kategorijų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ir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terminų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Kurdami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savo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įmonės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žodynėlį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atsižvelkite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į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šiuos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klausimus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:</a:t>
            </a:r>
            <a:endParaRPr sz="2200" dirty="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rgbClr val="161616"/>
              </a:buClr>
              <a:buSzPts val="2200"/>
              <a:buFont typeface="Calibri"/>
              <a:buChar char="●"/>
            </a:pP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Kokios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kategorijos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ir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terminai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yra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svarbūs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? </a:t>
            </a:r>
            <a:endParaRPr sz="2200" dirty="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1616"/>
              </a:buClr>
              <a:buSzPts val="2200"/>
              <a:buFont typeface="Calibri"/>
              <a:buChar char="●"/>
            </a:pP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Ar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reikia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įtraukti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subkategorijas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? </a:t>
            </a:r>
            <a:endParaRPr sz="2200" dirty="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1616"/>
              </a:buClr>
              <a:buSzPts val="2200"/>
              <a:buFont typeface="Calibri"/>
              <a:buChar char="●"/>
            </a:pP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Apibrėžkite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kokioms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(sub)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kategorijoms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priklauso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kiekvienas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terminas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sz="2200" dirty="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1616"/>
              </a:buClr>
              <a:buSzPts val="2200"/>
              <a:buFont typeface="Calibri"/>
              <a:buChar char="●"/>
            </a:pP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Kokias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savybes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ir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etiketes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naudoti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kad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būtų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galima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tvarkyti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žodynėlį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</a:t>
            </a:r>
            <a:endParaRPr sz="2200" dirty="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1616"/>
              </a:buClr>
              <a:buSzPts val="2200"/>
              <a:buFont typeface="Calibri"/>
              <a:buChar char="●"/>
            </a:pP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Ieškokite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informacijos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kuri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papildytų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žodynėlį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ir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išsamiau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paaiškintų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termino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reikšmę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Būtinai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pateikite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nuorodą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į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šaltinį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APA </a:t>
            </a:r>
            <a:r>
              <a:rPr lang="en-US" sz="2200" dirty="0" err="1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formatu</a:t>
            </a:r>
            <a:r>
              <a:rPr lang="en-US" sz="2200" dirty="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</a:t>
            </a:r>
            <a:endParaRPr sz="2200" dirty="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5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0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5"/>
          <p:cNvSpPr>
            <a:spLocks noGrp="1"/>
          </p:cNvSpPr>
          <p:nvPr>
            <p:ph type="title"/>
          </p:nvPr>
        </p:nvSpPr>
        <p:spPr>
          <a:xfrm>
            <a:off x="636743" y="-79384"/>
            <a:ext cx="10379741" cy="5775963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None/>
            </a:pPr>
            <a:r>
              <a:rPr lang="en-US" sz="2800" b="1">
                <a:solidFill>
                  <a:srgbClr val="222222"/>
                </a:solidFill>
              </a:rPr>
              <a:t> Žodynėlio </a:t>
            </a:r>
            <a:r>
              <a:rPr lang="en-US" sz="28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reikšmė ir </a:t>
            </a:r>
            <a:r>
              <a:rPr lang="en-US" sz="2800" b="1">
                <a:solidFill>
                  <a:srgbClr val="222222"/>
                </a:solidFill>
              </a:rPr>
              <a:t>naudojimo būdai</a:t>
            </a:r>
            <a:br>
              <a:rPr lang="en-US" sz="28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4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3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1" name="Google Shape;151;p5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52" name="Google Shape;152;p5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5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4" name="Google Shape;154;p5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5" name="Google Shape;155;p5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5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5"/>
          <p:cNvSpPr txBox="1"/>
          <p:nvPr/>
        </p:nvSpPr>
        <p:spPr>
          <a:xfrm>
            <a:off x="1570350" y="2490150"/>
            <a:ext cx="8898900" cy="18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Verslo žodynas - tai patikimas terminų, vartojamų visoje įmonėje, žodynas. Terminai yra aiškūs visiems, todėl išvengiama nesutapimų dėl apibrėžčių. Vienas iš pagrindinių gerai parengto verslo žodyno privalumų - didesnis pasitikėjimas įmonės informacija.</a:t>
            </a:r>
            <a:endParaRPr sz="220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4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0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4"/>
          <p:cNvSpPr>
            <a:spLocks noGrp="1"/>
          </p:cNvSpPr>
          <p:nvPr>
            <p:ph type="title"/>
          </p:nvPr>
        </p:nvSpPr>
        <p:spPr>
          <a:xfrm>
            <a:off x="279356" y="-33568"/>
            <a:ext cx="10521756" cy="5969126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70"/>
              <a:buFont typeface="Calibri"/>
              <a:buNone/>
            </a:pPr>
            <a:r>
              <a:rPr lang="en-US" sz="2800" b="1">
                <a:solidFill>
                  <a:srgbClr val="222222"/>
                </a:solidFill>
                <a:latin typeface="Calibri"/>
                <a:ea typeface="Calibri"/>
                <a:cs typeface="Calibri"/>
                <a:sym typeface="Calibri"/>
              </a:rPr>
              <a:t> Patarimai, kaip </a:t>
            </a:r>
            <a:r>
              <a:rPr lang="en-US" sz="2800" b="1">
                <a:solidFill>
                  <a:srgbClr val="222222"/>
                </a:solidFill>
              </a:rPr>
              <a:t>parengti gerą žodynėlį</a:t>
            </a:r>
            <a:br>
              <a:rPr lang="en-US" sz="28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8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16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07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7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5" name="Google Shape;165;p24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66" name="Google Shape;166;p24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24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8" name="Google Shape;168;p24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9" name="Google Shape;169;p24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4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4"/>
          <p:cNvSpPr txBox="1"/>
          <p:nvPr/>
        </p:nvSpPr>
        <p:spPr>
          <a:xfrm>
            <a:off x="1570350" y="2078400"/>
            <a:ext cx="9230700" cy="27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rgbClr val="161616"/>
              </a:buClr>
              <a:buSzPts val="2200"/>
              <a:buFont typeface="Calibri"/>
              <a:buChar char="●"/>
            </a:pPr>
            <a:r>
              <a:rPr lang="en-US" sz="220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Nepamirškite savo auditorijos. Įsitikinkite, kad skaitytojas supranta terminų paaiškinimus. </a:t>
            </a:r>
            <a:endParaRPr sz="220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1616"/>
              </a:buClr>
              <a:buSzPts val="2200"/>
              <a:buFont typeface="Calibri"/>
              <a:buChar char="●"/>
            </a:pPr>
            <a:r>
              <a:rPr lang="en-US" sz="220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Vartokite aiškią kalbą. </a:t>
            </a:r>
            <a:endParaRPr sz="220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1616"/>
              </a:buClr>
              <a:buSzPts val="2200"/>
              <a:buFont typeface="Calibri"/>
              <a:buChar char="●"/>
            </a:pPr>
            <a:r>
              <a:rPr lang="en-US" sz="220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Nenaudokite šio termino apibrėžtyje. </a:t>
            </a:r>
            <a:endParaRPr sz="220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1616"/>
              </a:buClr>
              <a:buSzPts val="2200"/>
              <a:buFont typeface="Calibri"/>
              <a:buChar char="●"/>
            </a:pPr>
            <a:r>
              <a:rPr lang="en-US" sz="2200">
                <a:solidFill>
                  <a:srgbClr val="161616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Pateikite sinonimų, antonimų ir pavyzdžių. </a:t>
            </a:r>
            <a:endParaRPr sz="2200">
              <a:solidFill>
                <a:srgbClr val="161616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"/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7"/>
          <p:cNvSpPr/>
          <p:nvPr/>
        </p:nvSpPr>
        <p:spPr>
          <a:xfrm rot="10800000" flipH="1">
            <a:off x="1" y="0"/>
            <a:ext cx="7539895" cy="6858000"/>
          </a:xfrm>
          <a:custGeom>
            <a:avLst/>
            <a:gdLst/>
            <a:ahLst/>
            <a:cxnLst/>
            <a:rect l="l" t="t" r="r" b="b"/>
            <a:pathLst>
              <a:path w="7539895" h="6858000" extrusionOk="0">
                <a:moveTo>
                  <a:pt x="753989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4363741" y="0"/>
                </a:lnTo>
                <a:close/>
              </a:path>
            </a:pathLst>
          </a:custGeom>
          <a:solidFill>
            <a:srgbClr val="262626">
              <a:alpha val="6941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7"/>
          <p:cNvSpPr/>
          <p:nvPr/>
        </p:nvSpPr>
        <p:spPr>
          <a:xfrm rot="10800000" flipH="1">
            <a:off x="0" y="0"/>
            <a:ext cx="7092985" cy="6858000"/>
          </a:xfrm>
          <a:custGeom>
            <a:avLst/>
            <a:gdLst/>
            <a:ahLst/>
            <a:cxnLst/>
            <a:rect l="l" t="t" r="r" b="b"/>
            <a:pathLst>
              <a:path w="7092985" h="6858000" extrusionOk="0">
                <a:moveTo>
                  <a:pt x="7092985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3916831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7"/>
          <p:cNvSpPr>
            <a:spLocks noGrp="1"/>
          </p:cNvSpPr>
          <p:nvPr>
            <p:ph type="title"/>
          </p:nvPr>
        </p:nvSpPr>
        <p:spPr>
          <a:xfrm>
            <a:off x="838199" y="365125"/>
            <a:ext cx="5529943" cy="1325563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Calibri"/>
              <a:buNone/>
            </a:pPr>
            <a:br>
              <a:rPr lang="en-US" sz="1400" b="1"/>
            </a:br>
            <a:r>
              <a:rPr lang="en-US" sz="1400" b="1"/>
              <a:t> </a:t>
            </a:r>
            <a:br>
              <a:rPr lang="en-US" sz="1400" b="1"/>
            </a:br>
            <a:r>
              <a:rPr lang="en-US" sz="1400" b="1"/>
              <a:t> </a:t>
            </a:r>
            <a:br>
              <a:rPr lang="en-US" sz="1400" b="1"/>
            </a:br>
            <a:endParaRPr sz="1400" b="1"/>
          </a:p>
        </p:txBody>
      </p:sp>
      <p:sp>
        <p:nvSpPr>
          <p:cNvPr id="180" name="Google Shape;180;p7"/>
          <p:cNvSpPr txBox="1"/>
          <p:nvPr/>
        </p:nvSpPr>
        <p:spPr>
          <a:xfrm>
            <a:off x="6541478" y="3024256"/>
            <a:ext cx="5395516" cy="527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Turinio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šablonas</a:t>
            </a:r>
            <a:r>
              <a:rPr lang="en-US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3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1" name="Google Shape;181;p7" descr="Interfaz de usuario gráfica, Text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83683" y="5836096"/>
            <a:ext cx="2795945" cy="761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7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5429840" y="5889279"/>
            <a:ext cx="1663146" cy="655528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7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7"/>
          <p:cNvSpPr/>
          <p:nvPr/>
        </p:nvSpPr>
        <p:spPr>
          <a:xfrm rot="2164748">
            <a:off x="9564001" y="-232367"/>
            <a:ext cx="3728533" cy="2603228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8"/>
          <p:cNvSpPr/>
          <p:nvPr/>
        </p:nvSpPr>
        <p:spPr>
          <a:xfrm>
            <a:off x="321564" y="320040"/>
            <a:ext cx="11548872" cy="6217920"/>
          </a:xfrm>
          <a:prstGeom prst="rect">
            <a:avLst/>
          </a:prstGeom>
          <a:solidFill>
            <a:schemeClr val="dk1">
              <a:alpha val="13333"/>
            </a:schemeClr>
          </a:solidFill>
          <a:ln w="127000" cap="sq" cmpd="thinThick">
            <a:solidFill>
              <a:srgbClr val="262626">
                <a:alpha val="14509"/>
              </a:srgbClr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8"/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7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lang="en-US" sz="1100" b="1"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1100" b="1">
                <a:latin typeface="Calibri"/>
                <a:ea typeface="Calibri"/>
                <a:cs typeface="Calibri"/>
                <a:sym typeface="Calibri"/>
              </a:rPr>
            </a:br>
            <a:endParaRPr sz="1100" b="1"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1" name="Google Shape;191;p8"/>
          <p:cNvCxnSpPr/>
          <p:nvPr/>
        </p:nvCxnSpPr>
        <p:spPr>
          <a:xfrm>
            <a:off x="897636" y="1957388"/>
            <a:ext cx="10396728" cy="0"/>
          </a:xfrm>
          <a:prstGeom prst="straightConnector1">
            <a:avLst/>
          </a:prstGeom>
          <a:noFill/>
          <a:ln w="22225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2" name="Google Shape;192;p8"/>
          <p:cNvSpPr txBox="1"/>
          <p:nvPr/>
        </p:nvSpPr>
        <p:spPr>
          <a:xfrm>
            <a:off x="4945336" y="506727"/>
            <a:ext cx="6609921" cy="1526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3" name="Google Shape;193;p8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0316743" y="5904863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8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5" name="Google Shape;195;p8" descr="Interfaz de usuario gráfica, Text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4758" y="5851025"/>
            <a:ext cx="2167968" cy="58806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96" name="Google Shape;196;p8"/>
          <p:cNvGraphicFramePr/>
          <p:nvPr>
            <p:extLst>
              <p:ext uri="{D42A27DB-BD31-4B8C-83A1-F6EECF244321}">
                <p14:modId xmlns:p14="http://schemas.microsoft.com/office/powerpoint/2010/main" val="4015734317"/>
              </p:ext>
            </p:extLst>
          </p:nvPr>
        </p:nvGraphicFramePr>
        <p:xfrm>
          <a:off x="952500" y="2179050"/>
          <a:ext cx="10287000" cy="3931800"/>
        </p:xfrm>
        <a:graphic>
          <a:graphicData uri="http://schemas.openxmlformats.org/drawingml/2006/table">
            <a:tbl>
              <a:tblPr>
                <a:noFill/>
                <a:tableStyleId>{AB6F411B-477F-4C18-AFD0-6880AC762892}</a:tableStyleId>
              </a:tblPr>
              <a:tblGrid>
                <a:gridCol w="1718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9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Pavadinimas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Apibrėžimas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Pavyzdys 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Tolesnis skaitymas</a:t>
                      </a:r>
                      <a:endParaRPr b="1"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Mokėtinos sąskaitos</a:t>
                      </a:r>
                      <a:endParaRPr sz="13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Įmonės trumpalaikiai įsipareigojimai kreditoriams ar tiekėjams, kurie dar nėra apmokėti.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Pavyzdžiui, jei restoranas yra skolingas pinigus maisto ar gėrimų įmonei, šie daiktai yra atsargų, taigi ir mokėtinų sumų, dalis.</a:t>
                      </a:r>
                      <a:endParaRPr sz="1300" b="1"/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 err="1"/>
                        <a:t>Žr</a:t>
                      </a:r>
                      <a:r>
                        <a:rPr lang="en-US" sz="1300" dirty="0"/>
                        <a:t>. </a:t>
                      </a:r>
                      <a:r>
                        <a:rPr lang="en-US" sz="1300" b="1" u="sng" dirty="0">
                          <a:solidFill>
                            <a:schemeClr val="hlink"/>
                          </a:solidFill>
                          <a:hlinkClick r:id="rId5"/>
                        </a:rPr>
                        <a:t>Investopedia</a:t>
                      </a:r>
                      <a:endParaRPr sz="1300" b="1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Gautinos sumos</a:t>
                      </a:r>
                      <a:endParaRPr sz="1300"/>
                    </a:p>
                  </a:txBody>
                  <a:tcPr marL="91425" marR="91425" marT="91425" marB="91425"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Pinigų likutis, mokėtinas įmonei už pristatytas ar panaudotas, bet klientų dar neapmokėtas prekes ar paslaugas.</a:t>
                      </a:r>
                      <a:endParaRPr sz="13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Gautinų sumų pavyzdys - baldų gamintojas, pristatęs baldus į mažmeninės prekybos parduotuvę. Kai gamintojas išrašo parduotuvei sąskaitą už baldus, mokėtinas mokėjimas įrašomas į gautinų sumų straipsnį.</a:t>
                      </a:r>
                      <a:endParaRPr sz="1300"/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 err="1">
                          <a:solidFill>
                            <a:schemeClr val="dk1"/>
                          </a:solidFill>
                        </a:rPr>
                        <a:t>Žr</a:t>
                      </a:r>
                      <a:r>
                        <a:rPr lang="en-US" sz="1300" dirty="0">
                          <a:solidFill>
                            <a:schemeClr val="dk1"/>
                          </a:solidFill>
                        </a:rPr>
                        <a:t>. </a:t>
                      </a:r>
                      <a:r>
                        <a:rPr lang="en-US" sz="1300" b="1" u="sng" dirty="0">
                          <a:solidFill>
                            <a:schemeClr val="hlink"/>
                          </a:solidFill>
                          <a:hlinkClick r:id="rId6"/>
                        </a:rPr>
                        <a:t>Investopedia</a:t>
                      </a:r>
                      <a:endParaRPr sz="13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Agentūros išlaidos</a:t>
                      </a:r>
                      <a:endParaRPr sz="13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/>
                        <a:t>Įmonės vidaus sąnaudų rūšis, atsirandanti dėl atstovo, veikiančio atstovaujamojo vardu, veiksmų.</a:t>
                      </a:r>
                      <a:endParaRPr sz="13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300">
                          <a:solidFill>
                            <a:schemeClr val="dk1"/>
                          </a:solidFill>
                        </a:rPr>
                        <a:t>Pavyzdžiui, tarpininkavimo išlaidos patiriamos, kai vyresniųjų vadovų komanda be reikalo užsako brangiausią viešbutį arba užsako nereikalingus viešbučio atnaujinimus. Tokių veiksmų sąnaudos didina įmonės veiklos sąnaudas, o akcininkams nesuteikia jokios papildomos naudos ar vertės.</a:t>
                      </a:r>
                      <a:endParaRPr sz="1300"/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dirty="0" err="1">
                          <a:solidFill>
                            <a:schemeClr val="dk1"/>
                          </a:solidFill>
                        </a:rPr>
                        <a:t>Žr</a:t>
                      </a:r>
                      <a:r>
                        <a:rPr lang="en-US" sz="1300" dirty="0">
                          <a:solidFill>
                            <a:schemeClr val="dk1"/>
                          </a:solidFill>
                        </a:rPr>
                        <a:t>. </a:t>
                      </a:r>
                      <a:r>
                        <a:rPr lang="en-US" sz="1300" b="1" u="sng" dirty="0">
                          <a:solidFill>
                            <a:schemeClr val="hlink"/>
                          </a:solidFill>
                          <a:hlinkClick r:id="rId7"/>
                        </a:rPr>
                        <a:t>Investopedia</a:t>
                      </a:r>
                      <a:endParaRPr sz="1300" dirty="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7" name="Google Shape;197;p8"/>
          <p:cNvSpPr txBox="1"/>
          <p:nvPr/>
        </p:nvSpPr>
        <p:spPr>
          <a:xfrm>
            <a:off x="952500" y="639050"/>
            <a:ext cx="26769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A - 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E - K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L - O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P - 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T - Z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"/>
          <p:cNvSpPr/>
          <p:nvPr/>
        </p:nvSpPr>
        <p:spPr>
          <a:xfrm>
            <a:off x="-169682" y="-50721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6"/>
          <p:cNvSpPr/>
          <p:nvPr/>
        </p:nvSpPr>
        <p:spPr>
          <a:xfrm>
            <a:off x="4715124" y="0"/>
            <a:ext cx="7476877" cy="6858000"/>
          </a:xfrm>
          <a:custGeom>
            <a:avLst/>
            <a:gdLst/>
            <a:ahLst/>
            <a:cxnLst/>
            <a:rect l="l" t="t" r="r" b="b"/>
            <a:pathLst>
              <a:path w="7476877" h="6858000" extrusionOk="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rgbClr val="7F7F7F">
              <a:alpha val="1450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6"/>
          <p:cNvSpPr>
            <a:spLocks noGrp="1"/>
          </p:cNvSpPr>
          <p:nvPr>
            <p:ph type="title"/>
          </p:nvPr>
        </p:nvSpPr>
        <p:spPr>
          <a:xfrm>
            <a:off x="169682" y="-31867"/>
            <a:ext cx="10260831" cy="6296744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3928"/>
              <a:buFont typeface="Calibri"/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Bibliografija</a:t>
            </a:r>
            <a:r>
              <a:rPr lang="en-US" sz="207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br>
              <a:rPr lang="en-US" sz="207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sz="207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160"/>
          </a:p>
          <a:p>
            <a:pPr marL="457200" lvl="0" indent="-331470" algn="l" rtl="0">
              <a:spcBef>
                <a:spcPts val="0"/>
              </a:spcBef>
              <a:spcAft>
                <a:spcPts val="0"/>
              </a:spcAft>
              <a:buSzPct val="83333"/>
              <a:buFont typeface="Calibri"/>
              <a:buChar char="-"/>
            </a:pPr>
            <a:r>
              <a:rPr lang="en-US" sz="2160"/>
              <a:t>CFI komanda (2022 m.). Agentūros sąnaudos: išlaidos, kurias akcininkai patiria dėl to, kad verslą valdo vadovai Galima rasti Corporate Finance Institute: </a:t>
            </a:r>
            <a:r>
              <a:rPr lang="en-US" sz="2160" u="sng">
                <a:solidFill>
                  <a:schemeClr val="hlink"/>
                </a:solidFill>
                <a:hlinkClick r:id="rId3"/>
              </a:rPr>
              <a:t>https:</a:t>
            </a:r>
            <a:r>
              <a:rPr lang="en-US" sz="2160"/>
              <a:t>//corporatefinanceinstitute.com/resources/equities/agency-costs/. </a:t>
            </a:r>
            <a:endParaRPr sz="2160"/>
          </a:p>
          <a:p>
            <a:pPr marL="457200" lvl="0" indent="-331470" algn="l" rtl="0">
              <a:spcBef>
                <a:spcPts val="0"/>
              </a:spcBef>
              <a:spcAft>
                <a:spcPts val="0"/>
              </a:spcAft>
              <a:buSzPct val="86956"/>
              <a:buFont typeface="Calibri"/>
              <a:buChar char="-"/>
            </a:pPr>
            <a:r>
              <a:rPr lang="en-US" sz="2070"/>
              <a:t>Nežinomas (2021 m.). Verslo žodyno planavimas, projektavimas ir diegimas. Galima rasti IBM: https:</a:t>
            </a:r>
            <a:r>
              <a:rPr lang="en-US" sz="2070" u="sng">
                <a:solidFill>
                  <a:schemeClr val="hlink"/>
                </a:solidFill>
                <a:hlinkClick r:id="rId4"/>
              </a:rPr>
              <a:t>//www.ibm.com/docs/en/iis/9.1?topic=glossary-planning-designing-deploying-business.</a:t>
            </a:r>
            <a:endParaRPr sz="2160"/>
          </a:p>
          <a:p>
            <a:pPr marL="457200" lvl="0" indent="-331470" algn="l" rtl="0">
              <a:spcBef>
                <a:spcPts val="0"/>
              </a:spcBef>
              <a:spcAft>
                <a:spcPts val="0"/>
              </a:spcAft>
              <a:buSzPct val="83333"/>
              <a:buFont typeface="Calibri"/>
              <a:buChar char="-"/>
            </a:pPr>
            <a:r>
              <a:rPr lang="en-US" sz="2160"/>
              <a:t>Young, H.(2022). Galutinis verslo terminų žodynėlis verslininkams. Prieiga per Startups.co: </a:t>
            </a:r>
            <a:r>
              <a:rPr lang="en-US" sz="2160" u="sng">
                <a:solidFill>
                  <a:schemeClr val="hlink"/>
                </a:solidFill>
                <a:hlinkClick r:id="rId5"/>
              </a:rPr>
              <a:t>https:</a:t>
            </a:r>
            <a:r>
              <a:rPr lang="en-US" sz="2160"/>
              <a:t>//startups.co.uk/setting-up/glossary-of-small-business-terms/. </a:t>
            </a:r>
            <a:br>
              <a:rPr lang="en-US" sz="216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160">
                <a:latin typeface="Calibri"/>
                <a:ea typeface="Calibri"/>
                <a:cs typeface="Calibri"/>
                <a:sym typeface="Calibri"/>
              </a:rPr>
            </a:br>
            <a:br>
              <a:rPr lang="en-US" sz="207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07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05" name="Google Shape;205;p6"/>
          <p:cNvGrpSpPr/>
          <p:nvPr/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206" name="Google Shape;206;p6"/>
            <p:cNvSpPr/>
            <p:nvPr/>
          </p:nvSpPr>
          <p:spPr>
            <a:xfrm>
              <a:off x="7393391" y="1327438"/>
              <a:ext cx="675351" cy="595380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6"/>
            <p:cNvSpPr/>
            <p:nvPr/>
          </p:nvSpPr>
          <p:spPr>
            <a:xfrm>
              <a:off x="7971281" y="1075612"/>
              <a:ext cx="550492" cy="485306"/>
            </a:xfrm>
            <a:custGeom>
              <a:avLst/>
              <a:gdLst/>
              <a:ahLst/>
              <a:cxnLst/>
              <a:rect l="l" t="t" r="r" b="b"/>
              <a:pathLst>
                <a:path w="785" h="692" extrusionOk="0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8" name="Google Shape;208;p6"/>
          <p:cNvSpPr txBox="1"/>
          <p:nvPr/>
        </p:nvSpPr>
        <p:spPr>
          <a:xfrm>
            <a:off x="4945336" y="506727"/>
            <a:ext cx="6609900" cy="152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900" marR="0" lvl="0" indent="-165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9" name="Google Shape;209;p6" descr="Logotipo&#10;&#10;Descripción generada automáticamente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6">
            <a:alphaModFix/>
          </a:blip>
          <a:srcRect/>
          <a:stretch/>
        </p:blipFill>
        <p:spPr>
          <a:xfrm>
            <a:off x="10469310" y="6024685"/>
            <a:ext cx="1362791" cy="480384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p6"/>
          <p:cNvSpPr txBox="1"/>
          <p:nvPr/>
        </p:nvSpPr>
        <p:spPr>
          <a:xfrm>
            <a:off x="4038600" y="4884873"/>
            <a:ext cx="7188199" cy="129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107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582</Words>
  <Application>Microsoft Office PowerPoint</Application>
  <PresentationFormat>Widescreen</PresentationFormat>
  <Paragraphs>57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Tema de Office</vt:lpstr>
      <vt:lpstr>Tema de Office</vt:lpstr>
      <vt:lpstr>Meistriškumo pamokų saugykla  Verslumo finansinių ir ekonominių terminų žodynėlis</vt:lpstr>
      <vt:lpstr>    Santrauka </vt:lpstr>
      <vt:lpstr> Įvadas   </vt:lpstr>
      <vt:lpstr> Žodyno ypatybės  </vt:lpstr>
      <vt:lpstr> Žodynėlio reikšmė ir naudojimo būdai   </vt:lpstr>
      <vt:lpstr> Patarimai, kaip parengti gerą žodynėlį    </vt:lpstr>
      <vt:lpstr>     </vt:lpstr>
      <vt:lpstr>     </vt:lpstr>
      <vt:lpstr>Bibliografija:   CFI komanda (2022 m.). Agentūros sąnaudos: išlaidos, kurias akcininkai patiria dėl to, kad verslą valdo vadovai Galima rasti Corporate Finance Institute: https://corporatefinanceinstitute.com/resources/equities/agency-costs/.  Nežinomas (2021 m.). Verslo žodyno planavimas, projektavimas ir diegimas. Galima rasti IBM: https://www.ibm.com/docs/en/iis/9.1?topic=glossary-planning-designing-deploying-business. Young, H.(2022). Galutinis verslo terminų žodynėlis verslininkams. Prieiga per Startups.co: https://startups.co.uk/setting-up/glossary-of-small-business-terms/.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Meistriškumo pamokų saugykla  Verslumo finansinių ir ekonominių terminų žodynėlis</dc:title>
  <dc:creator>Dideas Group</dc:creator>
  <cp:keywords>, docId:027A296B3862E421B9875D6F3A8D5C37</cp:keywords>
  <cp:lastModifiedBy>Viktorija Paplauskaitė</cp:lastModifiedBy>
  <cp:revision>2</cp:revision>
  <dcterms:created xsi:type="dcterms:W3CDTF">2022-09-21T07:19:16Z</dcterms:created>
  <dcterms:modified xsi:type="dcterms:W3CDTF">2023-01-20T10:50:59Z</dcterms:modified>
</cp:coreProperties>
</file>