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4"/>
  </p:notesMasterIdLst>
  <p:sldIdLst>
    <p:sldId id="256" r:id="rId3"/>
    <p:sldId id="257" r:id="rId4"/>
    <p:sldId id="258" r:id="rId5"/>
    <p:sldId id="259" r:id="rId6"/>
    <p:sldId id="260" r:id="rId7"/>
    <p:sldId id="261" r:id="rId8"/>
    <p:sldId id="262" r:id="rId9"/>
    <p:sldId id="263" r:id="rId10"/>
    <p:sldId id="265" r:id="rId11"/>
    <p:sldId id="264" r:id="rId12"/>
    <p:sldId id="266"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h6KOP0cylbHRLUrXXxcBlbNoCgD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28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customschemas.google.com/relationships/presentationmetadata" Target="metadata"/><Relationship Id="rId2" Type="http://schemas.openxmlformats.org/officeDocument/2006/relationships/slideMaster" Target="slideMasters/slideMaster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62004cb755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162004cb755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6" name="Google Shape;20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0" name="Google Shape;13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4" name="Google Shape;154;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162004cb755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162004cb755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62004cb755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162004cb755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162004cb755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162004cb755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88426" y="1197261"/>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664627" y="2274977"/>
            <a:ext cx="4779600" cy="28218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lt1"/>
              </a:buClr>
              <a:buSzPts val="4000"/>
              <a:buFont typeface="Calibri"/>
              <a:buNone/>
            </a:pPr>
            <a:r>
              <a:rPr lang="en-US" sz="4000" b="1" dirty="0">
                <a:solidFill>
                  <a:schemeClr val="lt1"/>
                </a:solidFill>
              </a:rPr>
              <a:t>Meistriškumo pamokų saugykla </a:t>
            </a:r>
            <a:br>
              <a:rPr lang="en-US" sz="4400" b="1" dirty="0">
                <a:solidFill>
                  <a:schemeClr val="lt1"/>
                </a:solidFill>
              </a:rPr>
            </a:br>
            <a:br>
              <a:rPr lang="en-US" sz="4400" b="1" dirty="0">
                <a:solidFill>
                  <a:schemeClr val="lt1"/>
                </a:solidFill>
              </a:rPr>
            </a:br>
            <a:r>
              <a:rPr lang="en-US" sz="4000" b="1" dirty="0">
                <a:solidFill>
                  <a:srgbClr val="FF0000"/>
                </a:solidFill>
              </a:rPr>
              <a:t>Lean Canvas</a:t>
            </a:r>
            <a:br>
              <a:rPr lang="en-US" sz="4000" dirty="0">
                <a:solidFill>
                  <a:schemeClr val="lt1"/>
                </a:solidFill>
              </a:rPr>
            </a:br>
            <a:br>
              <a:rPr lang="en-US" sz="4000" dirty="0">
                <a:solidFill>
                  <a:schemeClr val="lt1"/>
                </a:solidFill>
              </a:rPr>
            </a:br>
            <a:endParaRPr sz="4000" b="1" dirty="0">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635133"/>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n-US" sz="1200" b="0" i="0" u="none" strike="noStrike" cap="none" dirty="0" err="1">
                <a:solidFill>
                  <a:srgbClr val="222222"/>
                </a:solidFill>
                <a:latin typeface="Calibri"/>
                <a:ea typeface="Calibri"/>
                <a:cs typeface="Calibri"/>
                <a:sym typeface="Calibri"/>
              </a:rPr>
              <a:t>Šį</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projekto</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rezultatą</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finansavo</a:t>
            </a:r>
            <a:r>
              <a:rPr lang="en-US" sz="1200" b="0" i="0" u="none" strike="noStrike" cap="none" dirty="0">
                <a:solidFill>
                  <a:srgbClr val="222222"/>
                </a:solidFill>
                <a:latin typeface="Calibri"/>
                <a:ea typeface="Calibri"/>
                <a:cs typeface="Calibri"/>
                <a:sym typeface="Calibri"/>
              </a:rPr>
              <a:t> Europos </a:t>
            </a:r>
            <a:r>
              <a:rPr lang="en-US" sz="1200" b="0" i="0" u="none" strike="noStrike" cap="none" dirty="0" err="1">
                <a:solidFill>
                  <a:srgbClr val="222222"/>
                </a:solidFill>
                <a:latin typeface="Calibri"/>
                <a:ea typeface="Calibri"/>
                <a:cs typeface="Calibri"/>
                <a:sym typeface="Calibri"/>
              </a:rPr>
              <a:t>Komisija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Ši</a:t>
            </a:r>
            <a:r>
              <a:rPr lang="lt-LT" sz="1200" b="0" i="0" u="none" strike="noStrike" cap="none" dirty="0">
                <a:solidFill>
                  <a:srgbClr val="222222"/>
                </a:solidFill>
                <a:latin typeface="Calibri"/>
                <a:ea typeface="Calibri"/>
                <a:cs typeface="Calibri"/>
                <a:sym typeface="Calibri"/>
              </a:rPr>
              <a:t> mokymo medžiaga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atspindi</a:t>
            </a:r>
            <a:r>
              <a:rPr lang="en-US" sz="1200" b="0" i="0" u="none" strike="noStrike" cap="none" dirty="0">
                <a:solidFill>
                  <a:srgbClr val="222222"/>
                </a:solidFill>
                <a:latin typeface="Calibri"/>
                <a:ea typeface="Calibri"/>
                <a:cs typeface="Calibri"/>
                <a:sym typeface="Calibri"/>
              </a:rPr>
              <a:t> tik </a:t>
            </a:r>
            <a:r>
              <a:rPr lang="en-US" sz="1200" b="0" i="0" u="none" strike="noStrike" cap="none" dirty="0" err="1">
                <a:solidFill>
                  <a:srgbClr val="222222"/>
                </a:solidFill>
                <a:latin typeface="Calibri"/>
                <a:ea typeface="Calibri"/>
                <a:cs typeface="Calibri"/>
                <a:sym typeface="Calibri"/>
              </a:rPr>
              <a:t>autoriaus</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požiūrį</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ir</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Komisija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negali</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būti</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laikoma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atsakinga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už</a:t>
            </a:r>
            <a:r>
              <a:rPr lang="en-US" sz="1200" b="0" i="0" u="none" strike="noStrike" cap="none" dirty="0">
                <a:solidFill>
                  <a:srgbClr val="222222"/>
                </a:solidFill>
                <a:latin typeface="Calibri"/>
                <a:ea typeface="Calibri"/>
                <a:cs typeface="Calibri"/>
                <a:sym typeface="Calibri"/>
              </a:rPr>
              <a:t> bet </a:t>
            </a:r>
            <a:r>
              <a:rPr lang="en-US" sz="1200" b="0" i="0" u="none" strike="noStrike" cap="none" dirty="0" err="1">
                <a:solidFill>
                  <a:srgbClr val="222222"/>
                </a:solidFill>
                <a:latin typeface="Calibri"/>
                <a:ea typeface="Calibri"/>
                <a:cs typeface="Calibri"/>
                <a:sym typeface="Calibri"/>
              </a:rPr>
              <a:t>kokį</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jame</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pateiktos</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informacijos</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panaudojimą</a:t>
            </a:r>
            <a:r>
              <a:rPr lang="en-US" sz="1200" b="0" i="0" u="none" strike="noStrike" cap="none" dirty="0">
                <a:solidFill>
                  <a:srgbClr val="222222"/>
                </a:solidFill>
                <a:latin typeface="Calibri"/>
                <a:ea typeface="Calibri"/>
                <a:cs typeface="Calibri"/>
                <a:sym typeface="Calibri"/>
              </a:rPr>
              <a:t>. </a:t>
            </a:r>
            <a:r>
              <a:rPr lang="lt-LT" sz="1200" b="0" i="0" u="none" strike="noStrike" cap="none" dirty="0">
                <a:solidFill>
                  <a:srgbClr val="222222"/>
                </a:solidFill>
                <a:latin typeface="Calibri"/>
                <a:ea typeface="Calibri"/>
                <a:cs typeface="Calibri"/>
                <a:sym typeface="Calibri"/>
              </a:rPr>
              <a:t>Projekto</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numeris</a:t>
            </a:r>
            <a:r>
              <a:rPr lang="en-US" sz="1200" b="0" i="0" u="none" strike="noStrike" cap="none" dirty="0">
                <a:solidFill>
                  <a:srgbClr val="222222"/>
                </a:solidFill>
                <a:latin typeface="Calibri"/>
                <a:ea typeface="Calibri"/>
                <a:cs typeface="Calibri"/>
                <a:sym typeface="Calibri"/>
              </a:rPr>
              <a:t>: 2021-1-ES02-KA220-YOU-000028609</a:t>
            </a:r>
            <a:endParaRPr sz="12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g162004cb755_0_35"/>
          <p:cNvSpPr txBox="1">
            <a:spLocks noGrp="1"/>
          </p:cNvSpPr>
          <p:nvPr>
            <p:ph type="title"/>
          </p:nvPr>
        </p:nvSpPr>
        <p:spPr>
          <a:xfrm>
            <a:off x="2148231" y="6085"/>
            <a:ext cx="3642969"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2800" b="1" dirty="0"/>
              <a:t>"Lean Canva" šablonas</a:t>
            </a:r>
            <a:endParaRPr sz="2800" b="1" dirty="0"/>
          </a:p>
        </p:txBody>
      </p:sp>
      <p:sp>
        <p:nvSpPr>
          <p:cNvPr id="190" name="Google Shape;190;g162004cb755_0_3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p:txBody>
      </p:sp>
      <p:grpSp>
        <p:nvGrpSpPr>
          <p:cNvPr id="191" name="Google Shape;191;g162004cb755_0_35"/>
          <p:cNvGrpSpPr/>
          <p:nvPr/>
        </p:nvGrpSpPr>
        <p:grpSpPr>
          <a:xfrm>
            <a:off x="441960" y="561256"/>
            <a:ext cx="1128381" cy="847205"/>
            <a:chOff x="7393391" y="1075612"/>
            <a:chExt cx="1128381" cy="847205"/>
          </a:xfrm>
        </p:grpSpPr>
        <p:sp>
          <p:nvSpPr>
            <p:cNvPr id="192" name="Google Shape;192;g162004cb755_0_3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3" name="Google Shape;193;g162004cb755_0_35"/>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graphicFrame>
        <p:nvGraphicFramePr>
          <p:cNvPr id="7" name="Table 6">
            <a:extLst>
              <a:ext uri="{FF2B5EF4-FFF2-40B4-BE49-F238E27FC236}">
                <a16:creationId xmlns:a16="http://schemas.microsoft.com/office/drawing/2014/main" id="{FD70FB8F-81CA-697C-02E2-34F54BF39109}"/>
              </a:ext>
            </a:extLst>
          </p:cNvPr>
          <p:cNvGraphicFramePr>
            <a:graphicFrameLocks noGrp="1"/>
          </p:cNvGraphicFramePr>
          <p:nvPr>
            <p:extLst>
              <p:ext uri="{D42A27DB-BD31-4B8C-83A1-F6EECF244321}">
                <p14:modId xmlns:p14="http://schemas.microsoft.com/office/powerpoint/2010/main" val="3822804136"/>
              </p:ext>
            </p:extLst>
          </p:nvPr>
        </p:nvGraphicFramePr>
        <p:xfrm>
          <a:off x="1890369" y="931425"/>
          <a:ext cx="8251371" cy="5539293"/>
        </p:xfrm>
        <a:graphic>
          <a:graphicData uri="http://schemas.openxmlformats.org/drawingml/2006/table">
            <a:tbl>
              <a:tblPr>
                <a:tableStyleId>{616DA210-FB5B-4158-B5E0-FEB733F419BA}</a:tableStyleId>
              </a:tblPr>
              <a:tblGrid>
                <a:gridCol w="1676061">
                  <a:extLst>
                    <a:ext uri="{9D8B030D-6E8A-4147-A177-3AD203B41FA5}">
                      <a16:colId xmlns:a16="http://schemas.microsoft.com/office/drawing/2014/main" val="1380166368"/>
                    </a:ext>
                  </a:extLst>
                </a:gridCol>
                <a:gridCol w="1567881">
                  <a:extLst>
                    <a:ext uri="{9D8B030D-6E8A-4147-A177-3AD203B41FA5}">
                      <a16:colId xmlns:a16="http://schemas.microsoft.com/office/drawing/2014/main" val="1979166282"/>
                    </a:ext>
                  </a:extLst>
                </a:gridCol>
                <a:gridCol w="801164">
                  <a:extLst>
                    <a:ext uri="{9D8B030D-6E8A-4147-A177-3AD203B41FA5}">
                      <a16:colId xmlns:a16="http://schemas.microsoft.com/office/drawing/2014/main" val="3302437714"/>
                    </a:ext>
                  </a:extLst>
                </a:gridCol>
                <a:gridCol w="820807">
                  <a:extLst>
                    <a:ext uri="{9D8B030D-6E8A-4147-A177-3AD203B41FA5}">
                      <a16:colId xmlns:a16="http://schemas.microsoft.com/office/drawing/2014/main" val="2301547523"/>
                    </a:ext>
                  </a:extLst>
                </a:gridCol>
                <a:gridCol w="1483777">
                  <a:extLst>
                    <a:ext uri="{9D8B030D-6E8A-4147-A177-3AD203B41FA5}">
                      <a16:colId xmlns:a16="http://schemas.microsoft.com/office/drawing/2014/main" val="1114934321"/>
                    </a:ext>
                  </a:extLst>
                </a:gridCol>
                <a:gridCol w="1901681">
                  <a:extLst>
                    <a:ext uri="{9D8B030D-6E8A-4147-A177-3AD203B41FA5}">
                      <a16:colId xmlns:a16="http://schemas.microsoft.com/office/drawing/2014/main" val="4213968246"/>
                    </a:ext>
                  </a:extLst>
                </a:gridCol>
              </a:tblGrid>
              <a:tr h="1846431">
                <a:tc rowSpan="2">
                  <a:txBody>
                    <a:bodyPr/>
                    <a:lstStyle/>
                    <a:p>
                      <a:pPr algn="l" fontAlgn="b"/>
                      <a:r>
                        <a:rPr lang="lt-LT" sz="1200" u="none" strike="noStrike" dirty="0">
                          <a:effectLst/>
                        </a:rPr>
                        <a:t> </a:t>
                      </a:r>
                      <a:endParaRPr lang="lt-LT" sz="12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a:txBody>
                    <a:bodyPr/>
                    <a:lstStyle/>
                    <a:p>
                      <a:pPr algn="ctr" fontAlgn="b"/>
                      <a:r>
                        <a:rPr lang="lt-LT" sz="1200" u="none" strike="noStrike" dirty="0">
                          <a:effectLst/>
                        </a:rPr>
                        <a:t> </a:t>
                      </a:r>
                      <a:endParaRPr lang="lt-LT" sz="12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rowSpan="2" gridSpan="2">
                  <a:txBody>
                    <a:bodyPr/>
                    <a:lstStyle/>
                    <a:p>
                      <a:pPr algn="ctr" fontAlgn="b"/>
                      <a:r>
                        <a:rPr lang="lt-LT" sz="1200" u="none" strike="noStrike" dirty="0">
                          <a:effectLst/>
                        </a:rPr>
                        <a:t> </a:t>
                      </a:r>
                      <a:endParaRPr lang="lt-LT" sz="12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rowSpan="2" hMerge="1">
                  <a:txBody>
                    <a:bodyPr/>
                    <a:lstStyle/>
                    <a:p>
                      <a:endParaRPr lang="lt-LT"/>
                    </a:p>
                  </a:txBody>
                  <a:tcPr/>
                </a:tc>
                <a:tc>
                  <a:txBody>
                    <a:bodyPr/>
                    <a:lstStyle/>
                    <a:p>
                      <a:pPr algn="ctr" fontAlgn="b"/>
                      <a:r>
                        <a:rPr lang="lt-LT" sz="1200" u="none" strike="noStrike" dirty="0">
                          <a:effectLst/>
                        </a:rPr>
                        <a:t> </a:t>
                      </a:r>
                      <a:endParaRPr lang="lt-LT" sz="12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rowSpan="2">
                  <a:txBody>
                    <a:bodyPr/>
                    <a:lstStyle/>
                    <a:p>
                      <a:pPr algn="ctr" fontAlgn="b"/>
                      <a:r>
                        <a:rPr lang="lt-LT" sz="1200" u="none" strike="noStrike" dirty="0">
                          <a:effectLst/>
                        </a:rPr>
                        <a:t> </a:t>
                      </a:r>
                      <a:endParaRPr lang="lt-LT" sz="12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extLst>
                  <a:ext uri="{0D108BD9-81ED-4DB2-BD59-A6C34878D82A}">
                    <a16:rowId xmlns:a16="http://schemas.microsoft.com/office/drawing/2014/main" val="4087290867"/>
                  </a:ext>
                </a:extLst>
              </a:tr>
              <a:tr h="1846431">
                <a:tc vMerge="1">
                  <a:txBody>
                    <a:bodyPr/>
                    <a:lstStyle/>
                    <a:p>
                      <a:endParaRPr lang="lt-LT"/>
                    </a:p>
                  </a:txBody>
                  <a:tcPr/>
                </a:tc>
                <a:tc>
                  <a:txBody>
                    <a:bodyPr/>
                    <a:lstStyle/>
                    <a:p>
                      <a:pPr algn="ctr" fontAlgn="b"/>
                      <a:r>
                        <a:rPr lang="lt-LT" sz="1200" u="none" strike="noStrike">
                          <a:effectLst/>
                        </a:rPr>
                        <a:t> </a:t>
                      </a:r>
                      <a:endParaRPr lang="lt-LT" sz="1200" b="0" i="0" u="none" strike="noStrike">
                        <a:solidFill>
                          <a:srgbClr val="000000"/>
                        </a:solidFill>
                        <a:effectLst/>
                        <a:latin typeface="Calibri" panose="020F0502020204030204" pitchFamily="34" charset="0"/>
                      </a:endParaRPr>
                    </a:p>
                  </a:txBody>
                  <a:tcPr marL="6350" marR="6350" marT="6350" marB="0" anchor="b">
                    <a:solidFill>
                      <a:schemeClr val="bg1"/>
                    </a:solidFill>
                  </a:tcPr>
                </a:tc>
                <a:tc gridSpan="2" vMerge="1">
                  <a:txBody>
                    <a:bodyPr/>
                    <a:lstStyle/>
                    <a:p>
                      <a:endParaRPr lang="lt-LT"/>
                    </a:p>
                  </a:txBody>
                  <a:tcPr/>
                </a:tc>
                <a:tc hMerge="1" vMerge="1">
                  <a:txBody>
                    <a:bodyPr/>
                    <a:lstStyle/>
                    <a:p>
                      <a:endParaRPr lang="lt-LT"/>
                    </a:p>
                  </a:txBody>
                  <a:tcPr/>
                </a:tc>
                <a:tc>
                  <a:txBody>
                    <a:bodyPr/>
                    <a:lstStyle/>
                    <a:p>
                      <a:pPr algn="ctr" fontAlgn="b"/>
                      <a:r>
                        <a:rPr lang="lt-LT" sz="1200" u="none" strike="noStrike" dirty="0">
                          <a:effectLst/>
                        </a:rPr>
                        <a:t> </a:t>
                      </a:r>
                      <a:endParaRPr lang="lt-LT" sz="12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vMerge="1">
                  <a:txBody>
                    <a:bodyPr/>
                    <a:lstStyle/>
                    <a:p>
                      <a:endParaRPr lang="lt-LT"/>
                    </a:p>
                  </a:txBody>
                  <a:tcPr/>
                </a:tc>
                <a:extLst>
                  <a:ext uri="{0D108BD9-81ED-4DB2-BD59-A6C34878D82A}">
                    <a16:rowId xmlns:a16="http://schemas.microsoft.com/office/drawing/2014/main" val="2513117419"/>
                  </a:ext>
                </a:extLst>
              </a:tr>
              <a:tr h="1846431">
                <a:tc gridSpan="3">
                  <a:txBody>
                    <a:bodyPr/>
                    <a:lstStyle/>
                    <a:p>
                      <a:pPr algn="ctr" fontAlgn="b"/>
                      <a:r>
                        <a:rPr lang="lt-LT" sz="1200" u="none" strike="noStrike" dirty="0">
                          <a:effectLst/>
                        </a:rPr>
                        <a:t> </a:t>
                      </a:r>
                      <a:endParaRPr lang="lt-LT" sz="12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hMerge="1">
                  <a:txBody>
                    <a:bodyPr/>
                    <a:lstStyle/>
                    <a:p>
                      <a:endParaRPr lang="lt-LT"/>
                    </a:p>
                  </a:txBody>
                  <a:tcPr/>
                </a:tc>
                <a:tc hMerge="1">
                  <a:txBody>
                    <a:bodyPr/>
                    <a:lstStyle/>
                    <a:p>
                      <a:endParaRPr lang="lt-LT"/>
                    </a:p>
                  </a:txBody>
                  <a:tcPr/>
                </a:tc>
                <a:tc gridSpan="3">
                  <a:txBody>
                    <a:bodyPr/>
                    <a:lstStyle/>
                    <a:p>
                      <a:pPr algn="ctr" fontAlgn="b"/>
                      <a:r>
                        <a:rPr lang="lt-LT" sz="1200" u="none" strike="noStrike" dirty="0">
                          <a:effectLst/>
                        </a:rPr>
                        <a:t> </a:t>
                      </a:r>
                      <a:endParaRPr lang="lt-LT" sz="1200" b="0" i="0" u="none" strike="noStrike" dirty="0">
                        <a:solidFill>
                          <a:srgbClr val="000000"/>
                        </a:solidFill>
                        <a:effectLst/>
                        <a:latin typeface="Calibri" panose="020F0502020204030204" pitchFamily="34" charset="0"/>
                      </a:endParaRPr>
                    </a:p>
                  </a:txBody>
                  <a:tcPr marL="6350" marR="6350" marT="6350" marB="0" anchor="b">
                    <a:solidFill>
                      <a:schemeClr val="bg1"/>
                    </a:solidFill>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195067753"/>
                  </a:ext>
                </a:extLst>
              </a:tr>
            </a:tbl>
          </a:graphicData>
        </a:graphic>
      </p:graphicFrame>
      <p:sp>
        <p:nvSpPr>
          <p:cNvPr id="9" name="TextBox 8">
            <a:extLst>
              <a:ext uri="{FF2B5EF4-FFF2-40B4-BE49-F238E27FC236}">
                <a16:creationId xmlns:a16="http://schemas.microsoft.com/office/drawing/2014/main" id="{E9B31C1B-95A4-FDB5-E471-08F8A9AA8295}"/>
              </a:ext>
            </a:extLst>
          </p:cNvPr>
          <p:cNvSpPr txBox="1"/>
          <p:nvPr/>
        </p:nvSpPr>
        <p:spPr>
          <a:xfrm>
            <a:off x="1890369" y="956883"/>
            <a:ext cx="1150140" cy="307777"/>
          </a:xfrm>
          <a:prstGeom prst="rect">
            <a:avLst/>
          </a:prstGeom>
          <a:noFill/>
        </p:spPr>
        <p:txBody>
          <a:bodyPr wrap="square" rtlCol="0">
            <a:spAutoFit/>
          </a:bodyPr>
          <a:lstStyle/>
          <a:p>
            <a:r>
              <a:rPr lang="lt-LT" dirty="0"/>
              <a:t>Problema</a:t>
            </a:r>
          </a:p>
        </p:txBody>
      </p:sp>
      <p:sp>
        <p:nvSpPr>
          <p:cNvPr id="10" name="TextBox 9">
            <a:extLst>
              <a:ext uri="{FF2B5EF4-FFF2-40B4-BE49-F238E27FC236}">
                <a16:creationId xmlns:a16="http://schemas.microsoft.com/office/drawing/2014/main" id="{90EABA14-D602-D3F8-273F-31EA6FB9DC6A}"/>
              </a:ext>
            </a:extLst>
          </p:cNvPr>
          <p:cNvSpPr txBox="1"/>
          <p:nvPr/>
        </p:nvSpPr>
        <p:spPr>
          <a:xfrm>
            <a:off x="3564984" y="956882"/>
            <a:ext cx="1150140" cy="307777"/>
          </a:xfrm>
          <a:prstGeom prst="rect">
            <a:avLst/>
          </a:prstGeom>
          <a:noFill/>
        </p:spPr>
        <p:txBody>
          <a:bodyPr wrap="square" rtlCol="0">
            <a:spAutoFit/>
          </a:bodyPr>
          <a:lstStyle/>
          <a:p>
            <a:r>
              <a:rPr lang="lt-LT" dirty="0"/>
              <a:t>Sprendimas</a:t>
            </a:r>
          </a:p>
        </p:txBody>
      </p:sp>
      <p:sp>
        <p:nvSpPr>
          <p:cNvPr id="11" name="TextBox 10">
            <a:extLst>
              <a:ext uri="{FF2B5EF4-FFF2-40B4-BE49-F238E27FC236}">
                <a16:creationId xmlns:a16="http://schemas.microsoft.com/office/drawing/2014/main" id="{4615E17F-7C66-DB5B-D7AA-C7EC572CEFD4}"/>
              </a:ext>
            </a:extLst>
          </p:cNvPr>
          <p:cNvSpPr txBox="1"/>
          <p:nvPr/>
        </p:nvSpPr>
        <p:spPr>
          <a:xfrm>
            <a:off x="5120156" y="958357"/>
            <a:ext cx="1402293" cy="523220"/>
          </a:xfrm>
          <a:prstGeom prst="rect">
            <a:avLst/>
          </a:prstGeom>
          <a:noFill/>
        </p:spPr>
        <p:txBody>
          <a:bodyPr wrap="square" rtlCol="0">
            <a:spAutoFit/>
          </a:bodyPr>
          <a:lstStyle/>
          <a:p>
            <a:r>
              <a:rPr lang="lt-LT" dirty="0"/>
              <a:t>Unikalios vertės pasiūlymas</a:t>
            </a:r>
          </a:p>
        </p:txBody>
      </p:sp>
      <p:sp>
        <p:nvSpPr>
          <p:cNvPr id="12" name="TextBox 11">
            <a:extLst>
              <a:ext uri="{FF2B5EF4-FFF2-40B4-BE49-F238E27FC236}">
                <a16:creationId xmlns:a16="http://schemas.microsoft.com/office/drawing/2014/main" id="{FD06A4B5-EF3D-405E-C54C-C09043F6368D}"/>
              </a:ext>
            </a:extLst>
          </p:cNvPr>
          <p:cNvSpPr txBox="1"/>
          <p:nvPr/>
        </p:nvSpPr>
        <p:spPr>
          <a:xfrm>
            <a:off x="3529648" y="2789811"/>
            <a:ext cx="1241093" cy="307777"/>
          </a:xfrm>
          <a:prstGeom prst="rect">
            <a:avLst/>
          </a:prstGeom>
          <a:noFill/>
        </p:spPr>
        <p:txBody>
          <a:bodyPr wrap="square" rtlCol="0">
            <a:spAutoFit/>
          </a:bodyPr>
          <a:lstStyle/>
          <a:p>
            <a:r>
              <a:rPr lang="lt-LT" dirty="0"/>
              <a:t>Pagrindiniai rodikliai</a:t>
            </a:r>
          </a:p>
        </p:txBody>
      </p:sp>
      <p:sp>
        <p:nvSpPr>
          <p:cNvPr id="13" name="TextBox 12">
            <a:extLst>
              <a:ext uri="{FF2B5EF4-FFF2-40B4-BE49-F238E27FC236}">
                <a16:creationId xmlns:a16="http://schemas.microsoft.com/office/drawing/2014/main" id="{047FCFD4-E713-5011-0621-3464E15DC381}"/>
              </a:ext>
            </a:extLst>
          </p:cNvPr>
          <p:cNvSpPr txBox="1"/>
          <p:nvPr/>
        </p:nvSpPr>
        <p:spPr>
          <a:xfrm>
            <a:off x="6755248" y="922074"/>
            <a:ext cx="1164772" cy="523220"/>
          </a:xfrm>
          <a:prstGeom prst="rect">
            <a:avLst/>
          </a:prstGeom>
          <a:noFill/>
        </p:spPr>
        <p:txBody>
          <a:bodyPr wrap="square" rtlCol="0">
            <a:spAutoFit/>
          </a:bodyPr>
          <a:lstStyle/>
          <a:p>
            <a:r>
              <a:rPr lang="lt-LT" dirty="0"/>
              <a:t>Nesąžiningas pranašumas</a:t>
            </a:r>
          </a:p>
        </p:txBody>
      </p:sp>
      <p:sp>
        <p:nvSpPr>
          <p:cNvPr id="14" name="TextBox 13">
            <a:extLst>
              <a:ext uri="{FF2B5EF4-FFF2-40B4-BE49-F238E27FC236}">
                <a16:creationId xmlns:a16="http://schemas.microsoft.com/office/drawing/2014/main" id="{BD32FC8D-9533-1579-7B97-C2F014520FC3}"/>
              </a:ext>
            </a:extLst>
          </p:cNvPr>
          <p:cNvSpPr txBox="1"/>
          <p:nvPr/>
        </p:nvSpPr>
        <p:spPr>
          <a:xfrm>
            <a:off x="6755248" y="2789811"/>
            <a:ext cx="1029363" cy="307777"/>
          </a:xfrm>
          <a:prstGeom prst="rect">
            <a:avLst/>
          </a:prstGeom>
          <a:noFill/>
        </p:spPr>
        <p:txBody>
          <a:bodyPr wrap="square" rtlCol="0">
            <a:spAutoFit/>
          </a:bodyPr>
          <a:lstStyle/>
          <a:p>
            <a:r>
              <a:rPr lang="lt-LT" dirty="0"/>
              <a:t>Kanalai</a:t>
            </a:r>
          </a:p>
        </p:txBody>
      </p:sp>
      <p:sp>
        <p:nvSpPr>
          <p:cNvPr id="15" name="TextBox 14">
            <a:extLst>
              <a:ext uri="{FF2B5EF4-FFF2-40B4-BE49-F238E27FC236}">
                <a16:creationId xmlns:a16="http://schemas.microsoft.com/office/drawing/2014/main" id="{163E6412-1EE5-B9B6-C245-71687A0734FF}"/>
              </a:ext>
            </a:extLst>
          </p:cNvPr>
          <p:cNvSpPr txBox="1"/>
          <p:nvPr/>
        </p:nvSpPr>
        <p:spPr>
          <a:xfrm>
            <a:off x="8266864" y="934494"/>
            <a:ext cx="1874875" cy="307777"/>
          </a:xfrm>
          <a:prstGeom prst="rect">
            <a:avLst/>
          </a:prstGeom>
          <a:noFill/>
        </p:spPr>
        <p:txBody>
          <a:bodyPr wrap="square" rtlCol="0">
            <a:spAutoFit/>
          </a:bodyPr>
          <a:lstStyle/>
          <a:p>
            <a:r>
              <a:rPr lang="lt-LT" dirty="0"/>
              <a:t>Klientų segmentai</a:t>
            </a:r>
          </a:p>
        </p:txBody>
      </p:sp>
      <p:sp>
        <p:nvSpPr>
          <p:cNvPr id="16" name="TextBox 15">
            <a:extLst>
              <a:ext uri="{FF2B5EF4-FFF2-40B4-BE49-F238E27FC236}">
                <a16:creationId xmlns:a16="http://schemas.microsoft.com/office/drawing/2014/main" id="{2E59C62D-76E5-F6D2-1A78-426BBDFF0972}"/>
              </a:ext>
            </a:extLst>
          </p:cNvPr>
          <p:cNvSpPr txBox="1"/>
          <p:nvPr/>
        </p:nvSpPr>
        <p:spPr>
          <a:xfrm>
            <a:off x="1899173" y="4624940"/>
            <a:ext cx="1770625" cy="307777"/>
          </a:xfrm>
          <a:prstGeom prst="rect">
            <a:avLst/>
          </a:prstGeom>
          <a:noFill/>
        </p:spPr>
        <p:txBody>
          <a:bodyPr wrap="square" rtlCol="0">
            <a:spAutoFit/>
          </a:bodyPr>
          <a:lstStyle/>
          <a:p>
            <a:r>
              <a:rPr lang="lt-LT" dirty="0"/>
              <a:t>Išlaidų struktūra</a:t>
            </a:r>
          </a:p>
        </p:txBody>
      </p:sp>
      <p:sp>
        <p:nvSpPr>
          <p:cNvPr id="17" name="TextBox 16">
            <a:extLst>
              <a:ext uri="{FF2B5EF4-FFF2-40B4-BE49-F238E27FC236}">
                <a16:creationId xmlns:a16="http://schemas.microsoft.com/office/drawing/2014/main" id="{C8B744D2-CB01-8C8A-97CE-C1BF12148077}"/>
              </a:ext>
            </a:extLst>
          </p:cNvPr>
          <p:cNvSpPr txBox="1"/>
          <p:nvPr/>
        </p:nvSpPr>
        <p:spPr>
          <a:xfrm>
            <a:off x="6016054" y="4624940"/>
            <a:ext cx="1903966" cy="307777"/>
          </a:xfrm>
          <a:prstGeom prst="rect">
            <a:avLst/>
          </a:prstGeom>
          <a:noFill/>
        </p:spPr>
        <p:txBody>
          <a:bodyPr wrap="square" rtlCol="0">
            <a:spAutoFit/>
          </a:bodyPr>
          <a:lstStyle/>
          <a:p>
            <a:r>
              <a:rPr lang="lt-LT" dirty="0"/>
              <a:t>Pajamų srautai</a:t>
            </a:r>
          </a:p>
        </p:txBody>
      </p:sp>
      <p:pic>
        <p:nvPicPr>
          <p:cNvPr id="2" name="Google Shape;163;p24" descr="Logotipo&#10;&#10;Descripción generada automáticamente">
            <a:extLst>
              <a:ext uri="{FF2B5EF4-FFF2-40B4-BE49-F238E27FC236}">
                <a16:creationId xmlns:a16="http://schemas.microsoft.com/office/drawing/2014/main" id="{11E77671-76B7-7550-EC1D-8BD3FB9D91FF}"/>
              </a:ext>
            </a:extLst>
          </p:cNvPr>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07"/>
        <p:cNvGrpSpPr/>
        <p:nvPr/>
      </p:nvGrpSpPr>
      <p:grpSpPr>
        <a:xfrm>
          <a:off x="0" y="0"/>
          <a:ext cx="0" cy="0"/>
          <a:chOff x="0" y="0"/>
          <a:chExt cx="0" cy="0"/>
        </a:xfrm>
      </p:grpSpPr>
      <p:sp>
        <p:nvSpPr>
          <p:cNvPr id="208" name="Google Shape;208;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9" name="Google Shape;209;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411"/>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0" name="Google Shape;210;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1" name="Google Shape;211;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n-US" sz="1400" b="1"/>
              <a:t> </a:t>
            </a:r>
            <a:br>
              <a:rPr lang="en-US" sz="1400" b="1"/>
            </a:br>
            <a:r>
              <a:rPr lang="en-US" sz="1400" b="1"/>
              <a:t> </a:t>
            </a:r>
            <a:br>
              <a:rPr lang="en-US" sz="1400" b="1"/>
            </a:br>
            <a:endParaRPr sz="1400" b="1"/>
          </a:p>
        </p:txBody>
      </p:sp>
      <p:sp>
        <p:nvSpPr>
          <p:cNvPr id="212" name="Google Shape;212;p7"/>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n-US" sz="2400" b="1">
                <a:solidFill>
                  <a:schemeClr val="dk1"/>
                </a:solidFill>
                <a:latin typeface="Calibri"/>
                <a:ea typeface="Calibri"/>
                <a:cs typeface="Calibri"/>
                <a:sym typeface="Calibri"/>
              </a:rPr>
              <a:t>Ačiū!</a:t>
            </a:r>
            <a:endParaRPr sz="2400" b="1" i="0" u="none" strike="noStrike" cap="none" dirty="0">
              <a:solidFill>
                <a:schemeClr val="dk1"/>
              </a:solidFill>
              <a:latin typeface="Calibri"/>
              <a:ea typeface="Calibri"/>
              <a:cs typeface="Calibri"/>
              <a:sym typeface="Calibri"/>
            </a:endParaRPr>
          </a:p>
        </p:txBody>
      </p:sp>
      <p:pic>
        <p:nvPicPr>
          <p:cNvPr id="213" name="Google Shape;213;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214" name="Google Shape;214;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215" name="Google Shape;215;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216" name="Google Shape;216;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Santrauka</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4873089"/>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n-US" sz="2200" b="1" i="0" u="none" strike="noStrike" cap="none" dirty="0">
                <a:solidFill>
                  <a:srgbClr val="222222"/>
                </a:solidFill>
                <a:latin typeface="Calibri"/>
                <a:ea typeface="Calibri"/>
                <a:cs typeface="Calibri"/>
                <a:sym typeface="Calibri"/>
              </a:rPr>
              <a:t>Įvadas</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dirty="0">
                <a:solidFill>
                  <a:srgbClr val="222222"/>
                </a:solidFill>
                <a:latin typeface="Calibri"/>
                <a:ea typeface="Calibri"/>
                <a:cs typeface="Calibri"/>
                <a:sym typeface="Calibri"/>
              </a:rPr>
              <a:t>Charakteristikos/Problema</a:t>
            </a: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dirty="0">
                <a:solidFill>
                  <a:srgbClr val="222222"/>
                </a:solidFill>
                <a:latin typeface="Calibri"/>
                <a:cs typeface="Calibri"/>
              </a:rPr>
              <a:t>Klientų segmentai ir unikalios vertės pasiūlymas</a:t>
            </a: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dirty="0">
                <a:solidFill>
                  <a:srgbClr val="222222"/>
                </a:solidFill>
                <a:latin typeface="Calibri"/>
                <a:cs typeface="Calibri"/>
              </a:rPr>
              <a:t>Sprendimas ir kanalai</a:t>
            </a: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dirty="0">
                <a:solidFill>
                  <a:srgbClr val="222222"/>
                </a:solidFill>
                <a:latin typeface="Calibri"/>
                <a:cs typeface="Calibri"/>
              </a:rPr>
              <a:t>Pajamų srautai ir sąnaudų struktūra</a:t>
            </a: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dirty="0">
                <a:solidFill>
                  <a:srgbClr val="222222"/>
                </a:solidFill>
                <a:latin typeface="Calibri"/>
                <a:cs typeface="Calibri"/>
              </a:rPr>
              <a:t>Pagrindiniai rodikliai ir nesąžiningas pranašumas</a:t>
            </a:r>
            <a:endParaRPr sz="2200" b="1" dirty="0">
              <a:solidFill>
                <a:srgbClr val="222222"/>
              </a:solidFill>
              <a:latin typeface="Calibri"/>
              <a:cs typeface="Calibri"/>
              <a:sym typeface="Calibri"/>
            </a:endParaRPr>
          </a:p>
          <a:p>
            <a:pPr marL="342900" marR="0" lvl="0" indent="-368300" algn="l" rtl="0">
              <a:lnSpc>
                <a:spcPct val="150000"/>
              </a:lnSpc>
              <a:spcBef>
                <a:spcPts val="800"/>
              </a:spcBef>
              <a:spcAft>
                <a:spcPts val="0"/>
              </a:spcAft>
              <a:buClr>
                <a:srgbClr val="222222"/>
              </a:buClr>
              <a:buSzPts val="2200"/>
              <a:buFont typeface="Calibri"/>
              <a:buAutoNum type="arabicPeriod"/>
            </a:pPr>
            <a:r>
              <a:rPr lang="en-US" sz="2200" b="1" dirty="0">
                <a:solidFill>
                  <a:srgbClr val="222222"/>
                </a:solidFill>
                <a:latin typeface="Calibri"/>
                <a:cs typeface="Calibri"/>
                <a:sym typeface="Calibri"/>
              </a:rPr>
              <a:t>Išvada</a:t>
            </a:r>
          </a:p>
          <a:p>
            <a:pPr marL="342900" marR="0" lvl="0" indent="-368300" algn="l" rtl="0">
              <a:lnSpc>
                <a:spcPct val="150000"/>
              </a:lnSpc>
              <a:spcBef>
                <a:spcPts val="800"/>
              </a:spcBef>
              <a:spcAft>
                <a:spcPts val="0"/>
              </a:spcAft>
              <a:buClr>
                <a:srgbClr val="222222"/>
              </a:buClr>
              <a:buSzPts val="2200"/>
              <a:buFont typeface="Calibri"/>
              <a:buAutoNum type="arabicPeriod"/>
            </a:pPr>
            <a:r>
              <a:rPr lang="en-US" sz="2200" b="1" dirty="0">
                <a:solidFill>
                  <a:srgbClr val="222222"/>
                </a:solidFill>
                <a:latin typeface="Calibri"/>
                <a:cs typeface="Calibri"/>
                <a:sym typeface="Calibri"/>
              </a:rPr>
              <a:t>"Lean Canva" šablonas</a:t>
            </a:r>
            <a:endParaRPr sz="2200" b="1" dirty="0">
              <a:solidFill>
                <a:srgbClr val="222222"/>
              </a:solidFill>
              <a:latin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3"/>
          <p:cNvSpPr>
            <a:spLocks noGrp="1"/>
          </p:cNvSpPr>
          <p:nvPr>
            <p:ph type="title"/>
          </p:nvPr>
        </p:nvSpPr>
        <p:spPr>
          <a:xfrm>
            <a:off x="0" y="-615398"/>
            <a:ext cx="12192000" cy="5926088"/>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150000"/>
              </a:lnSpc>
              <a:spcBef>
                <a:spcPts val="0"/>
              </a:spcBef>
              <a:spcAft>
                <a:spcPts val="0"/>
              </a:spcAft>
              <a:buClr>
                <a:schemeClr val="dk1"/>
              </a:buClr>
              <a:buSzPct val="88461"/>
              <a:buFont typeface="Calibri"/>
              <a:buNone/>
            </a:pPr>
            <a:r>
              <a:rPr lang="en-US" sz="3100" b="1" dirty="0">
                <a:solidFill>
                  <a:srgbClr val="222222"/>
                </a:solidFill>
                <a:latin typeface="Calibri"/>
                <a:ea typeface="Calibri"/>
                <a:cs typeface="Calibri"/>
                <a:sym typeface="Calibri"/>
              </a:rPr>
              <a:t>Įvadas</a:t>
            </a:r>
            <a:endParaRPr sz="3100" b="1" dirty="0">
              <a:solidFill>
                <a:srgbClr val="222222"/>
              </a:solidFill>
            </a:endParaRPr>
          </a:p>
          <a:p>
            <a:pPr marL="0" lvl="0" indent="0" algn="l" rtl="0">
              <a:lnSpc>
                <a:spcPct val="100000"/>
              </a:lnSpc>
              <a:spcBef>
                <a:spcPts val="0"/>
              </a:spcBef>
              <a:spcAft>
                <a:spcPts val="0"/>
              </a:spcAft>
              <a:buClr>
                <a:schemeClr val="dk1"/>
              </a:buClr>
              <a:buSzPct val="88461"/>
              <a:buFont typeface="Calibri"/>
              <a:buNone/>
            </a:pPr>
            <a:r>
              <a:rPr lang="en-US" sz="3100" b="1" dirty="0"/>
              <a:t>Lean Canvas</a:t>
            </a:r>
            <a:endParaRPr sz="3100" b="1" dirty="0"/>
          </a:p>
          <a:p>
            <a:pPr marL="114300" lvl="0" algn="l" rtl="0">
              <a:lnSpc>
                <a:spcPct val="100000"/>
              </a:lnSpc>
              <a:spcBef>
                <a:spcPts val="0"/>
              </a:spcBef>
              <a:spcAft>
                <a:spcPts val="0"/>
              </a:spcAft>
              <a:buClr>
                <a:schemeClr val="dk1"/>
              </a:buClr>
              <a:buSzPct val="100000"/>
            </a:pPr>
            <a:r>
              <a:rPr lang="en-US" sz="2400" dirty="0"/>
              <a:t>- "Lean Canvas" yra verslo modeliavimo priemonė, sukurta siekiant padėti dekonstruoti startuolio idėją į pagrindines ir rizikingiausias prielaidas. </a:t>
            </a:r>
            <a:endParaRPr sz="2400" dirty="0"/>
          </a:p>
          <a:p>
            <a:pPr marL="114300" lvl="0" algn="l" rtl="0">
              <a:lnSpc>
                <a:spcPct val="100000"/>
              </a:lnSpc>
              <a:spcBef>
                <a:spcPts val="0"/>
              </a:spcBef>
              <a:spcAft>
                <a:spcPts val="0"/>
              </a:spcAft>
              <a:buSzPct val="100000"/>
            </a:pPr>
            <a:r>
              <a:rPr lang="en-US" sz="2400" dirty="0"/>
              <a:t>- "Lean Canvas" yra labai paprastas ir </a:t>
            </a:r>
            <a:r>
              <a:rPr lang="en-US" sz="2400" dirty="0" err="1"/>
              <a:t>prieinamas</a:t>
            </a:r>
            <a:r>
              <a:rPr lang="en-US" sz="2400" dirty="0"/>
              <a:t> </a:t>
            </a:r>
            <a:r>
              <a:rPr lang="en-US" sz="2400" dirty="0" err="1"/>
              <a:t>planas</a:t>
            </a:r>
            <a:r>
              <a:rPr lang="en-US" sz="2400" dirty="0"/>
              <a:t>, padedantis verslininkams nueiti kelią nuo idėjos iki sėkmingo startuolio sukūrimo.</a:t>
            </a:r>
            <a:endParaRPr sz="2400" dirty="0"/>
          </a:p>
          <a:p>
            <a:pPr marL="114300" lvl="0" algn="l" rtl="0">
              <a:lnSpc>
                <a:spcPct val="100000"/>
              </a:lnSpc>
              <a:spcBef>
                <a:spcPts val="0"/>
              </a:spcBef>
              <a:spcAft>
                <a:spcPts val="0"/>
              </a:spcAft>
              <a:buClr>
                <a:schemeClr val="dk1"/>
              </a:buClr>
              <a:buSzPct val="100000"/>
            </a:pPr>
            <a:r>
              <a:rPr lang="en-US" sz="2400" dirty="0"/>
              <a:t>- Šis metodas grindžiamas praktiniais principais ir paprasta, patogia vizualine kalba, kuri leidžia verslininkams veiksmingiau patikrinti savo hipotezes.</a:t>
            </a:r>
            <a:br>
              <a:rPr lang="en-US" sz="2400" dirty="0"/>
            </a:br>
            <a:r>
              <a:rPr lang="en-US" sz="2400" dirty="0"/>
              <a:t>Lean Canvas išsprendžia dvi problemas - (1) išverčia mintis į tam tikrą kalbą, taip pat (2) taupo laiką ir energiją. </a:t>
            </a:r>
            <a:br>
              <a:rPr lang="en-US" sz="2400" dirty="0"/>
            </a:br>
            <a:r>
              <a:rPr lang="en-US" sz="2400" dirty="0"/>
              <a:t>- Lean Canvas orientuojasi tiesiai į klientą, siekdamas sukurti vertę, </a:t>
            </a:r>
            <a:r>
              <a:rPr lang="en-US" sz="2400" dirty="0" err="1"/>
              <a:t>pastebėdama</a:t>
            </a:r>
            <a:r>
              <a:rPr lang="en-US" sz="2400" dirty="0"/>
              <a:t> jo problemas, kurias reikia spręsti. </a:t>
            </a:r>
            <a:br>
              <a:rPr lang="en-US" sz="2400" dirty="0"/>
            </a:br>
            <a:r>
              <a:rPr lang="en-US" sz="2400" dirty="0"/>
              <a:t>- Galima naudoti ir už rinkodaros ir vadybos srities ribų. Tiesą sakant, tai priemonė, </a:t>
            </a:r>
            <a:r>
              <a:rPr lang="en-US" sz="2400" dirty="0" err="1"/>
              <a:t>kurią</a:t>
            </a:r>
            <a:r>
              <a:rPr lang="en-US" sz="2400" dirty="0"/>
              <a:t> </a:t>
            </a:r>
            <a:r>
              <a:rPr lang="en-US" sz="2400" dirty="0" err="1"/>
              <a:t>naudoj</a:t>
            </a:r>
            <a:r>
              <a:rPr lang="lt-LT" sz="2400" dirty="0"/>
              <a:t>a</a:t>
            </a:r>
            <a:r>
              <a:rPr lang="en-US" sz="2400" dirty="0"/>
              <a:t> inžinieriai, dizaineriai ir net vidurinių mokyklų mokiniai.</a:t>
            </a:r>
            <a:br>
              <a:rPr lang="en-US" sz="2400" dirty="0"/>
            </a:br>
            <a:endParaRPr lang="en-US" sz="2400" dirty="0"/>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25" name="Google Shape;125;p3"/>
          <p:cNvSpPr txBox="1"/>
          <p:nvPr/>
        </p:nvSpPr>
        <p:spPr>
          <a:xfrm>
            <a:off x="4980936" y="91452"/>
            <a:ext cx="6609900" cy="1526700"/>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26" name="Google Shape;126;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3" name="Google Shape;133;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4" name="Google Shape;134;p4"/>
          <p:cNvSpPr>
            <a:spLocks noGrp="1"/>
          </p:cNvSpPr>
          <p:nvPr>
            <p:ph type="title"/>
          </p:nvPr>
        </p:nvSpPr>
        <p:spPr>
          <a:xfrm>
            <a:off x="396840" y="-701146"/>
            <a:ext cx="11353200" cy="63729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115000"/>
              </a:lnSpc>
              <a:spcBef>
                <a:spcPts val="0"/>
              </a:spcBef>
              <a:spcAft>
                <a:spcPts val="0"/>
              </a:spcAft>
              <a:buClr>
                <a:schemeClr val="dk1"/>
              </a:buClr>
              <a:buSzPct val="88461"/>
              <a:buFont typeface="Calibri"/>
              <a:buNone/>
            </a:pPr>
            <a:r>
              <a:rPr lang="en-US" sz="3100" b="1" dirty="0" err="1">
                <a:solidFill>
                  <a:srgbClr val="222222"/>
                </a:solidFill>
                <a:latin typeface="Calibri"/>
                <a:ea typeface="Calibri"/>
                <a:cs typeface="Calibri"/>
                <a:sym typeface="Calibri"/>
              </a:rPr>
              <a:t>Savybės</a:t>
            </a:r>
            <a:br>
              <a:rPr lang="en-US" sz="2600" b="1" dirty="0">
                <a:solidFill>
                  <a:srgbClr val="222222"/>
                </a:solidFill>
                <a:latin typeface="Calibri"/>
                <a:ea typeface="Calibri"/>
                <a:cs typeface="Calibri"/>
                <a:sym typeface="Calibri"/>
              </a:rPr>
            </a:br>
            <a:endParaRPr sz="2600" b="1" dirty="0"/>
          </a:p>
          <a:p>
            <a:pPr lvl="0">
              <a:lnSpc>
                <a:spcPct val="100000"/>
              </a:lnSpc>
              <a:buSzPct val="115000"/>
            </a:pPr>
            <a:r>
              <a:rPr lang="en-US" sz="2400" dirty="0"/>
              <a:t>"Lean Canvas" visą informaciją, kurią jums ir jūsų komandai reikia vizualizuoti ir analizuoti, sudeda į vieną drobę ir pašalina nesusijusias ir nereikšmingas detales. Dėmesys sutelkiamas į tai, kad būtų išvengta švaistymo - laiko, energijos, procesų, pinigų. Taigi, ši modeliavimo sistema pagrįsta tik devyniais statybiniais blokais, kurie yra šie: </a:t>
            </a:r>
            <a:r>
              <a:rPr lang="en-US" sz="2400" b="1" dirty="0"/>
              <a:t>problema, klientų segmentai, unikalus vertės pasiūlymas, sprendimas, kanalai, pajamų srautai, sąnaudų struktūra, pagrindiniai rodikliai ir nesąžiningas pranašumas.    </a:t>
            </a:r>
            <a:br>
              <a:rPr lang="en-US" sz="2400" dirty="0"/>
            </a:br>
            <a:endParaRPr sz="3100" dirty="0"/>
          </a:p>
          <a:p>
            <a:pPr algn="l"/>
            <a:r>
              <a:rPr lang="en-US" sz="3100" b="1" dirty="0"/>
              <a:t>1. Problema </a:t>
            </a:r>
            <a:br>
              <a:rPr lang="en-US" sz="2400" dirty="0"/>
            </a:br>
            <a:r>
              <a:rPr lang="en-US" sz="2400" dirty="0"/>
              <a:t>Kai norite parduoti sprendimą (nesvarbu, ar tai būtų produktas, ar paslauga), turi būti paklausa, kitaip tariant, bent viena identifikuojama problema. Kiekvienas klientų segmentas, kurį ketinate apibrėžti, turi savų problemų, o jūsų verslo tikslas - jas išspręsti. Ant šio statybinio bloko statysite visą savo drobę. Šiame skyriuje turi būti iki trijų prioritetinių problemų.</a:t>
            </a:r>
            <a:br>
              <a:rPr lang="en-US" sz="2400" dirty="0"/>
            </a:br>
            <a:endParaRPr sz="2400" dirty="0"/>
          </a:p>
          <a:p>
            <a:pPr marL="0" lvl="0" indent="0" algn="l" rtl="0">
              <a:lnSpc>
                <a:spcPct val="115000"/>
              </a:lnSpc>
              <a:spcBef>
                <a:spcPts val="0"/>
              </a:spcBef>
              <a:spcAft>
                <a:spcPts val="0"/>
              </a:spcAft>
              <a:buClr>
                <a:schemeClr val="dk1"/>
              </a:buClr>
              <a:buSzPct val="55000"/>
              <a:buFont typeface="Arial"/>
              <a:buNone/>
            </a:pPr>
            <a:endParaRPr sz="2000" b="1" dirty="0"/>
          </a:p>
          <a:p>
            <a:pPr marL="0" lvl="0" indent="0" algn="l" rtl="0">
              <a:lnSpc>
                <a:spcPct val="90000"/>
              </a:lnSpc>
              <a:spcBef>
                <a:spcPts val="0"/>
              </a:spcBef>
              <a:spcAft>
                <a:spcPts val="0"/>
              </a:spcAft>
              <a:buClr>
                <a:schemeClr val="dk1"/>
              </a:buClr>
              <a:buSzPct val="100000"/>
              <a:buFont typeface="Calibri"/>
              <a:buNone/>
            </a:pPr>
            <a:endParaRPr sz="2300" b="1" dirty="0"/>
          </a:p>
        </p:txBody>
      </p:sp>
      <p:grpSp>
        <p:nvGrpSpPr>
          <p:cNvPr id="135" name="Google Shape;135;p4"/>
          <p:cNvGrpSpPr/>
          <p:nvPr/>
        </p:nvGrpSpPr>
        <p:grpSpPr>
          <a:xfrm>
            <a:off x="441960" y="561256"/>
            <a:ext cx="1128382" cy="847206"/>
            <a:chOff x="7393391" y="1075612"/>
            <a:chExt cx="1128382" cy="847206"/>
          </a:xfrm>
        </p:grpSpPr>
        <p:sp>
          <p:nvSpPr>
            <p:cNvPr id="136" name="Google Shape;136;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7" name="Google Shape;137;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39" name="Google Shape;139;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0" name="Google Shape;140;p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4"/>
        <p:cNvGrpSpPr/>
        <p:nvPr/>
      </p:nvGrpSpPr>
      <p:grpSpPr>
        <a:xfrm>
          <a:off x="0" y="0"/>
          <a:ext cx="0" cy="0"/>
          <a:chOff x="0" y="0"/>
          <a:chExt cx="0" cy="0"/>
        </a:xfrm>
      </p:grpSpPr>
      <p:sp>
        <p:nvSpPr>
          <p:cNvPr id="145" name="Google Shape;145;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6" name="Google Shape;146;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p5"/>
          <p:cNvSpPr>
            <a:spLocks noGrp="1"/>
          </p:cNvSpPr>
          <p:nvPr>
            <p:ph type="title"/>
          </p:nvPr>
        </p:nvSpPr>
        <p:spPr>
          <a:xfrm>
            <a:off x="792450" y="598736"/>
            <a:ext cx="10379700" cy="5073023"/>
          </a:xfrm>
          <a:prstGeom prst="ellipse">
            <a:avLst/>
          </a:prstGeom>
          <a:noFill/>
          <a:ln>
            <a:noFill/>
          </a:ln>
        </p:spPr>
        <p:txBody>
          <a:bodyPr spcFirstLastPara="1" wrap="square" lIns="91425" tIns="45700" rIns="91425" bIns="45700" anchor="t" anchorCtr="0">
            <a:normAutofit fontScale="90000"/>
          </a:bodyPr>
          <a:lstStyle/>
          <a:p>
            <a:pPr algn="l"/>
            <a:r>
              <a:rPr lang="en-US" sz="3100" b="1" i="0" dirty="0">
                <a:solidFill>
                  <a:srgbClr val="000000"/>
                </a:solidFill>
                <a:effectLst/>
                <a:latin typeface="Calibri" panose="020F0502020204030204" pitchFamily="34" charset="0"/>
                <a:cs typeface="Calibri" panose="020F0502020204030204" pitchFamily="34" charset="0"/>
              </a:rPr>
              <a:t>2. Klientų segmentai</a:t>
            </a:r>
            <a:br>
              <a:rPr lang="en-US" sz="2400" b="1" i="0" dirty="0">
                <a:solidFill>
                  <a:srgbClr val="000000"/>
                </a:solidFill>
                <a:effectLst/>
                <a:latin typeface="Calibri" panose="020F0502020204030204" pitchFamily="34" charset="0"/>
                <a:cs typeface="Calibri" panose="020F0502020204030204" pitchFamily="34" charset="0"/>
              </a:rPr>
            </a:br>
            <a:r>
              <a:rPr lang="en-US" sz="2400" b="0" i="0" dirty="0">
                <a:solidFill>
                  <a:srgbClr val="000000"/>
                </a:solidFill>
                <a:effectLst/>
                <a:latin typeface="Calibri" panose="020F0502020204030204" pitchFamily="34" charset="0"/>
                <a:cs typeface="Calibri" panose="020F0502020204030204" pitchFamily="34" charset="0"/>
              </a:rPr>
              <a:t>Tai pirmasis elementas, kurį turite nustatyti. Nes tikriausiai </a:t>
            </a:r>
            <a:r>
              <a:rPr lang="en-US" sz="2400" b="0" i="0" dirty="0" err="1">
                <a:solidFill>
                  <a:srgbClr val="000000"/>
                </a:solidFill>
                <a:effectLst/>
                <a:latin typeface="Calibri" panose="020F0502020204030204" pitchFamily="34" charset="0"/>
                <a:cs typeface="Calibri" panose="020F0502020204030204" pitchFamily="34" charset="0"/>
              </a:rPr>
              <a:t>pirmasis</a:t>
            </a:r>
            <a:r>
              <a:rPr lang="en-US" sz="2400" b="0" i="0" dirty="0">
                <a:solidFill>
                  <a:srgbClr val="000000"/>
                </a:solidFill>
                <a:effectLst/>
                <a:latin typeface="Calibri" panose="020F0502020204030204" pitchFamily="34" charset="0"/>
                <a:cs typeface="Calibri" panose="020F0502020204030204" pitchFamily="34" charset="0"/>
              </a:rPr>
              <a:t> </a:t>
            </a:r>
            <a:r>
              <a:rPr lang="en-US" sz="2400" b="0" i="0" dirty="0" err="1">
                <a:solidFill>
                  <a:srgbClr val="000000"/>
                </a:solidFill>
                <a:effectLst/>
                <a:latin typeface="Calibri" panose="020F0502020204030204" pitchFamily="34" charset="0"/>
                <a:cs typeface="Calibri" panose="020F0502020204030204" pitchFamily="34" charset="0"/>
              </a:rPr>
              <a:t>žingsnis</a:t>
            </a:r>
            <a:r>
              <a:rPr lang="lt-LT" sz="2400" b="0" i="0" dirty="0">
                <a:solidFill>
                  <a:srgbClr val="000000"/>
                </a:solidFill>
                <a:effectLst/>
                <a:latin typeface="Calibri" panose="020F0502020204030204" pitchFamily="34" charset="0"/>
                <a:cs typeface="Calibri" panose="020F0502020204030204" pitchFamily="34" charset="0"/>
              </a:rPr>
              <a:t>,</a:t>
            </a:r>
            <a:r>
              <a:rPr lang="en-US" sz="2400" b="0" i="0" dirty="0">
                <a:solidFill>
                  <a:srgbClr val="000000"/>
                </a:solidFill>
                <a:effectLst/>
                <a:latin typeface="Calibri" panose="020F0502020204030204" pitchFamily="34" charset="0"/>
                <a:cs typeface="Calibri" panose="020F0502020204030204" pitchFamily="34" charset="0"/>
              </a:rPr>
              <a:t> siekiant suprasti </a:t>
            </a:r>
            <a:r>
              <a:rPr lang="en-US" sz="2400" b="0" i="0" dirty="0" err="1">
                <a:solidFill>
                  <a:srgbClr val="000000"/>
                </a:solidFill>
                <a:effectLst/>
                <a:latin typeface="Calibri" panose="020F0502020204030204" pitchFamily="34" charset="0"/>
                <a:cs typeface="Calibri" panose="020F0502020204030204" pitchFamily="34" charset="0"/>
              </a:rPr>
              <a:t>savo</a:t>
            </a:r>
            <a:r>
              <a:rPr lang="en-US" sz="2400" b="0" i="0" dirty="0">
                <a:solidFill>
                  <a:srgbClr val="000000"/>
                </a:solidFill>
                <a:effectLst/>
                <a:latin typeface="Calibri" panose="020F0502020204030204" pitchFamily="34" charset="0"/>
                <a:cs typeface="Calibri" panose="020F0502020204030204" pitchFamily="34" charset="0"/>
              </a:rPr>
              <a:t> </a:t>
            </a:r>
            <a:r>
              <a:rPr lang="en-US" sz="2400" b="0" i="0" dirty="0" err="1">
                <a:solidFill>
                  <a:srgbClr val="000000"/>
                </a:solidFill>
                <a:effectLst/>
                <a:latin typeface="Calibri" panose="020F0502020204030204" pitchFamily="34" charset="0"/>
                <a:cs typeface="Calibri" panose="020F0502020204030204" pitchFamily="34" charset="0"/>
              </a:rPr>
              <a:t>verslą</a:t>
            </a:r>
            <a:r>
              <a:rPr lang="lt-LT" sz="2400" b="0" i="0" dirty="0">
                <a:solidFill>
                  <a:srgbClr val="000000"/>
                </a:solidFill>
                <a:effectLst/>
                <a:latin typeface="Calibri" panose="020F0502020204030204" pitchFamily="34" charset="0"/>
                <a:cs typeface="Calibri" panose="020F0502020204030204" pitchFamily="34" charset="0"/>
              </a:rPr>
              <a:t>,</a:t>
            </a:r>
            <a:r>
              <a:rPr lang="en-US" sz="2400" b="0" i="0" dirty="0">
                <a:solidFill>
                  <a:srgbClr val="000000"/>
                </a:solidFill>
                <a:effectLst/>
                <a:latin typeface="Calibri" panose="020F0502020204030204" pitchFamily="34" charset="0"/>
                <a:cs typeface="Calibri" panose="020F0502020204030204" pitchFamily="34" charset="0"/>
              </a:rPr>
              <a:t> bus išsiaiškinti, kas yra jūsų klientas. Juk sužinoti, kokias problemas ketinate spręsti, galite tik tada, kai žinosite, kas su jomis susiduria. Taigi, jei yra daugiau nei vienas klientų segmentas, kiekvienam jų turėtumėte sukurti po vieną drobę.</a:t>
            </a:r>
            <a:br>
              <a:rPr lang="en-US" sz="2400" b="0" i="0" dirty="0">
                <a:solidFill>
                  <a:srgbClr val="000000"/>
                </a:solidFill>
                <a:effectLst/>
                <a:latin typeface="Calibri" panose="020F0502020204030204" pitchFamily="34" charset="0"/>
                <a:cs typeface="Calibri" panose="020F0502020204030204" pitchFamily="34" charset="0"/>
              </a:rPr>
            </a:br>
            <a:br>
              <a:rPr lang="en-US" sz="2400" b="0" i="0" dirty="0">
                <a:solidFill>
                  <a:srgbClr val="000000"/>
                </a:solidFill>
                <a:effectLst/>
                <a:latin typeface="Calibri" panose="020F0502020204030204" pitchFamily="34" charset="0"/>
                <a:cs typeface="Calibri" panose="020F0502020204030204" pitchFamily="34" charset="0"/>
              </a:rPr>
            </a:br>
            <a:r>
              <a:rPr lang="en-US" sz="3100" b="1" i="0" dirty="0">
                <a:solidFill>
                  <a:srgbClr val="000000"/>
                </a:solidFill>
                <a:effectLst/>
                <a:latin typeface="Calibri" panose="020F0502020204030204" pitchFamily="34" charset="0"/>
                <a:cs typeface="Calibri" panose="020F0502020204030204" pitchFamily="34" charset="0"/>
              </a:rPr>
              <a:t>3. Unikalus vertės pasiūlymas</a:t>
            </a:r>
            <a:br>
              <a:rPr lang="en-US" sz="2400" b="1" i="0" dirty="0">
                <a:solidFill>
                  <a:srgbClr val="000000"/>
                </a:solidFill>
                <a:effectLst/>
                <a:latin typeface="Calibri" panose="020F0502020204030204" pitchFamily="34" charset="0"/>
                <a:cs typeface="Calibri" panose="020F0502020204030204" pitchFamily="34" charset="0"/>
              </a:rPr>
            </a:br>
            <a:r>
              <a:rPr lang="en-US" sz="2400" b="0" i="0" dirty="0">
                <a:solidFill>
                  <a:srgbClr val="000000"/>
                </a:solidFill>
                <a:effectLst/>
                <a:latin typeface="Calibri" panose="020F0502020204030204" pitchFamily="34" charset="0"/>
                <a:cs typeface="Calibri" panose="020F0502020204030204" pitchFamily="34" charset="0"/>
              </a:rPr>
              <a:t>Šis blokas parodo, kuo jūsų verslas išsiskiria iš kitų, kokią vertę klientui suteiks tik jūsų produktas ar paslauga, ir niekas kitas. Todėl išvardykite, kuo jūsų prekės ženklas išsiskiria iš konkurentų, t. y. kodėl jūsų klientas turi pirkti iš jūsų, o ne iš konkurento.</a:t>
            </a:r>
            <a:br>
              <a:rPr lang="en-US" sz="2400" b="0" i="0" dirty="0">
                <a:solidFill>
                  <a:srgbClr val="000000"/>
                </a:solidFill>
                <a:effectLst/>
                <a:latin typeface="Calibri" panose="020F0502020204030204" pitchFamily="34" charset="0"/>
                <a:cs typeface="Calibri" panose="020F0502020204030204" pitchFamily="34" charset="0"/>
              </a:rPr>
            </a:br>
            <a:endParaRPr sz="2400" dirty="0">
              <a:latin typeface="Calibri" panose="020F0502020204030204" pitchFamily="34" charset="0"/>
              <a:cs typeface="Calibri" panose="020F0502020204030204" pitchFamily="34" charset="0"/>
            </a:endParaRPr>
          </a:p>
          <a:p>
            <a:pPr marL="0" lvl="0" indent="0" algn="l" rtl="0">
              <a:lnSpc>
                <a:spcPct val="115000"/>
              </a:lnSpc>
              <a:spcBef>
                <a:spcPts val="0"/>
              </a:spcBef>
              <a:spcAft>
                <a:spcPts val="0"/>
              </a:spcAft>
              <a:buNone/>
            </a:pPr>
            <a:endParaRPr sz="1800" dirty="0"/>
          </a:p>
          <a:p>
            <a:pPr marL="45720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Clr>
                <a:schemeClr val="dk1"/>
              </a:buClr>
              <a:buSzPct val="61111"/>
              <a:buFont typeface="Arial"/>
              <a:buNone/>
            </a:pPr>
            <a:endParaRPr sz="1800" dirty="0"/>
          </a:p>
        </p:txBody>
      </p:sp>
      <p:grpSp>
        <p:nvGrpSpPr>
          <p:cNvPr id="148" name="Google Shape;148;p5"/>
          <p:cNvGrpSpPr/>
          <p:nvPr/>
        </p:nvGrpSpPr>
        <p:grpSpPr>
          <a:xfrm>
            <a:off x="441960" y="561256"/>
            <a:ext cx="1128382" cy="847206"/>
            <a:chOff x="7393391" y="1075612"/>
            <a:chExt cx="1128382" cy="847206"/>
          </a:xfrm>
        </p:grpSpPr>
        <p:sp>
          <p:nvSpPr>
            <p:cNvPr id="149" name="Google Shape;149;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0" name="Google Shape;150;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51" name="Google Shape;151;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5"/>
        <p:cNvGrpSpPr/>
        <p:nvPr/>
      </p:nvGrpSpPr>
      <p:grpSpPr>
        <a:xfrm>
          <a:off x="0" y="0"/>
          <a:ext cx="0" cy="0"/>
          <a:chOff x="0" y="0"/>
          <a:chExt cx="0" cy="0"/>
        </a:xfrm>
      </p:grpSpPr>
      <p:sp>
        <p:nvSpPr>
          <p:cNvPr id="156" name="Google Shape;156;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7" name="Google Shape;157;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8" name="Google Shape;158;p24"/>
          <p:cNvSpPr>
            <a:spLocks noGrp="1"/>
          </p:cNvSpPr>
          <p:nvPr>
            <p:ph type="title"/>
          </p:nvPr>
        </p:nvSpPr>
        <p:spPr>
          <a:xfrm>
            <a:off x="779635" y="349409"/>
            <a:ext cx="10521756" cy="5969126"/>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115000"/>
              </a:lnSpc>
              <a:spcBef>
                <a:spcPts val="0"/>
              </a:spcBef>
              <a:spcAft>
                <a:spcPts val="0"/>
              </a:spcAft>
              <a:buClr>
                <a:schemeClr val="dk1"/>
              </a:buClr>
              <a:buSzPct val="61111"/>
              <a:buFont typeface="Arial"/>
              <a:buNone/>
            </a:pPr>
            <a:endParaRPr sz="1800" dirty="0"/>
          </a:p>
          <a:p>
            <a:pPr algn="l"/>
            <a:r>
              <a:rPr lang="en-US" sz="3100" b="1" dirty="0">
                <a:latin typeface="Calibri" panose="020F0502020204030204" pitchFamily="34" charset="0"/>
                <a:cs typeface="Calibri" panose="020F0502020204030204" pitchFamily="34" charset="0"/>
              </a:rPr>
              <a:t>4. </a:t>
            </a:r>
            <a:r>
              <a:rPr lang="en-US" sz="3100" b="1" i="0" dirty="0">
                <a:solidFill>
                  <a:srgbClr val="000000"/>
                </a:solidFill>
                <a:effectLst/>
                <a:latin typeface="Calibri" panose="020F0502020204030204" pitchFamily="34" charset="0"/>
                <a:cs typeface="Calibri" panose="020F0502020204030204" pitchFamily="34" charset="0"/>
              </a:rPr>
              <a:t>Sprendimas</a:t>
            </a:r>
            <a:br>
              <a:rPr lang="en-US" sz="1050" b="1" i="0" dirty="0">
                <a:solidFill>
                  <a:srgbClr val="000000"/>
                </a:solidFill>
                <a:effectLst/>
                <a:latin typeface="Open Sans" panose="020B0606030504020204" pitchFamily="34" charset="0"/>
              </a:rPr>
            </a:br>
            <a:r>
              <a:rPr lang="en-US" sz="2400" b="0" i="0" dirty="0">
                <a:solidFill>
                  <a:srgbClr val="000000"/>
                </a:solidFill>
                <a:effectLst/>
                <a:latin typeface="Calibri" panose="020F0502020204030204" pitchFamily="34" charset="0"/>
                <a:cs typeface="Calibri" panose="020F0502020204030204" pitchFamily="34" charset="0"/>
              </a:rPr>
              <a:t>Dabar, kai žinote, kokia ir kieno yra problema, metas pasiūlyti sprendimą. Jis turi reikšti minimalų funkcijų ir savybių rinkinį (minimalų gyvybingą produktą), kuris leidžia jums pateikti ankstesniame bloke pateiktą vertės pasiūlymą.</a:t>
            </a:r>
            <a:br>
              <a:rPr lang="en-US" sz="2400" b="0" i="0" dirty="0">
                <a:solidFill>
                  <a:srgbClr val="000000"/>
                </a:solidFill>
                <a:effectLst/>
                <a:latin typeface="Calibri" panose="020F0502020204030204" pitchFamily="34" charset="0"/>
                <a:cs typeface="Calibri" panose="020F0502020204030204" pitchFamily="34" charset="0"/>
              </a:rPr>
            </a:br>
            <a:br>
              <a:rPr lang="en-US" sz="2200" b="0" i="0" dirty="0">
                <a:solidFill>
                  <a:srgbClr val="000000"/>
                </a:solidFill>
                <a:effectLst/>
                <a:latin typeface="Calibri" panose="020F0502020204030204" pitchFamily="34" charset="0"/>
                <a:cs typeface="Calibri" panose="020F0502020204030204" pitchFamily="34" charset="0"/>
              </a:rPr>
            </a:br>
            <a:r>
              <a:rPr lang="en-US" sz="3100" b="1" i="0" dirty="0">
                <a:solidFill>
                  <a:srgbClr val="000000"/>
                </a:solidFill>
                <a:effectLst/>
                <a:latin typeface="Calibri" panose="020F0502020204030204" pitchFamily="34" charset="0"/>
                <a:cs typeface="Calibri" panose="020F0502020204030204" pitchFamily="34" charset="0"/>
              </a:rPr>
              <a:t>5. Kanalai</a:t>
            </a:r>
            <a:br>
              <a:rPr lang="en-US" sz="1050" b="0" i="0" dirty="0">
                <a:solidFill>
                  <a:srgbClr val="000000"/>
                </a:solidFill>
                <a:effectLst/>
                <a:latin typeface="Open Sans" panose="020B0606030504020204" pitchFamily="34" charset="0"/>
              </a:rPr>
            </a:br>
            <a:r>
              <a:rPr lang="en-US" sz="2400" dirty="0">
                <a:solidFill>
                  <a:srgbClr val="000000"/>
                </a:solidFill>
                <a:latin typeface="Calibri" panose="020F0502020204030204" pitchFamily="34" charset="0"/>
                <a:cs typeface="Calibri" panose="020F0502020204030204" pitchFamily="34" charset="0"/>
              </a:rPr>
              <a:t>Čia turite informuoti, kokias priemones naudosite auditorijai pasiekti. Tai apima visus rinkodaros, komunikacijos ir platinimo kanalus, kuriuos ketinate naudoti tiek iš tradicinės, tiek iš skaitmeninės žiniasklaidos.</a:t>
            </a:r>
            <a:br>
              <a:rPr lang="en-US" sz="2400" dirty="0">
                <a:solidFill>
                  <a:srgbClr val="000000"/>
                </a:solidFill>
                <a:latin typeface="Calibri" panose="020F0502020204030204" pitchFamily="34" charset="0"/>
                <a:cs typeface="Calibri" panose="020F0502020204030204" pitchFamily="34" charset="0"/>
              </a:rPr>
            </a:br>
            <a:endParaRPr sz="2400" dirty="0">
              <a:solidFill>
                <a:srgbClr val="000000"/>
              </a:solidFill>
              <a:latin typeface="Calibri" panose="020F0502020204030204" pitchFamily="34" charset="0"/>
              <a:cs typeface="Calibri" panose="020F0502020204030204" pitchFamily="34" charset="0"/>
            </a:endParaRPr>
          </a:p>
        </p:txBody>
      </p:sp>
      <p:grpSp>
        <p:nvGrpSpPr>
          <p:cNvPr id="159" name="Google Shape;159;p24"/>
          <p:cNvGrpSpPr/>
          <p:nvPr/>
        </p:nvGrpSpPr>
        <p:grpSpPr>
          <a:xfrm>
            <a:off x="441960" y="561256"/>
            <a:ext cx="1128382" cy="847206"/>
            <a:chOff x="7393391" y="1075612"/>
            <a:chExt cx="1128382" cy="847206"/>
          </a:xfrm>
        </p:grpSpPr>
        <p:sp>
          <p:nvSpPr>
            <p:cNvPr id="160" name="Google Shape;160;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1" name="Google Shape;161;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62" name="Google Shape;162;p2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63" name="Google Shape;163;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64" name="Google Shape;164;p2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g162004cb755_0_24"/>
          <p:cNvSpPr txBox="1">
            <a:spLocks noGrp="1"/>
          </p:cNvSpPr>
          <p:nvPr>
            <p:ph type="body" idx="1"/>
          </p:nvPr>
        </p:nvSpPr>
        <p:spPr>
          <a:xfrm>
            <a:off x="1901811" y="1376744"/>
            <a:ext cx="8990979" cy="4351200"/>
          </a:xfrm>
          <a:prstGeom prst="rect">
            <a:avLst/>
          </a:prstGeom>
        </p:spPr>
        <p:txBody>
          <a:bodyPr spcFirstLastPara="1" wrap="square" lIns="91425" tIns="45700" rIns="91425" bIns="45700" anchor="t" anchorCtr="0">
            <a:noAutofit/>
          </a:bodyPr>
          <a:lstStyle/>
          <a:p>
            <a:pPr marL="114300" indent="0" algn="l">
              <a:buNone/>
            </a:pPr>
            <a:r>
              <a:rPr lang="en-US" b="1" i="0" dirty="0">
                <a:solidFill>
                  <a:srgbClr val="000000"/>
                </a:solidFill>
                <a:effectLst/>
                <a:latin typeface="Calibri" panose="020F0502020204030204" pitchFamily="34" charset="0"/>
                <a:cs typeface="Calibri" panose="020F0502020204030204" pitchFamily="34" charset="0"/>
              </a:rPr>
              <a:t>6. Pajamų srautai</a:t>
            </a:r>
            <a:endParaRPr lang="en-US" dirty="0">
              <a:solidFill>
                <a:srgbClr val="000000"/>
              </a:solidFill>
              <a:latin typeface="Calibri" panose="020F0502020204030204" pitchFamily="34" charset="0"/>
              <a:cs typeface="Calibri" panose="020F0502020204030204" pitchFamily="34" charset="0"/>
            </a:endParaRPr>
          </a:p>
          <a:p>
            <a:pPr marL="114300" indent="0" algn="l">
              <a:buNone/>
            </a:pPr>
            <a:r>
              <a:rPr lang="en-US" sz="2200" b="0" i="0" dirty="0">
                <a:solidFill>
                  <a:srgbClr val="000000"/>
                </a:solidFill>
                <a:effectLst/>
                <a:latin typeface="Calibri" panose="020F0502020204030204" pitchFamily="34" charset="0"/>
                <a:cs typeface="Calibri" panose="020F0502020204030204" pitchFamily="34" charset="0"/>
              </a:rPr>
              <a:t>Paklauskite savęs: "Kiek mano klientas mokės už mano produktą/paslaugą?". Kaina ir pasirinkta mokėjimo sistema yra labai svarbi jūsų pasiūlymo dalis. Tai gali reikšti jūsų įmonės sėkmę arba nesėkmę.</a:t>
            </a:r>
          </a:p>
          <a:p>
            <a:pPr marL="114300" indent="0" algn="l">
              <a:buNone/>
            </a:pPr>
            <a:endParaRPr lang="en-US" sz="2200" b="0" i="0" dirty="0">
              <a:solidFill>
                <a:srgbClr val="000000"/>
              </a:solidFill>
              <a:effectLst/>
              <a:latin typeface="Calibri" panose="020F0502020204030204" pitchFamily="34" charset="0"/>
              <a:cs typeface="Calibri" panose="020F0502020204030204" pitchFamily="34" charset="0"/>
            </a:endParaRPr>
          </a:p>
          <a:p>
            <a:pPr marL="114300" indent="0" algn="l">
              <a:buNone/>
            </a:pPr>
            <a:r>
              <a:rPr lang="en-US" b="1" i="0" dirty="0">
                <a:solidFill>
                  <a:srgbClr val="000000"/>
                </a:solidFill>
                <a:effectLst/>
                <a:latin typeface="Calibri" panose="020F0502020204030204" pitchFamily="34" charset="0"/>
                <a:cs typeface="Calibri" panose="020F0502020204030204" pitchFamily="34" charset="0"/>
              </a:rPr>
              <a:t>7. Išlaidų struktūra</a:t>
            </a:r>
            <a:endParaRPr lang="en-US" b="0" i="0" dirty="0">
              <a:solidFill>
                <a:srgbClr val="000000"/>
              </a:solidFill>
              <a:effectLst/>
              <a:latin typeface="Calibri" panose="020F0502020204030204" pitchFamily="34" charset="0"/>
              <a:cs typeface="Calibri" panose="020F0502020204030204" pitchFamily="34" charset="0"/>
            </a:endParaRPr>
          </a:p>
          <a:p>
            <a:pPr marL="114300" indent="0" algn="l">
              <a:buNone/>
            </a:pPr>
            <a:r>
              <a:rPr lang="en-US" sz="2200" b="0" i="0" dirty="0">
                <a:solidFill>
                  <a:srgbClr val="000000"/>
                </a:solidFill>
                <a:effectLst/>
                <a:latin typeface="Calibri" panose="020F0502020204030204" pitchFamily="34" charset="0"/>
                <a:cs typeface="Calibri" panose="020F0502020204030204" pitchFamily="34" charset="0"/>
              </a:rPr>
              <a:t>Čia surinkite visas išlaidas, kurių reikia, kad galėtumėte parduoti savo produktą. Turėtumėte išvardyti visas išlaidas - nuo mokslinių tyrimų ir plėtros iki mėnesinių mokesčių ir atlyginimų.</a:t>
            </a:r>
          </a:p>
          <a:p>
            <a:pPr marL="0" lvl="0" indent="0" algn="l" rtl="0">
              <a:lnSpc>
                <a:spcPct val="95000"/>
              </a:lnSpc>
              <a:spcBef>
                <a:spcPts val="0"/>
              </a:spcBef>
              <a:spcAft>
                <a:spcPts val="0"/>
              </a:spcAft>
              <a:buSzPts val="688"/>
              <a:buNone/>
            </a:pPr>
            <a:endParaRPr sz="2200" dirty="0">
              <a:latin typeface="Calibri" panose="020F0502020204030204" pitchFamily="34" charset="0"/>
              <a:cs typeface="Calibri" panose="020F0502020204030204" pitchFamily="34" charset="0"/>
            </a:endParaRPr>
          </a:p>
          <a:p>
            <a:pPr marL="0" lvl="0" indent="0" algn="l" rtl="0">
              <a:lnSpc>
                <a:spcPct val="95000"/>
              </a:lnSpc>
              <a:spcBef>
                <a:spcPts val="0"/>
              </a:spcBef>
              <a:spcAft>
                <a:spcPts val="0"/>
              </a:spcAft>
              <a:buClr>
                <a:schemeClr val="dk1"/>
              </a:buClr>
              <a:buSzPts val="688"/>
              <a:buFont typeface="Arial"/>
              <a:buNone/>
            </a:pPr>
            <a:endParaRPr sz="1800" dirty="0"/>
          </a:p>
        </p:txBody>
      </p:sp>
      <p:sp>
        <p:nvSpPr>
          <p:cNvPr id="170" name="Google Shape;170;g162004cb755_0_24"/>
          <p:cNvSpPr/>
          <p:nvPr/>
        </p:nvSpPr>
        <p:spPr>
          <a:xfrm>
            <a:off x="4715123"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71" name="Google Shape;171;g162004cb755_0_24"/>
          <p:cNvGrpSpPr/>
          <p:nvPr/>
        </p:nvGrpSpPr>
        <p:grpSpPr>
          <a:xfrm>
            <a:off x="441960" y="561256"/>
            <a:ext cx="1128381" cy="847205"/>
            <a:chOff x="7393391" y="1075612"/>
            <a:chExt cx="1128381" cy="847205"/>
          </a:xfrm>
        </p:grpSpPr>
        <p:sp>
          <p:nvSpPr>
            <p:cNvPr id="172" name="Google Shape;172;g162004cb755_0_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3" name="Google Shape;173;g162004cb755_0_24"/>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 name="Google Shape;163;p24" descr="Logotipo&#10;&#10;Descripción generada automáticamente">
            <a:extLst>
              <a:ext uri="{FF2B5EF4-FFF2-40B4-BE49-F238E27FC236}">
                <a16:creationId xmlns:a16="http://schemas.microsoft.com/office/drawing/2014/main" id="{D233D65D-4870-CC3E-2DBD-AB387133B439}"/>
              </a:ext>
            </a:extLst>
          </p:cNvPr>
          <p:cNvPicPr preferRelativeResize="0">
            <a:picLocks/>
          </p:cNvPicPr>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9" name="Google Shape;179;g162004cb755_0_40"/>
          <p:cNvSpPr txBox="1">
            <a:spLocks noGrp="1"/>
          </p:cNvSpPr>
          <p:nvPr>
            <p:ph type="body" idx="1"/>
          </p:nvPr>
        </p:nvSpPr>
        <p:spPr>
          <a:xfrm>
            <a:off x="1826712" y="561255"/>
            <a:ext cx="8538575" cy="5948401"/>
          </a:xfrm>
          <a:prstGeom prst="rect">
            <a:avLst/>
          </a:prstGeom>
        </p:spPr>
        <p:txBody>
          <a:bodyPr spcFirstLastPara="1" wrap="square" lIns="91425" tIns="45700" rIns="91425" bIns="45700" anchor="t" anchorCtr="0">
            <a:noAutofit/>
          </a:bodyPr>
          <a:lstStyle/>
          <a:p>
            <a:pPr marL="114300" indent="0" algn="l">
              <a:buNone/>
            </a:pPr>
            <a:r>
              <a:rPr lang="en-US" b="1" i="0" dirty="0">
                <a:solidFill>
                  <a:srgbClr val="000000"/>
                </a:solidFill>
                <a:effectLst/>
                <a:latin typeface="Calibri" panose="020F0502020204030204" pitchFamily="34" charset="0"/>
                <a:cs typeface="Calibri" panose="020F0502020204030204" pitchFamily="34" charset="0"/>
              </a:rPr>
              <a:t>8. Pagrindiniai rodikliai</a:t>
            </a:r>
            <a:endParaRPr lang="en-US" dirty="0">
              <a:solidFill>
                <a:srgbClr val="000000"/>
              </a:solidFill>
              <a:latin typeface="Calibri" panose="020F0502020204030204" pitchFamily="34" charset="0"/>
              <a:cs typeface="Calibri" panose="020F0502020204030204" pitchFamily="34" charset="0"/>
            </a:endParaRPr>
          </a:p>
          <a:p>
            <a:pPr marL="114300" indent="0" algn="l">
              <a:buNone/>
            </a:pPr>
            <a:r>
              <a:rPr lang="en-US" sz="2200" b="0" i="0" dirty="0">
                <a:solidFill>
                  <a:srgbClr val="000000"/>
                </a:solidFill>
                <a:effectLst/>
                <a:latin typeface="Calibri" panose="020F0502020204030204" pitchFamily="34" charset="0"/>
                <a:cs typeface="Calibri" panose="020F0502020204030204" pitchFamily="34" charset="0"/>
              </a:rPr>
              <a:t>Būtina sužinoti, kokius rodiklius ketinate taikyti vertindami savo verslo rezultatus. Tik taip galėsite stebėti, kaip komanda siekia rezultatų.</a:t>
            </a:r>
          </a:p>
          <a:p>
            <a:pPr marL="114300" indent="0" algn="l">
              <a:buNone/>
            </a:pPr>
            <a:endParaRPr lang="en-US" sz="2200" b="0" i="0" dirty="0">
              <a:solidFill>
                <a:srgbClr val="000000"/>
              </a:solidFill>
              <a:effectLst/>
              <a:latin typeface="Calibri" panose="020F0502020204030204" pitchFamily="34" charset="0"/>
              <a:cs typeface="Calibri" panose="020F0502020204030204" pitchFamily="34" charset="0"/>
            </a:endParaRPr>
          </a:p>
          <a:p>
            <a:pPr marL="114300" indent="0" algn="l">
              <a:buNone/>
            </a:pPr>
            <a:r>
              <a:rPr lang="en-US" b="1" i="0" dirty="0">
                <a:solidFill>
                  <a:srgbClr val="000000"/>
                </a:solidFill>
                <a:effectLst/>
                <a:latin typeface="Calibri" panose="020F0502020204030204" pitchFamily="34" charset="0"/>
                <a:cs typeface="Calibri" panose="020F0502020204030204" pitchFamily="34" charset="0"/>
              </a:rPr>
              <a:t>9. Nesąžiningas pranašumas</a:t>
            </a:r>
            <a:endParaRPr lang="en-US" dirty="0">
              <a:solidFill>
                <a:srgbClr val="000000"/>
              </a:solidFill>
              <a:latin typeface="Calibri" panose="020F0502020204030204" pitchFamily="34" charset="0"/>
              <a:cs typeface="Calibri" panose="020F0502020204030204" pitchFamily="34" charset="0"/>
            </a:endParaRPr>
          </a:p>
          <a:p>
            <a:pPr marL="114300" indent="0" algn="l">
              <a:buNone/>
            </a:pPr>
            <a:r>
              <a:rPr lang="en-US" sz="2200" b="0" i="0" dirty="0">
                <a:solidFill>
                  <a:srgbClr val="000000"/>
                </a:solidFill>
                <a:effectLst/>
                <a:latin typeface="Calibri" panose="020F0502020204030204" pitchFamily="34" charset="0"/>
                <a:cs typeface="Calibri" panose="020F0502020204030204" pitchFamily="34" charset="0"/>
              </a:rPr>
              <a:t> Paklauskite savo komandos: "Ką šis verslas, produktas ar paslauga turi tokio, ko neturi niekas kitas?". Tai turbūt sunkiausias klausimas visoje drobėje. Atsakymas turi būti kažkas, ko negalima nukopijuoti, imituoti ar įsigyti - kas yra unikalu rinkoje. Tai sudėtingas, bet </a:t>
            </a:r>
            <a:r>
              <a:rPr lang="en-US" sz="2200" dirty="0">
                <a:solidFill>
                  <a:srgbClr val="000000"/>
                </a:solidFill>
                <a:latin typeface="Calibri" panose="020F0502020204030204" pitchFamily="34" charset="0"/>
                <a:cs typeface="Calibri" panose="020F0502020204030204" pitchFamily="34" charset="0"/>
              </a:rPr>
              <a:t>esminis klausimas, daugiausia jei ketinate naudoti drobę partneriams ir investuotojams pritraukti. Nesąžiningas pranašumas gali būti vidinė informacija, svajonių komanda, ekspertų rekomendacijų gavimas, esami klientai ir pan. Taigi, užuot galvoję apie tai, kad nesąžiningu pranašumu reikėtų laikyti tokį dalyką kaip "įsipareigojimas ir aistra" (nes taip nėra), pagalvokite apie tai, ką turite, ko niekas kitas negali nusipirkti.</a:t>
            </a:r>
          </a:p>
          <a:p>
            <a:pPr marL="0" lvl="0" indent="0" algn="l" rtl="0">
              <a:lnSpc>
                <a:spcPct val="115000"/>
              </a:lnSpc>
              <a:spcBef>
                <a:spcPts val="0"/>
              </a:spcBef>
              <a:spcAft>
                <a:spcPts val="0"/>
              </a:spcAft>
              <a:buClr>
                <a:schemeClr val="dk1"/>
              </a:buClr>
              <a:buSzPts val="1100"/>
              <a:buFont typeface="Arial"/>
              <a:buNone/>
            </a:pPr>
            <a:endParaRPr sz="2200" dirty="0">
              <a:latin typeface="Calibri" panose="020F0502020204030204" pitchFamily="34" charset="0"/>
              <a:cs typeface="Calibri" panose="020F0502020204030204" pitchFamily="34" charset="0"/>
            </a:endParaRPr>
          </a:p>
          <a:p>
            <a:pPr marL="0" lvl="0" indent="0" algn="l" rtl="0">
              <a:spcBef>
                <a:spcPts val="1000"/>
              </a:spcBef>
              <a:spcAft>
                <a:spcPts val="0"/>
              </a:spcAft>
              <a:buNone/>
            </a:pPr>
            <a:endParaRPr sz="2200" dirty="0"/>
          </a:p>
        </p:txBody>
      </p:sp>
      <p:sp>
        <p:nvSpPr>
          <p:cNvPr id="180" name="Google Shape;180;g162004cb755_0_40"/>
          <p:cNvSpPr/>
          <p:nvPr/>
        </p:nvSpPr>
        <p:spPr>
          <a:xfrm>
            <a:off x="4715123"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81" name="Google Shape;181;g162004cb755_0_40"/>
          <p:cNvGrpSpPr/>
          <p:nvPr/>
        </p:nvGrpSpPr>
        <p:grpSpPr>
          <a:xfrm>
            <a:off x="441960" y="561256"/>
            <a:ext cx="1128381" cy="847205"/>
            <a:chOff x="7393391" y="1075612"/>
            <a:chExt cx="1128381" cy="847205"/>
          </a:xfrm>
        </p:grpSpPr>
        <p:sp>
          <p:nvSpPr>
            <p:cNvPr id="182" name="Google Shape;182;g162004cb755_0_40"/>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3" name="Google Shape;183;g162004cb755_0_40"/>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 name="Google Shape;163;p24" descr="Logotipo&#10;&#10;Descripción generada automáticamente">
            <a:extLst>
              <a:ext uri="{FF2B5EF4-FFF2-40B4-BE49-F238E27FC236}">
                <a16:creationId xmlns:a16="http://schemas.microsoft.com/office/drawing/2014/main" id="{94A1998A-FCFB-E724-F294-8A974133A40C}"/>
              </a:ext>
            </a:extLst>
          </p:cNvPr>
          <p:cNvPicPr preferRelativeResize="0">
            <a:picLocks/>
          </p:cNvPicPr>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g162004cb755_0_67"/>
          <p:cNvSpPr txBox="1">
            <a:spLocks noGrp="1"/>
          </p:cNvSpPr>
          <p:nvPr>
            <p:ph type="title"/>
          </p:nvPr>
        </p:nvSpPr>
        <p:spPr>
          <a:xfrm>
            <a:off x="1570340" y="1029550"/>
            <a:ext cx="10293659"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2800" b="1" dirty="0"/>
              <a:t>Išvada</a:t>
            </a:r>
            <a:r>
              <a:rPr lang="en-US" sz="2800" dirty="0"/>
              <a:t> </a:t>
            </a:r>
            <a:endParaRPr sz="2800" dirty="0"/>
          </a:p>
        </p:txBody>
      </p:sp>
      <p:sp>
        <p:nvSpPr>
          <p:cNvPr id="199" name="Google Shape;199;g162004cb755_0_67"/>
          <p:cNvSpPr txBox="1">
            <a:spLocks noGrp="1"/>
          </p:cNvSpPr>
          <p:nvPr>
            <p:ph type="body" idx="1"/>
          </p:nvPr>
        </p:nvSpPr>
        <p:spPr>
          <a:xfrm>
            <a:off x="1348400" y="2469550"/>
            <a:ext cx="8732860" cy="2282370"/>
          </a:xfrm>
          <a:prstGeom prst="rect">
            <a:avLst/>
          </a:prstGeom>
        </p:spPr>
        <p:txBody>
          <a:bodyPr spcFirstLastPara="1" wrap="square" lIns="91425" tIns="45700" rIns="91425" bIns="45700" anchor="t" anchorCtr="0">
            <a:noAutofit/>
          </a:bodyPr>
          <a:lstStyle/>
          <a:p>
            <a:pPr marL="114300" indent="0" algn="l">
              <a:buNone/>
            </a:pPr>
            <a:r>
              <a:rPr lang="en-US" sz="2200" dirty="0">
                <a:latin typeface="Calibri" panose="020F0502020204030204" pitchFamily="34" charset="0"/>
                <a:cs typeface="Calibri" panose="020F0502020204030204" pitchFamily="34" charset="0"/>
              </a:rPr>
              <a:t>Svarbu </a:t>
            </a:r>
            <a:r>
              <a:rPr lang="en-US" sz="2200" b="0" i="0" dirty="0">
                <a:solidFill>
                  <a:srgbClr val="000000"/>
                </a:solidFill>
                <a:effectLst/>
                <a:latin typeface="Calibri" panose="020F0502020204030204" pitchFamily="34" charset="0"/>
                <a:cs typeface="Calibri" panose="020F0502020204030204" pitchFamily="34" charset="0"/>
              </a:rPr>
              <a:t>nepamiršti, kad "Lean Canvas" nėra viso įmonės gyvavimo laikotarpio projektas. Priešingai, kalbama apie metodą, leidžiantį eksperimentuoti. Jūs ir jūsų komanda galite išbandyti įvairius derinius, kol išsiaiškinsite, koks yra idealus verslo modelis jūsų įmonei. </a:t>
            </a:r>
            <a:r>
              <a:rPr lang="en-US" sz="2200" b="1" i="1" dirty="0">
                <a:solidFill>
                  <a:srgbClr val="000000"/>
                </a:solidFill>
                <a:effectLst/>
                <a:latin typeface="Calibri" panose="020F0502020204030204" pitchFamily="34" charset="0"/>
                <a:cs typeface="Calibri" panose="020F0502020204030204" pitchFamily="34" charset="0"/>
              </a:rPr>
              <a:t>Niekada nepamirškite: visada geriau investuoti šiek tiek laiko į planavimą ir eksperimentavimą, nei sukurti produktą, kurio niekas nenori.</a:t>
            </a:r>
            <a:endParaRPr lang="en-US" sz="2200" b="0" i="0" dirty="0">
              <a:solidFill>
                <a:srgbClr val="000000"/>
              </a:solidFill>
              <a:effectLst/>
              <a:latin typeface="Calibri" panose="020F0502020204030204" pitchFamily="34" charset="0"/>
              <a:cs typeface="Calibri" panose="020F0502020204030204" pitchFamily="34" charset="0"/>
            </a:endParaRPr>
          </a:p>
        </p:txBody>
      </p:sp>
      <p:sp>
        <p:nvSpPr>
          <p:cNvPr id="200" name="Google Shape;200;g162004cb755_0_67"/>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p:txBody>
      </p:sp>
      <p:grpSp>
        <p:nvGrpSpPr>
          <p:cNvPr id="201" name="Google Shape;201;g162004cb755_0_67"/>
          <p:cNvGrpSpPr/>
          <p:nvPr/>
        </p:nvGrpSpPr>
        <p:grpSpPr>
          <a:xfrm>
            <a:off x="441960" y="561256"/>
            <a:ext cx="1128381" cy="847205"/>
            <a:chOff x="7393391" y="1075612"/>
            <a:chExt cx="1128381" cy="847205"/>
          </a:xfrm>
        </p:grpSpPr>
        <p:sp>
          <p:nvSpPr>
            <p:cNvPr id="202" name="Google Shape;202;g162004cb755_0_67"/>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3" name="Google Shape;203;g162004cb755_0_67"/>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 name="Google Shape;163;p24" descr="Logotipo&#10;&#10;Descripción generada automáticamente">
            <a:extLst>
              <a:ext uri="{FF2B5EF4-FFF2-40B4-BE49-F238E27FC236}">
                <a16:creationId xmlns:a16="http://schemas.microsoft.com/office/drawing/2014/main" id="{F0046C1F-CAFB-DBBE-7C01-BD0563EA366C}"/>
              </a:ext>
            </a:extLst>
          </p:cNvPr>
          <p:cNvPicPr preferRelativeResize="0">
            <a:picLocks/>
          </p:cNvPicPr>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923</Words>
  <Application>Microsoft Office PowerPoint</Application>
  <PresentationFormat>Widescreen</PresentationFormat>
  <Paragraphs>60</Paragraphs>
  <Slides>11</Slides>
  <Notes>11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Open Sans</vt:lpstr>
      <vt:lpstr>Tema de Office</vt:lpstr>
      <vt:lpstr>Tema de Office</vt:lpstr>
      <vt:lpstr>Meistriškumo pamokų saugykla   Lean Canvas  </vt:lpstr>
      <vt:lpstr>    Santrauka </vt:lpstr>
      <vt:lpstr>Įvadas Lean Canvas - "Lean Canvas" yra verslo modeliavimo priemonė, sukurta siekiant padėti dekonstruoti startuolio idėją į pagrindines ir rizikingiausias prielaidas.  - "Lean Canvas" yra labai paprastas ir prieinamas planas, padedantis verslininkams nueiti kelią nuo idėjos iki sėkmingo startuolio sukūrimo. - Šis metodas grindžiamas praktiniais principais ir paprasta, patogia vizualine kalba, kuri leidžia verslininkams veiksmingiau patikrinti savo hipotezes. Lean Canvas išsprendžia dvi problemas - (1) išverčia mintis į tam tikrą kalbą, taip pat (2) taupo laiką ir energiją.  - Lean Canvas orientuojasi tiesiai į klientą, siekdamas sukurti vertę, pastebėdama jo problemas, kurias reikia spręsti.  - Galima naudoti ir už rinkodaros ir vadybos srities ribų. Tiesą sakant, tai priemonė, kurią naudoja inžinieriai, dizaineriai ir net vidurinių mokyklų mokiniai. </vt:lpstr>
      <vt:lpstr>Savybės  "Lean Canvas" visą informaciją, kurią jums ir jūsų komandai reikia vizualizuoti ir analizuoti, sudeda į vieną drobę ir pašalina nesusijusias ir nereikšmingas detales. Dėmesys sutelkiamas į tai, kad būtų išvengta švaistymo - laiko, energijos, procesų, pinigų. Taigi, ši modeliavimo sistema pagrįsta tik devyniais statybiniais blokais, kurie yra šie: problema, klientų segmentai, unikalus vertės pasiūlymas, sprendimas, kanalai, pajamų srautai, sąnaudų struktūra, pagrindiniai rodikliai ir nesąžiningas pranašumas.      1. Problema  Kai norite parduoti sprendimą (nesvarbu, ar tai būtų produktas, ar paslauga), turi būti paklausa, kitaip tariant, bent viena identifikuojama problema. Kiekvienas klientų segmentas, kurį ketinate apibrėžti, turi savų problemų, o jūsų verslo tikslas - jas išspręsti. Ant šio statybinio bloko statysite visą savo drobę. Šiame skyriuje turi būti iki trijų prioritetinių problemų.   </vt:lpstr>
      <vt:lpstr>2. Klientų segmentai Tai pirmasis elementas, kurį turite nustatyti. Nes tikriausiai pirmasis žingsnis, siekiant suprasti savo verslą, bus išsiaiškinti, kas yra jūsų klientas. Juk sužinoti, kokias problemas ketinate spręsti, galite tik tada, kai žinosite, kas su jomis susiduria. Taigi, jei yra daugiau nei vienas klientų segmentas, kiekvienam jų turėtumėte sukurti po vieną drobę.  3. Unikalus vertės pasiūlymas Šis blokas parodo, kuo jūsų verslas išsiskiria iš kitų, kokią vertę klientui suteiks tik jūsų produktas ar paslauga, ir niekas kitas. Todėl išvardykite, kuo jūsų prekės ženklas išsiskiria iš konkurentų, t. y. kodėl jūsų klientas turi pirkti iš jūsų, o ne iš konkurento.      </vt:lpstr>
      <vt:lpstr> 4. Sprendimas Dabar, kai žinote, kokia ir kieno yra problema, metas pasiūlyti sprendimą. Jis turi reikšti minimalų funkcijų ir savybių rinkinį (minimalų gyvybingą produktą), kuris leidžia jums pateikti ankstesniame bloke pateiktą vertės pasiūlymą.  5. Kanalai Čia turite informuoti, kokias priemones naudosite auditorijai pasiekti. Tai apima visus rinkodaros, komunikacijos ir platinimo kanalus, kuriuos ketinate naudoti tiek iš tradicinės, tiek iš skaitmeninės žiniasklaidos. </vt:lpstr>
      <vt:lpstr>PowerPoint Presentation</vt:lpstr>
      <vt:lpstr>PowerPoint Presentation</vt:lpstr>
      <vt:lpstr>Išvada </vt:lpstr>
      <vt:lpstr>"Lean Canva" šablonas</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Canvas  </dc:title>
  <dc:creator>Dideas Group</dc:creator>
  <cp:keywords>, docId:E63668EEE4522BBC737B5BCA9AD08348</cp:keywords>
  <cp:lastModifiedBy>Viktorija Paplauskaitė</cp:lastModifiedBy>
  <cp:revision>63</cp:revision>
  <dcterms:created xsi:type="dcterms:W3CDTF">2022-09-21T07:19:16Z</dcterms:created>
  <dcterms:modified xsi:type="dcterms:W3CDTF">2023-01-20T13:08:32Z</dcterms:modified>
</cp:coreProperties>
</file>