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3"/>
  </p:notesMasterIdLst>
  <p:sldIdLst>
    <p:sldId id="256"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e9E5BC8M7muK+j5xDAVEFC6RZQ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02" d="100"/>
          <a:sy n="102" d="100"/>
        </p:scale>
        <p:origin x="192"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customschemas.google.com/relationships/presentationmetadata" Target="metadata"/><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1" name="Google Shape;23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3" name="Google Shape;12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3" name="Google Shape;13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7" name="Google Shape;14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1" name="Google Shape;16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a819b277d6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5" name="Google Shape;175;g1a819b277d6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9" name="Google Shape;189;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4" name="Google Shape;2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7" name="Google Shape;21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virtualhand.co.uk/brain-dump-is-great-for-all-entrepreneur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hustletostartup.com/brain-dumpi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hyperlink" Target="http://www.youtube.com/watch?v=YZETA0NXwm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notion.so/product" TargetMode="External"/><Relationship Id="rId5" Type="http://schemas.openxmlformats.org/officeDocument/2006/relationships/hyperlink" Target="https://evernote.com/intl/nl" TargetMode="External"/><Relationship Id="rId4" Type="http://schemas.openxmlformats.org/officeDocument/2006/relationships/hyperlink" Target="https://docs.google.com/document/u/0/?pli=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docs.google.com/document/u/0/?pli=1"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ts val="4000"/>
              <a:buFont typeface="Calibri"/>
              <a:buNone/>
            </a:pPr>
            <a:r>
              <a:rPr lang="es" sz="4000" b="1" dirty="0">
                <a:solidFill>
                  <a:schemeClr val="lt1"/>
                </a:solidFill>
              </a:rPr>
              <a:t>Masterclass Lessons Learned Repository</a:t>
            </a:r>
            <a:br>
              <a:rPr lang="en-US" sz="4000" dirty="0">
                <a:solidFill>
                  <a:schemeClr val="lt1"/>
                </a:solidFill>
              </a:rPr>
            </a:br>
            <a:br>
              <a:rPr lang="en-US" sz="4000" dirty="0">
                <a:solidFill>
                  <a:schemeClr val="lt1"/>
                </a:solidFill>
              </a:rPr>
            </a:br>
            <a:r>
              <a:rPr lang="es" sz="4000" b="1">
                <a:solidFill>
                  <a:srgbClr val="FF0000"/>
                </a:solidFill>
              </a:rPr>
              <a:t>Brain Dumping o volcado de cerebro</a:t>
            </a: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816080"/>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s" sz="1200" b="0" i="0" u="none" strike="noStrike" cap="none" dirty="0">
                <a:solidFill>
                  <a:srgbClr val="222222"/>
                </a:solidFill>
                <a:latin typeface="Calibri"/>
                <a:ea typeface="Calibri"/>
                <a:cs typeface="Calibri"/>
                <a:sym typeface="Calibri"/>
              </a:rPr>
              <a:t>Este resultado del proyecto ha sido financiado con el apoyo de la Comisión Europea. Esta comunicación refleja únicamente los puntos de vista del autor, y la Comisión no se hace responsable del uso que pueda hacerse de la información contenida en el mismo. Número de presentación: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2"/>
        <p:cNvGrpSpPr/>
        <p:nvPr/>
      </p:nvGrpSpPr>
      <p:grpSpPr>
        <a:xfrm>
          <a:off x="0" y="0"/>
          <a:ext cx="0" cy="0"/>
          <a:chOff x="0" y="0"/>
          <a:chExt cx="0" cy="0"/>
        </a:xfrm>
      </p:grpSpPr>
      <p:sp>
        <p:nvSpPr>
          <p:cNvPr id="233" name="Google Shape;233;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4" name="Google Shape;234;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5" name="Google Shape;235;p6"/>
          <p:cNvSpPr>
            <a:spLocks noGrp="1"/>
          </p:cNvSpPr>
          <p:nvPr>
            <p:ph type="title"/>
          </p:nvPr>
        </p:nvSpPr>
        <p:spPr>
          <a:xfrm>
            <a:off x="169675" y="-31875"/>
            <a:ext cx="10869600" cy="6296700"/>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s" sz="2800" b="1">
                <a:solidFill>
                  <a:schemeClr val="dk1"/>
                </a:solidFill>
                <a:latin typeface="Calibri"/>
                <a:ea typeface="Calibri"/>
                <a:cs typeface="Calibri"/>
                <a:sym typeface="Calibri"/>
              </a:rPr>
              <a:t>Bibliografía </a:t>
            </a:r>
            <a:r>
              <a:rPr lang="es" sz="2070" b="1">
                <a:solidFill>
                  <a:schemeClr val="dk1"/>
                </a:solidFill>
                <a:latin typeface="Calibri"/>
                <a:ea typeface="Calibri"/>
                <a:cs typeface="Calibri"/>
                <a:sym typeface="Calibri"/>
              </a:rPr>
              <a:t>: </a:t>
            </a:r>
            <a:br>
              <a:rPr lang="en-US" sz="2070" b="1">
                <a:solidFill>
                  <a:schemeClr val="dk1"/>
                </a:solidFill>
                <a:latin typeface="Calibri"/>
                <a:ea typeface="Calibri"/>
                <a:cs typeface="Calibri"/>
                <a:sym typeface="Calibri"/>
              </a:rPr>
            </a:br>
            <a:br>
              <a:rPr lang="en-US" sz="2070" b="1">
                <a:solidFill>
                  <a:schemeClr val="dk1"/>
                </a:solidFill>
                <a:latin typeface="Calibri"/>
                <a:ea typeface="Calibri"/>
                <a:cs typeface="Calibri"/>
                <a:sym typeface="Calibri"/>
              </a:rPr>
            </a:br>
            <a:r>
              <a:rPr lang="es" sz="2070"/>
              <a:t>- Poole, M. (2020). Por qué una descarga de cerebros es excelente para todos los emprendedores. Disponible en Virtual Hand: </a:t>
            </a:r>
            <a:r>
              <a:rPr lang="es" sz="2070" u="sng">
                <a:solidFill>
                  <a:schemeClr val="hlink"/>
                </a:solidFill>
                <a:hlinkClick r:id="rId3"/>
              </a:rPr>
              <a:t>https://virtualhand.co.uk/brain-dump-is-great-for-all-entrepreneurs/</a:t>
            </a:r>
            <a:r>
              <a:rPr lang="es" sz="2070"/>
              <a:t> </a:t>
            </a:r>
            <a:endParaRPr sz="2070"/>
          </a:p>
          <a:p>
            <a:pPr marL="0" lvl="0" indent="0" algn="l" rtl="0">
              <a:lnSpc>
                <a:spcPct val="90000"/>
              </a:lnSpc>
              <a:spcBef>
                <a:spcPts val="0"/>
              </a:spcBef>
              <a:spcAft>
                <a:spcPts val="0"/>
              </a:spcAft>
              <a:buClr>
                <a:schemeClr val="dk1"/>
              </a:buClr>
              <a:buSzPts val="2070"/>
              <a:buFont typeface="Calibri"/>
              <a:buNone/>
            </a:pPr>
            <a:endParaRPr sz="2070" b="1"/>
          </a:p>
          <a:p>
            <a:pPr marL="0" lvl="0" indent="0" algn="l" rtl="0">
              <a:lnSpc>
                <a:spcPct val="90000"/>
              </a:lnSpc>
              <a:spcBef>
                <a:spcPts val="0"/>
              </a:spcBef>
              <a:spcAft>
                <a:spcPts val="0"/>
              </a:spcAft>
              <a:buClr>
                <a:schemeClr val="dk1"/>
              </a:buClr>
              <a:buSzPts val="2070"/>
              <a:buFont typeface="Calibri"/>
              <a:buNone/>
            </a:pPr>
            <a:r>
              <a:rPr lang="es" sz="2070" b="1">
                <a:solidFill>
                  <a:schemeClr val="dk1"/>
                </a:solidFill>
                <a:latin typeface="Calibri"/>
                <a:ea typeface="Calibri"/>
                <a:cs typeface="Calibri"/>
                <a:sym typeface="Calibri"/>
              </a:rPr>
              <a:t>- </a:t>
            </a:r>
            <a:r>
              <a:rPr lang="es" sz="2070"/>
              <a:t>Stigliani, I. y Ravasi, D. (2012). Organizar pensamientos y conectar cerebros: prácticas materiales y la transición de la toma de sentido prospectiva a nivel individual a grupal. Diario de la Academia de Administración, 55(5), 1232-1259.</a:t>
            </a:r>
            <a:endParaRPr sz="2070"/>
          </a:p>
          <a:p>
            <a:pPr marL="0" lvl="0" indent="0" algn="l" rtl="0">
              <a:lnSpc>
                <a:spcPct val="90000"/>
              </a:lnSpc>
              <a:spcBef>
                <a:spcPts val="0"/>
              </a:spcBef>
              <a:spcAft>
                <a:spcPts val="0"/>
              </a:spcAft>
              <a:buClr>
                <a:schemeClr val="dk1"/>
              </a:buClr>
              <a:buSzPts val="2070"/>
              <a:buFont typeface="Calibri"/>
              <a:buNone/>
            </a:pPr>
            <a:endParaRPr sz="2070" b="1"/>
          </a:p>
          <a:p>
            <a:pPr marL="0" lvl="0" indent="0" algn="l" rtl="0">
              <a:lnSpc>
                <a:spcPct val="90000"/>
              </a:lnSpc>
              <a:spcBef>
                <a:spcPts val="0"/>
              </a:spcBef>
              <a:spcAft>
                <a:spcPts val="0"/>
              </a:spcAft>
              <a:buClr>
                <a:schemeClr val="dk1"/>
              </a:buClr>
              <a:buSzPts val="2070"/>
              <a:buFont typeface="Calibri"/>
              <a:buNone/>
            </a:pPr>
            <a:r>
              <a:rPr lang="es" sz="2070" b="1">
                <a:solidFill>
                  <a:schemeClr val="dk1"/>
                </a:solidFill>
                <a:latin typeface="Calibri"/>
                <a:ea typeface="Calibri"/>
                <a:cs typeface="Calibri"/>
                <a:sym typeface="Calibri"/>
              </a:rPr>
              <a:t>- </a:t>
            </a:r>
            <a:r>
              <a:rPr lang="es" sz="2070">
                <a:solidFill>
                  <a:schemeClr val="dk1"/>
                </a:solidFill>
              </a:rPr>
              <a:t>Tull, C. (2022). Cómo comenzar con el volcado de cerebros en 2022 [+ Plantillas y herramientas para hacerlo más fácil]. </a:t>
            </a:r>
            <a:r>
              <a:rPr lang="es" sz="2070"/>
              <a:t>Disponible </a:t>
            </a:r>
            <a:r>
              <a:rPr lang="es" sz="2070">
                <a:solidFill>
                  <a:schemeClr val="dk1"/>
                </a:solidFill>
              </a:rPr>
              <a:t>en </a:t>
            </a:r>
            <a:r>
              <a:rPr lang="es" sz="2070"/>
              <a:t>Hustle to Startup: </a:t>
            </a:r>
            <a:r>
              <a:rPr lang="es" sz="2070" u="sng">
                <a:solidFill>
                  <a:schemeClr val="hlink"/>
                </a:solidFill>
                <a:hlinkClick r:id="rId4"/>
              </a:rPr>
              <a:t>https://hustletostartup.com/brain-dumping/</a:t>
            </a:r>
            <a:r>
              <a:rPr lang="es" sz="2070"/>
              <a:t> </a:t>
            </a:r>
            <a:endParaRPr sz="2070" b="1">
              <a:solidFill>
                <a:schemeClr val="dk1"/>
              </a:solidFill>
              <a:latin typeface="Calibri"/>
              <a:ea typeface="Calibri"/>
              <a:cs typeface="Calibri"/>
              <a:sym typeface="Calibri"/>
            </a:endParaRPr>
          </a:p>
        </p:txBody>
      </p:sp>
      <p:grpSp>
        <p:nvGrpSpPr>
          <p:cNvPr id="236" name="Google Shape;236;p6"/>
          <p:cNvGrpSpPr/>
          <p:nvPr/>
        </p:nvGrpSpPr>
        <p:grpSpPr>
          <a:xfrm>
            <a:off x="441960" y="561256"/>
            <a:ext cx="1128382" cy="847206"/>
            <a:chOff x="7393391" y="1075612"/>
            <a:chExt cx="1128382" cy="847206"/>
          </a:xfrm>
        </p:grpSpPr>
        <p:sp>
          <p:nvSpPr>
            <p:cNvPr id="237" name="Google Shape;237;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38" name="Google Shape;238;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40" name="Google Shape;240;p6" descr="Logotipo&#10;&#10;Descripción generada automáticamente"/>
          <p:cNvPicPr preferRelativeResize="0">
            <a:picLocks noGrp="1"/>
          </p:cNvPicPr>
          <p:nvPr>
            <p:ph type="body" idx="1"/>
          </p:nvPr>
        </p:nvPicPr>
        <p:blipFill rotWithShape="1">
          <a:blip r:embed="rId5">
            <a:alphaModFix/>
          </a:blip>
          <a:srcRect/>
          <a:stretch/>
        </p:blipFill>
        <p:spPr>
          <a:xfrm>
            <a:off x="10469310" y="6024685"/>
            <a:ext cx="1362791" cy="480384"/>
          </a:xfrm>
          <a:prstGeom prst="rect">
            <a:avLst/>
          </a:prstGeom>
          <a:noFill/>
          <a:ln>
            <a:noFill/>
          </a:ln>
        </p:spPr>
      </p:pic>
      <p:sp>
        <p:nvSpPr>
          <p:cNvPr id="241" name="Google Shape;241;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4"/>
        <p:cNvGrpSpPr/>
        <p:nvPr/>
      </p:nvGrpSpPr>
      <p:grpSpPr>
        <a:xfrm>
          <a:off x="0" y="0"/>
          <a:ext cx="0" cy="0"/>
          <a:chOff x="0" y="0"/>
          <a:chExt cx="0" cy="0"/>
        </a:xfrm>
      </p:grpSpPr>
      <p:sp>
        <p:nvSpPr>
          <p:cNvPr id="125" name="Google Shape;125;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26" name="Google Shape;126;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Resumen</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27" name="Google Shape;127;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28" name="Google Shape;128;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29" name="Google Shape;129;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30" name="Google Shape;130;p2"/>
          <p:cNvSpPr txBox="1"/>
          <p:nvPr/>
        </p:nvSpPr>
        <p:spPr>
          <a:xfrm>
            <a:off x="4509856" y="736847"/>
            <a:ext cx="7188199" cy="3652241"/>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Introducción</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Características…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Relevancia y usos…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Consejos de cómo llevarlo a cabo…</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Conclusiones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Plantilla editable</a:t>
            </a:r>
            <a:endParaRPr sz="2200" b="1"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4"/>
        <p:cNvGrpSpPr/>
        <p:nvPr/>
      </p:nvGrpSpPr>
      <p:grpSpPr>
        <a:xfrm>
          <a:off x="0" y="0"/>
          <a:ext cx="0" cy="0"/>
          <a:chOff x="0" y="0"/>
          <a:chExt cx="0" cy="0"/>
        </a:xfrm>
      </p:grpSpPr>
      <p:sp>
        <p:nvSpPr>
          <p:cNvPr id="135" name="Google Shape;135;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6" name="Google Shape;136;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7" name="Google Shape;137;p3"/>
          <p:cNvSpPr>
            <a:spLocks noGrp="1"/>
          </p:cNvSpPr>
          <p:nvPr>
            <p:ph type="title"/>
          </p:nvPr>
        </p:nvSpPr>
        <p:spPr>
          <a:xfrm>
            <a:off x="441959" y="-101896"/>
            <a:ext cx="10084511" cy="5773650"/>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s" sz="230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Introducción</a:t>
            </a:r>
            <a:br>
              <a:rPr lang="en-US" sz="2400">
                <a:latin typeface="Calibri"/>
                <a:ea typeface="Calibri"/>
                <a:cs typeface="Calibri"/>
                <a:sym typeface="Calibri"/>
              </a:rPr>
            </a:b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endParaRPr sz="2300" b="1">
              <a:solidFill>
                <a:schemeClr val="dk1"/>
              </a:solidFill>
              <a:latin typeface="Calibri"/>
              <a:ea typeface="Calibri"/>
              <a:cs typeface="Calibri"/>
              <a:sym typeface="Calibri"/>
            </a:endParaRPr>
          </a:p>
        </p:txBody>
      </p:sp>
      <p:grpSp>
        <p:nvGrpSpPr>
          <p:cNvPr id="138" name="Google Shape;138;p3"/>
          <p:cNvGrpSpPr/>
          <p:nvPr/>
        </p:nvGrpSpPr>
        <p:grpSpPr>
          <a:xfrm>
            <a:off x="441960" y="561256"/>
            <a:ext cx="1128382" cy="847206"/>
            <a:chOff x="7393391" y="1075612"/>
            <a:chExt cx="1128382" cy="847206"/>
          </a:xfrm>
        </p:grpSpPr>
        <p:sp>
          <p:nvSpPr>
            <p:cNvPr id="139" name="Google Shape;139;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0" name="Google Shape;140;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41" name="Google Shape;141;p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42" name="Google Shape;142;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3" name="Google Shape;143;p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
        <p:nvSpPr>
          <p:cNvPr id="144" name="Google Shape;144;p3"/>
          <p:cNvSpPr txBox="1"/>
          <p:nvPr/>
        </p:nvSpPr>
        <p:spPr>
          <a:xfrm>
            <a:off x="1570350" y="1777063"/>
            <a:ext cx="9499500" cy="3909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2200" b="1">
                <a:solidFill>
                  <a:srgbClr val="202124"/>
                </a:solidFill>
                <a:latin typeface="Calibri"/>
                <a:ea typeface="Calibri"/>
                <a:cs typeface="Calibri"/>
                <a:sym typeface="Calibri"/>
              </a:rPr>
              <a:t>“Un volcado de cerebro es una transferencia completa de conocimiento accesible desde su cerebro a algún otro medio de almacenamiento, como papel o el disco duro de su computadora”.</a:t>
            </a:r>
            <a:endParaRPr sz="2200" b="1">
              <a:solidFill>
                <a:srgbClr val="202124"/>
              </a:solidFill>
              <a:latin typeface="Calibri"/>
              <a:ea typeface="Calibri"/>
              <a:cs typeface="Calibri"/>
              <a:sym typeface="Calibri"/>
            </a:endParaRPr>
          </a:p>
          <a:p>
            <a:pPr marL="0" lvl="0" indent="0" algn="l" rtl="0">
              <a:spcBef>
                <a:spcPts val="0"/>
              </a:spcBef>
              <a:spcAft>
                <a:spcPts val="0"/>
              </a:spcAft>
              <a:buNone/>
            </a:pPr>
            <a:endParaRPr sz="2200" b="1">
              <a:solidFill>
                <a:srgbClr val="202124"/>
              </a:solidFill>
              <a:latin typeface="Calibri"/>
              <a:ea typeface="Calibri"/>
              <a:cs typeface="Calibri"/>
              <a:sym typeface="Calibri"/>
            </a:endParaRPr>
          </a:p>
          <a:p>
            <a:pPr marL="0" lvl="0" indent="0" algn="l" rtl="0">
              <a:spcBef>
                <a:spcPts val="0"/>
              </a:spcBef>
              <a:spcAft>
                <a:spcPts val="0"/>
              </a:spcAft>
              <a:buNone/>
            </a:pPr>
            <a:endParaRPr sz="2200">
              <a:solidFill>
                <a:srgbClr val="666666"/>
              </a:solidFill>
              <a:latin typeface="Calibri"/>
              <a:ea typeface="Calibri"/>
              <a:cs typeface="Calibri"/>
              <a:sym typeface="Calibri"/>
            </a:endParaRPr>
          </a:p>
          <a:p>
            <a:pPr marL="0" lvl="0" indent="0" algn="l" rtl="0">
              <a:spcBef>
                <a:spcPts val="0"/>
              </a:spcBef>
              <a:spcAft>
                <a:spcPts val="0"/>
              </a:spcAft>
              <a:buNone/>
            </a:pPr>
            <a:r>
              <a:rPr lang="es" sz="2200">
                <a:solidFill>
                  <a:schemeClr val="dk1"/>
                </a:solidFill>
                <a:latin typeface="Calibri"/>
                <a:ea typeface="Calibri"/>
                <a:cs typeface="Calibri"/>
                <a:sym typeface="Calibri"/>
              </a:rPr>
              <a:t>En otras palabras, el término </a:t>
            </a:r>
            <a:r>
              <a:rPr lang="es" sz="2200" b="1">
                <a:solidFill>
                  <a:schemeClr val="dk1"/>
                </a:solidFill>
                <a:latin typeface="Calibri"/>
                <a:ea typeface="Calibri"/>
                <a:cs typeface="Calibri"/>
                <a:sym typeface="Calibri"/>
              </a:rPr>
              <a:t>"volcado de cerebro" </a:t>
            </a:r>
            <a:r>
              <a:rPr lang="es" sz="2200">
                <a:solidFill>
                  <a:schemeClr val="dk1"/>
                </a:solidFill>
                <a:latin typeface="Calibri"/>
                <a:ea typeface="Calibri"/>
                <a:cs typeface="Calibri"/>
                <a:sym typeface="Calibri"/>
              </a:rPr>
              <a:t>se refiere al proceso de sacar los pensamientos de tu cabeza, para que puedas concentrarte en una idea a la vez sin olvidarte de los otros pensamientos. Esta descarga de cerebro no solo ayuda a la concentración, sino que también es una excelente manera de evitar sentirse abrumado. Es muy bueno para la salud mental y ayuda a ganar claridad y concentración. También lo ayuda a trabajar de manera productiva y lo ayuda a mantenerse al día con sus tareas.</a:t>
            </a:r>
            <a:endParaRPr sz="2200">
              <a:solidFill>
                <a:schemeClr val="dk1"/>
              </a:solidFill>
              <a:latin typeface="Calibri"/>
              <a:ea typeface="Calibri"/>
              <a:cs typeface="Calibri"/>
              <a:sym typeface="Calibri"/>
            </a:endParaRPr>
          </a:p>
          <a:p>
            <a:pPr marL="0" lvl="0" indent="0" algn="l" rtl="0">
              <a:spcBef>
                <a:spcPts val="0"/>
              </a:spcBef>
              <a:spcAft>
                <a:spcPts val="0"/>
              </a:spcAft>
              <a:buNone/>
            </a:pPr>
            <a:endParaRPr sz="22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sp>
        <p:nvSpPr>
          <p:cNvPr id="149" name="Google Shape;149;p4"/>
          <p:cNvSpPr/>
          <p:nvPr/>
        </p:nvSpPr>
        <p:spPr>
          <a:xfrm>
            <a:off x="0" y="272143"/>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0" name="Google Shape;150;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1" name="Google Shape;151;p4"/>
          <p:cNvSpPr>
            <a:spLocks noGrp="1"/>
          </p:cNvSpPr>
          <p:nvPr>
            <p:ph type="title"/>
          </p:nvPr>
        </p:nvSpPr>
        <p:spPr>
          <a:xfrm>
            <a:off x="535529" y="-76001"/>
            <a:ext cx="10201601" cy="6372745"/>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s" sz="230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Características </a:t>
            </a:r>
            <a:r>
              <a:rPr lang="es" sz="2400" b="1">
                <a:solidFill>
                  <a:srgbClr val="222222"/>
                </a:solidFill>
                <a:latin typeface="Calibri"/>
                <a:ea typeface="Calibri"/>
                <a:cs typeface="Calibri"/>
                <a:sym typeface="Calibri"/>
              </a:rPr>
              <a:t>…</a:t>
            </a: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endParaRPr sz="2300" b="1">
              <a:solidFill>
                <a:schemeClr val="dk1"/>
              </a:solidFill>
              <a:latin typeface="Calibri"/>
              <a:ea typeface="Calibri"/>
              <a:cs typeface="Calibri"/>
              <a:sym typeface="Calibri"/>
            </a:endParaRPr>
          </a:p>
        </p:txBody>
      </p:sp>
      <p:grpSp>
        <p:nvGrpSpPr>
          <p:cNvPr id="152" name="Google Shape;152;p4"/>
          <p:cNvGrpSpPr/>
          <p:nvPr/>
        </p:nvGrpSpPr>
        <p:grpSpPr>
          <a:xfrm>
            <a:off x="441960" y="561256"/>
            <a:ext cx="1128382" cy="847206"/>
            <a:chOff x="7393391" y="1075612"/>
            <a:chExt cx="1128382" cy="847206"/>
          </a:xfrm>
        </p:grpSpPr>
        <p:sp>
          <p:nvSpPr>
            <p:cNvPr id="153" name="Google Shape;153;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4" name="Google Shape;154;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55" name="Google Shape;155;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56" name="Google Shape;156;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57" name="Google Shape;157;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58" name="Google Shape;158;p4" descr="In this video, we will explore What is Brain Dump and how it works.&#10;In simple words, braindump is the activity during which you transfer information from your head to another environment.&#10;&#10;_________&#10;&#10;Hey,&#10;I’m Janis, but most people know me as a Productivity Guy.&#10;&#10;I create content about productivity with the main mission being to educate and inspire people to transform their lives through effective principles and strategies.&#10;&#10;Below, I will list some of my best resources that you can explore.&#10;&#10;_________&#10;&#10;🔥 Get My Free Productivity Framework&#10;👉 Template - https://www.productivityguy.net/productivity-framework-system&#10;&#10;The Ultimate Productivity System that you need to stay organized, productive, and in control of your life. Grab your Free Copy Today!&#10;&#10;_________&#10;&#10;🎯 #1 Training for Goal Setting (Free)&#10;👉 Link - https://www.productivityguy.net/free-training-goal-setting&#10;&#10;In this FREE training, you will learn how to consistently and predictably achieve your goals, while enjoying the process of doing it. (This is real gold)&#10;&#10;_________&#10;&#10;🏆 Coaching / Mentoring&#10;👉 Link - https://www.productivityguy.net/coaching&#10;&#10;If you are looking for someone to support you on your journey towards accomplishing your goals then I’m here to help. Check out the coaching section on my website or just email me - at janis.krekovskis@gmail.com&#10;&#10;_________&#10;&#10;🙌 Sponsorships / Collaborations&#10;&#10;I’m open to different opportunities to collaborate with other creators and businesses as long as the audience will benefit from the collaboration. Feel free to contact me :)&#10;&#10;________&#10;&#10;📈 General and Corporate Enquiries&#10;&#10;I create presentations and resources as well as provide training for organizations covering a wide range of topics, such as Time Management, Decision-Making, Goal Setting, Motivation, Culture, Productivity, Etc. Please feel free to contact me for more information.&#10;&#10;________&#10;&#10;💡 Content Use&#10;&#10;If you want to use some of my content in your presentation for education or training purposes then please email me and I will be happy to grant you permission.&#10;&#10;_________&#10;&#10;🚀 My Website&#10;👉 Link - https://www.productivityguy.net&#10;&#10;You will find more resources and information about me if you visit my website.&#10;&#10;Kind Regards,&#10;Janis&#10;&#10;#productivityguy" title="What is Brain Dump | Explained in 2 min">
            <a:hlinkClick r:id="rId4"/>
          </p:cNvPr>
          <p:cNvPicPr preferRelativeResize="0"/>
          <p:nvPr/>
        </p:nvPicPr>
        <p:blipFill>
          <a:blip r:embed="rId5">
            <a:alphaModFix/>
          </a:blip>
          <a:stretch>
            <a:fillRect/>
          </a:stretch>
        </p:blipFill>
        <p:spPr>
          <a:xfrm>
            <a:off x="3810000" y="2033475"/>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gtEl>
                                        <p:attrNameLst>
                                          <p:attrName>style.visibility</p:attrName>
                                        </p:attrNameLst>
                                      </p:cBhvr>
                                      <p:to>
                                        <p:strVal val="visible"/>
                                      </p:to>
                                    </p:set>
                                    <p:animEffect transition="in" filter="fade">
                                      <p:cBhvr>
                                        <p:cTn id="7" dur="1000"/>
                                        <p:tgtEl>
                                          <p:spTgt spid="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2"/>
        <p:cNvGrpSpPr/>
        <p:nvPr/>
      </p:nvGrpSpPr>
      <p:grpSpPr>
        <a:xfrm>
          <a:off x="0" y="0"/>
          <a:ext cx="0" cy="0"/>
          <a:chOff x="0" y="0"/>
          <a:chExt cx="0" cy="0"/>
        </a:xfrm>
      </p:grpSpPr>
      <p:sp>
        <p:nvSpPr>
          <p:cNvPr id="163" name="Google Shape;163;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4" name="Google Shape;164;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5" name="Google Shape;165;p5"/>
          <p:cNvSpPr>
            <a:spLocks noGrp="1"/>
          </p:cNvSpPr>
          <p:nvPr>
            <p:ph type="title"/>
          </p:nvPr>
        </p:nvSpPr>
        <p:spPr>
          <a:xfrm>
            <a:off x="636743" y="-79384"/>
            <a:ext cx="10379741" cy="5775963"/>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s" sz="230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Relevancia </a:t>
            </a:r>
            <a:r>
              <a:rPr lang="es" sz="2800" b="1">
                <a:solidFill>
                  <a:srgbClr val="222222"/>
                </a:solidFill>
              </a:rPr>
              <a:t>de un volcado de cerebro</a:t>
            </a:r>
            <a:br>
              <a:rPr lang="en-US" sz="2800">
                <a:latin typeface="Calibri"/>
                <a:ea typeface="Calibri"/>
                <a:cs typeface="Calibri"/>
                <a:sym typeface="Calibri"/>
              </a:rPr>
            </a:b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endParaRPr sz="2300" b="1">
              <a:solidFill>
                <a:schemeClr val="dk1"/>
              </a:solidFill>
              <a:latin typeface="Calibri"/>
              <a:ea typeface="Calibri"/>
              <a:cs typeface="Calibri"/>
              <a:sym typeface="Calibri"/>
            </a:endParaRPr>
          </a:p>
        </p:txBody>
      </p:sp>
      <p:grpSp>
        <p:nvGrpSpPr>
          <p:cNvPr id="166" name="Google Shape;166;p5"/>
          <p:cNvGrpSpPr/>
          <p:nvPr/>
        </p:nvGrpSpPr>
        <p:grpSpPr>
          <a:xfrm>
            <a:off x="441960" y="561256"/>
            <a:ext cx="1128382" cy="847206"/>
            <a:chOff x="7393391" y="1075612"/>
            <a:chExt cx="1128382" cy="847206"/>
          </a:xfrm>
        </p:grpSpPr>
        <p:sp>
          <p:nvSpPr>
            <p:cNvPr id="167" name="Google Shape;167;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8" name="Google Shape;168;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69" name="Google Shape;169;p5"/>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70" name="Google Shape;170;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71" name="Google Shape;171;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
        <p:nvSpPr>
          <p:cNvPr id="172" name="Google Shape;172;p5"/>
          <p:cNvSpPr txBox="1"/>
          <p:nvPr/>
        </p:nvSpPr>
        <p:spPr>
          <a:xfrm>
            <a:off x="1570350" y="1837875"/>
            <a:ext cx="9362100" cy="3909600"/>
          </a:xfrm>
          <a:prstGeom prst="rect">
            <a:avLst/>
          </a:prstGeom>
          <a:noFill/>
          <a:ln>
            <a:noFill/>
          </a:ln>
        </p:spPr>
        <p:txBody>
          <a:bodyPr spcFirstLastPara="1" wrap="square" lIns="91425" tIns="91425" rIns="91425" bIns="91425" anchor="t" anchorCtr="0">
            <a:spAutoFit/>
          </a:bodyPr>
          <a:lstStyle/>
          <a:p>
            <a:pPr marL="457200" lvl="0" indent="0" algn="l" rtl="0">
              <a:lnSpc>
                <a:spcPct val="100000"/>
              </a:lnSpc>
              <a:spcBef>
                <a:spcPts val="0"/>
              </a:spcBef>
              <a:spcAft>
                <a:spcPts val="0"/>
              </a:spcAft>
              <a:buNone/>
            </a:pPr>
            <a:r>
              <a:rPr lang="es" sz="2200" b="1">
                <a:latin typeface="Calibri"/>
                <a:ea typeface="Calibri"/>
                <a:cs typeface="Calibri"/>
                <a:sym typeface="Calibri"/>
              </a:rPr>
              <a:t>Un volcado de cerebro puede ayudarte a ser más organizado</a:t>
            </a:r>
            <a:endParaRPr sz="2200" b="1">
              <a:latin typeface="Calibri"/>
              <a:ea typeface="Calibri"/>
              <a:cs typeface="Calibri"/>
              <a:sym typeface="Calibri"/>
            </a:endParaRPr>
          </a:p>
          <a:p>
            <a:pPr marL="457200" lvl="0" indent="-368300" algn="l" rtl="0">
              <a:lnSpc>
                <a:spcPct val="100000"/>
              </a:lnSpc>
              <a:spcBef>
                <a:spcPts val="0"/>
              </a:spcBef>
              <a:spcAft>
                <a:spcPts val="0"/>
              </a:spcAft>
              <a:buSzPts val="2200"/>
              <a:buFont typeface="Calibri"/>
              <a:buChar char="➢"/>
            </a:pPr>
            <a:r>
              <a:rPr lang="es" sz="2200">
                <a:solidFill>
                  <a:schemeClr val="dk1"/>
                </a:solidFill>
                <a:latin typeface="Calibri"/>
                <a:ea typeface="Calibri"/>
                <a:cs typeface="Calibri"/>
                <a:sym typeface="Calibri"/>
              </a:rPr>
              <a:t>Un volcado de cerebro es una excelente manera de organizar sus pensamientos, </a:t>
            </a:r>
            <a:r>
              <a:rPr lang="es" sz="2200">
                <a:latin typeface="Calibri"/>
                <a:ea typeface="Calibri"/>
                <a:cs typeface="Calibri"/>
                <a:sym typeface="Calibri"/>
              </a:rPr>
              <a:t>ayuda a ver sus pensamientos en papel</a:t>
            </a:r>
            <a:endParaRPr sz="2200">
              <a:latin typeface="Calibri"/>
              <a:ea typeface="Calibri"/>
              <a:cs typeface="Calibri"/>
              <a:sym typeface="Calibri"/>
            </a:endParaRPr>
          </a:p>
          <a:p>
            <a:pPr marL="457200" lvl="0" indent="-368300" algn="l" rtl="0">
              <a:lnSpc>
                <a:spcPct val="100000"/>
              </a:lnSpc>
              <a:spcBef>
                <a:spcPts val="0"/>
              </a:spcBef>
              <a:spcAft>
                <a:spcPts val="0"/>
              </a:spcAft>
              <a:buSzPts val="2200"/>
              <a:buFont typeface="Calibri"/>
              <a:buChar char="➢"/>
            </a:pPr>
            <a:r>
              <a:rPr lang="es" sz="2200">
                <a:latin typeface="Calibri"/>
                <a:ea typeface="Calibri"/>
                <a:cs typeface="Calibri"/>
                <a:sym typeface="Calibri"/>
              </a:rPr>
              <a:t>Un volcado de cerebro puede ayudarte a simplificar las cosas</a:t>
            </a:r>
            <a:endParaRPr sz="2200">
              <a:latin typeface="Calibri"/>
              <a:ea typeface="Calibri"/>
              <a:cs typeface="Calibri"/>
              <a:sym typeface="Calibri"/>
            </a:endParaRPr>
          </a:p>
          <a:p>
            <a:pPr marL="457200" lvl="0" indent="-368300" algn="l" rtl="0">
              <a:lnSpc>
                <a:spcPct val="100000"/>
              </a:lnSpc>
              <a:spcBef>
                <a:spcPts val="0"/>
              </a:spcBef>
              <a:spcAft>
                <a:spcPts val="0"/>
              </a:spcAft>
              <a:buSzPts val="2200"/>
              <a:buFont typeface="Calibri"/>
              <a:buChar char="➢"/>
            </a:pPr>
            <a:r>
              <a:rPr lang="es" sz="2200">
                <a:latin typeface="Calibri"/>
                <a:ea typeface="Calibri"/>
                <a:cs typeface="Calibri"/>
                <a:sym typeface="Calibri"/>
              </a:rPr>
              <a:t>A menudo encontrará oportunidades ocultas</a:t>
            </a:r>
            <a:endParaRPr sz="2200">
              <a:latin typeface="Calibri"/>
              <a:ea typeface="Calibri"/>
              <a:cs typeface="Calibri"/>
              <a:sym typeface="Calibri"/>
            </a:endParaRPr>
          </a:p>
          <a:p>
            <a:pPr marL="0" lvl="0" indent="457200" algn="l" rtl="0">
              <a:lnSpc>
                <a:spcPct val="100000"/>
              </a:lnSpc>
              <a:spcBef>
                <a:spcPts val="0"/>
              </a:spcBef>
              <a:spcAft>
                <a:spcPts val="0"/>
              </a:spcAft>
              <a:buNone/>
            </a:pPr>
            <a:endParaRPr sz="2200">
              <a:latin typeface="Calibri"/>
              <a:ea typeface="Calibri"/>
              <a:cs typeface="Calibri"/>
              <a:sym typeface="Calibri"/>
            </a:endParaRPr>
          </a:p>
          <a:p>
            <a:pPr marL="457200" lvl="0" indent="0" algn="l" rtl="0">
              <a:lnSpc>
                <a:spcPct val="100000"/>
              </a:lnSpc>
              <a:spcBef>
                <a:spcPts val="0"/>
              </a:spcBef>
              <a:spcAft>
                <a:spcPts val="0"/>
              </a:spcAft>
              <a:buNone/>
            </a:pPr>
            <a:r>
              <a:rPr lang="es" sz="2200" b="1">
                <a:latin typeface="Calibri"/>
                <a:ea typeface="Calibri"/>
                <a:cs typeface="Calibri"/>
                <a:sym typeface="Calibri"/>
              </a:rPr>
              <a:t>Una descarga de cerebro puede reducir el estrés, ayudarlo a sentirse satisfecho y sacar esas listas de tareas de su cabeza y ponerlas en papel.</a:t>
            </a:r>
            <a:endParaRPr sz="2200" b="1">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Escribir las cosas significa que no tienes que recordar</a:t>
            </a:r>
            <a:endParaRPr sz="2200">
              <a:solidFill>
                <a:schemeClr val="dk1"/>
              </a:solidFill>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Esto permite que otras ideas y pensamientos creativos pasen a primer plano.</a:t>
            </a:r>
            <a:endParaRPr sz="2200">
              <a:solidFill>
                <a:schemeClr val="dk1"/>
              </a:solidFill>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Escribir tus emociones también puede ayudarte a procesarlas mejor.</a:t>
            </a:r>
            <a:endParaRPr sz="22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6"/>
        <p:cNvGrpSpPr/>
        <p:nvPr/>
      </p:nvGrpSpPr>
      <p:grpSpPr>
        <a:xfrm>
          <a:off x="0" y="0"/>
          <a:ext cx="0" cy="0"/>
          <a:chOff x="0" y="0"/>
          <a:chExt cx="0" cy="0"/>
        </a:xfrm>
      </p:grpSpPr>
      <p:sp>
        <p:nvSpPr>
          <p:cNvPr id="177" name="Google Shape;177;g1a819b277d6_0_19"/>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8" name="Google Shape;178;g1a819b277d6_0_19"/>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9" name="Google Shape;179;g1a819b277d6_0_19"/>
          <p:cNvSpPr>
            <a:spLocks noGrp="1"/>
          </p:cNvSpPr>
          <p:nvPr>
            <p:ph type="title"/>
          </p:nvPr>
        </p:nvSpPr>
        <p:spPr>
          <a:xfrm>
            <a:off x="636743" y="-79384"/>
            <a:ext cx="10379700" cy="5775900"/>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s" sz="2300" b="1">
                <a:solidFill>
                  <a:schemeClr val="dk1"/>
                </a:solidFill>
                <a:latin typeface="Calibri"/>
                <a:ea typeface="Calibri"/>
                <a:cs typeface="Calibri"/>
                <a:sym typeface="Calibri"/>
              </a:rPr>
              <a:t> </a:t>
            </a:r>
            <a:r>
              <a:rPr lang="es" sz="2800" b="1"/>
              <a:t>¿Cuándo volcar tu cerebro?</a:t>
            </a:r>
            <a:br>
              <a:rPr lang="en-US" sz="2800">
                <a:latin typeface="Calibri"/>
                <a:ea typeface="Calibri"/>
                <a:cs typeface="Calibri"/>
                <a:sym typeface="Calibri"/>
              </a:rPr>
            </a:b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endParaRPr sz="2300" b="1">
              <a:solidFill>
                <a:schemeClr val="dk1"/>
              </a:solidFill>
              <a:latin typeface="Calibri"/>
              <a:ea typeface="Calibri"/>
              <a:cs typeface="Calibri"/>
              <a:sym typeface="Calibri"/>
            </a:endParaRPr>
          </a:p>
        </p:txBody>
      </p:sp>
      <p:grpSp>
        <p:nvGrpSpPr>
          <p:cNvPr id="180" name="Google Shape;180;g1a819b277d6_0_19"/>
          <p:cNvGrpSpPr/>
          <p:nvPr/>
        </p:nvGrpSpPr>
        <p:grpSpPr>
          <a:xfrm>
            <a:off x="441960" y="561256"/>
            <a:ext cx="1128381" cy="847205"/>
            <a:chOff x="7393391" y="1075612"/>
            <a:chExt cx="1128381" cy="847205"/>
          </a:xfrm>
        </p:grpSpPr>
        <p:sp>
          <p:nvSpPr>
            <p:cNvPr id="181" name="Google Shape;181;g1a819b277d6_0_19"/>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2" name="Google Shape;182;g1a819b277d6_0_19"/>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83" name="Google Shape;183;g1a819b277d6_0_19"/>
          <p:cNvSpPr txBox="1"/>
          <p:nvPr/>
        </p:nvSpPr>
        <p:spPr>
          <a:xfrm>
            <a:off x="4945336" y="506727"/>
            <a:ext cx="6609900" cy="1526700"/>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84" name="Google Shape;184;g1a819b277d6_0_19"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
        <p:nvSpPr>
          <p:cNvPr id="185" name="Google Shape;185;g1a819b277d6_0_19"/>
          <p:cNvSpPr txBox="1"/>
          <p:nvPr/>
        </p:nvSpPr>
        <p:spPr>
          <a:xfrm>
            <a:off x="4038600" y="4884873"/>
            <a:ext cx="7188300" cy="129210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
        <p:nvSpPr>
          <p:cNvPr id="186" name="Google Shape;186;g1a819b277d6_0_19"/>
          <p:cNvSpPr txBox="1"/>
          <p:nvPr/>
        </p:nvSpPr>
        <p:spPr>
          <a:xfrm>
            <a:off x="1570350" y="1951350"/>
            <a:ext cx="6870000" cy="2893800"/>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endParaRPr sz="2200" b="1">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Antes de empezar a organizar tu vida y tu negocio</a:t>
            </a:r>
            <a:endParaRPr sz="2200">
              <a:solidFill>
                <a:schemeClr val="dk1"/>
              </a:solidFill>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Cuando tienes una agenda ocupada</a:t>
            </a:r>
            <a:endParaRPr sz="2200">
              <a:solidFill>
                <a:schemeClr val="dk1"/>
              </a:solidFill>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Cuando te sientes frustrado con el trabajo</a:t>
            </a:r>
            <a:endParaRPr sz="2200">
              <a:solidFill>
                <a:schemeClr val="dk1"/>
              </a:solidFill>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Cuando tienes muchos proyectos o ideas nuevas</a:t>
            </a:r>
            <a:endParaRPr sz="2200">
              <a:solidFill>
                <a:schemeClr val="dk1"/>
              </a:solidFill>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Después de una reunión inspiradora o importante</a:t>
            </a:r>
            <a:endParaRPr sz="2200">
              <a:solidFill>
                <a:schemeClr val="dk1"/>
              </a:solidFill>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Cuando estás planeando los próximos pasos en el negocio</a:t>
            </a:r>
            <a:endParaRPr sz="2200">
              <a:solidFill>
                <a:schemeClr val="dk1"/>
              </a:solidFill>
              <a:latin typeface="Calibri"/>
              <a:ea typeface="Calibri"/>
              <a:cs typeface="Calibri"/>
              <a:sym typeface="Calibri"/>
            </a:endParaRPr>
          </a:p>
          <a:p>
            <a:pPr marL="457200" lvl="0" indent="-368300" algn="l" rtl="0">
              <a:spcBef>
                <a:spcPts val="0"/>
              </a:spcBef>
              <a:spcAft>
                <a:spcPts val="0"/>
              </a:spcAft>
              <a:buClr>
                <a:schemeClr val="dk1"/>
              </a:buClr>
              <a:buSzPts val="2200"/>
              <a:buFont typeface="Calibri"/>
              <a:buChar char="➢"/>
            </a:pPr>
            <a:r>
              <a:rPr lang="es" sz="2200">
                <a:solidFill>
                  <a:schemeClr val="dk1"/>
                </a:solidFill>
                <a:latin typeface="Calibri"/>
                <a:ea typeface="Calibri"/>
                <a:cs typeface="Calibri"/>
                <a:sym typeface="Calibri"/>
              </a:rPr>
              <a:t>Después de aprender algo nuevo</a:t>
            </a:r>
            <a:endParaRPr sz="22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0"/>
        <p:cNvGrpSpPr/>
        <p:nvPr/>
      </p:nvGrpSpPr>
      <p:grpSpPr>
        <a:xfrm>
          <a:off x="0" y="0"/>
          <a:ext cx="0" cy="0"/>
          <a:chOff x="0" y="0"/>
          <a:chExt cx="0" cy="0"/>
        </a:xfrm>
      </p:grpSpPr>
      <p:sp>
        <p:nvSpPr>
          <p:cNvPr id="191" name="Google Shape;191;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2" name="Google Shape;192;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3" name="Google Shape;193;p24"/>
          <p:cNvSpPr>
            <a:spLocks noGrp="1"/>
          </p:cNvSpPr>
          <p:nvPr>
            <p:ph type="title"/>
          </p:nvPr>
        </p:nvSpPr>
        <p:spPr>
          <a:xfrm>
            <a:off x="279356" y="-33568"/>
            <a:ext cx="10521756" cy="5969126"/>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s" sz="207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Consejos sobre cómo </a:t>
            </a:r>
            <a:r>
              <a:rPr lang="es" sz="2800" b="1">
                <a:solidFill>
                  <a:srgbClr val="222222"/>
                </a:solidFill>
              </a:rPr>
              <a:t>volcar el cerebro</a:t>
            </a:r>
            <a:br>
              <a:rPr lang="en-US" sz="2800">
                <a:latin typeface="Calibri"/>
                <a:ea typeface="Calibri"/>
                <a:cs typeface="Calibri"/>
                <a:sym typeface="Calibri"/>
              </a:rPr>
            </a:br>
            <a:br>
              <a:rPr lang="en-US" sz="2800">
                <a:latin typeface="Calibri"/>
                <a:ea typeface="Calibri"/>
                <a:cs typeface="Calibri"/>
                <a:sym typeface="Calibri"/>
              </a:rPr>
            </a:br>
            <a:br>
              <a:rPr lang="en-US" sz="2160">
                <a:latin typeface="Calibri"/>
                <a:ea typeface="Calibri"/>
                <a:cs typeface="Calibri"/>
                <a:sym typeface="Calibri"/>
              </a:rPr>
            </a:b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94" name="Google Shape;194;p24"/>
          <p:cNvGrpSpPr/>
          <p:nvPr/>
        </p:nvGrpSpPr>
        <p:grpSpPr>
          <a:xfrm>
            <a:off x="441960" y="561256"/>
            <a:ext cx="1128382" cy="847206"/>
            <a:chOff x="7393391" y="1075612"/>
            <a:chExt cx="1128382" cy="847206"/>
          </a:xfrm>
        </p:grpSpPr>
        <p:sp>
          <p:nvSpPr>
            <p:cNvPr id="195" name="Google Shape;195;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6" name="Google Shape;196;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97" name="Google Shape;197;p2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98" name="Google Shape;198;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99" name="Google Shape;199;p2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
        <p:nvSpPr>
          <p:cNvPr id="200" name="Google Shape;200;p24"/>
          <p:cNvSpPr txBox="1"/>
          <p:nvPr/>
        </p:nvSpPr>
        <p:spPr>
          <a:xfrm>
            <a:off x="1570350" y="2033475"/>
            <a:ext cx="9303000" cy="2216400"/>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endParaRPr sz="2200" b="1">
              <a:latin typeface="Calibri"/>
              <a:ea typeface="Calibri"/>
              <a:cs typeface="Calibri"/>
              <a:sym typeface="Calibri"/>
            </a:endParaRPr>
          </a:p>
          <a:p>
            <a:pPr marL="457200" lvl="0" indent="-368300" algn="l" rtl="0">
              <a:lnSpc>
                <a:spcPct val="100000"/>
              </a:lnSpc>
              <a:spcBef>
                <a:spcPts val="0"/>
              </a:spcBef>
              <a:spcAft>
                <a:spcPts val="0"/>
              </a:spcAft>
              <a:buClr>
                <a:schemeClr val="dk1"/>
              </a:buClr>
              <a:buSzPts val="2200"/>
              <a:buFont typeface="Calibri"/>
              <a:buAutoNum type="arabicPeriod"/>
            </a:pPr>
            <a:r>
              <a:rPr lang="es" sz="2200">
                <a:solidFill>
                  <a:schemeClr val="dk1"/>
                </a:solidFill>
                <a:latin typeface="Calibri"/>
                <a:ea typeface="Calibri"/>
                <a:cs typeface="Calibri"/>
                <a:sym typeface="Calibri"/>
              </a:rPr>
              <a:t>Coge una hoja de papel y escribe todo lo que te venga a la mente directamente</a:t>
            </a:r>
            <a:endParaRPr sz="2200">
              <a:solidFill>
                <a:schemeClr val="dk1"/>
              </a:solidFill>
              <a:latin typeface="Calibri"/>
              <a:ea typeface="Calibri"/>
              <a:cs typeface="Calibri"/>
              <a:sym typeface="Calibri"/>
            </a:endParaRPr>
          </a:p>
          <a:p>
            <a:pPr marL="457200" lvl="0" indent="-368300" algn="l" rtl="0">
              <a:lnSpc>
                <a:spcPct val="100000"/>
              </a:lnSpc>
              <a:spcBef>
                <a:spcPts val="0"/>
              </a:spcBef>
              <a:spcAft>
                <a:spcPts val="0"/>
              </a:spcAft>
              <a:buClr>
                <a:schemeClr val="dk1"/>
              </a:buClr>
              <a:buSzPts val="2200"/>
              <a:buFont typeface="Calibri"/>
              <a:buAutoNum type="arabicPeriod"/>
            </a:pPr>
            <a:r>
              <a:rPr lang="es" sz="2200">
                <a:solidFill>
                  <a:schemeClr val="dk1"/>
                </a:solidFill>
                <a:latin typeface="Calibri"/>
                <a:ea typeface="Calibri"/>
                <a:cs typeface="Calibri"/>
                <a:sym typeface="Calibri"/>
              </a:rPr>
              <a:t>Volcado de cerebro en tu teléfono (notas)</a:t>
            </a:r>
            <a:endParaRPr sz="2200">
              <a:solidFill>
                <a:schemeClr val="dk1"/>
              </a:solidFill>
              <a:latin typeface="Calibri"/>
              <a:ea typeface="Calibri"/>
              <a:cs typeface="Calibri"/>
              <a:sym typeface="Calibri"/>
            </a:endParaRPr>
          </a:p>
          <a:p>
            <a:pPr marL="457200" lvl="0" indent="-368300" algn="l" rtl="0">
              <a:lnSpc>
                <a:spcPct val="100000"/>
              </a:lnSpc>
              <a:spcBef>
                <a:spcPts val="0"/>
              </a:spcBef>
              <a:spcAft>
                <a:spcPts val="0"/>
              </a:spcAft>
              <a:buSzPts val="2200"/>
              <a:buFont typeface="Calibri"/>
              <a:buAutoNum type="arabicPeriod"/>
            </a:pPr>
            <a:r>
              <a:rPr lang="es" sz="2200">
                <a:latin typeface="Calibri"/>
                <a:ea typeface="Calibri"/>
                <a:cs typeface="Calibri"/>
                <a:sym typeface="Calibri"/>
              </a:rPr>
              <a:t>Mapas mentales: dibujar una representación visual de tus pensamientos</a:t>
            </a:r>
            <a:endParaRPr sz="2200">
              <a:latin typeface="Calibri"/>
              <a:ea typeface="Calibri"/>
              <a:cs typeface="Calibri"/>
              <a:sym typeface="Calibri"/>
            </a:endParaRPr>
          </a:p>
          <a:p>
            <a:pPr marL="457200" lvl="0" indent="-368300" algn="l" rtl="0">
              <a:lnSpc>
                <a:spcPct val="100000"/>
              </a:lnSpc>
              <a:spcBef>
                <a:spcPts val="0"/>
              </a:spcBef>
              <a:spcAft>
                <a:spcPts val="0"/>
              </a:spcAft>
              <a:buSzPts val="2200"/>
              <a:buFont typeface="Calibri"/>
              <a:buAutoNum type="arabicPeriod"/>
            </a:pPr>
            <a:r>
              <a:rPr lang="es" sz="2200">
                <a:latin typeface="Calibri"/>
                <a:ea typeface="Calibri"/>
                <a:cs typeface="Calibri"/>
                <a:sym typeface="Calibri"/>
              </a:rPr>
              <a:t>Escriba sus pensamientos y guárdelos en su computadora, o use software como </a:t>
            </a:r>
            <a:r>
              <a:rPr lang="es" sz="2200" u="sng">
                <a:solidFill>
                  <a:schemeClr val="hlink"/>
                </a:solidFill>
                <a:latin typeface="Calibri"/>
                <a:ea typeface="Calibri"/>
                <a:cs typeface="Calibri"/>
                <a:sym typeface="Calibri"/>
                <a:hlinkClick r:id="rId4"/>
              </a:rPr>
              <a:t>Google Docs </a:t>
            </a:r>
            <a:r>
              <a:rPr lang="es" sz="2200">
                <a:latin typeface="Calibri"/>
                <a:ea typeface="Calibri"/>
                <a:cs typeface="Calibri"/>
                <a:sym typeface="Calibri"/>
              </a:rPr>
              <a:t>, </a:t>
            </a:r>
            <a:r>
              <a:rPr lang="es" sz="2200" u="sng">
                <a:solidFill>
                  <a:schemeClr val="hlink"/>
                </a:solidFill>
                <a:latin typeface="Calibri"/>
                <a:ea typeface="Calibri"/>
                <a:cs typeface="Calibri"/>
                <a:sym typeface="Calibri"/>
                <a:hlinkClick r:id="rId5"/>
              </a:rPr>
              <a:t>Evernote </a:t>
            </a:r>
            <a:r>
              <a:rPr lang="es" sz="2200">
                <a:latin typeface="Calibri"/>
                <a:ea typeface="Calibri"/>
                <a:cs typeface="Calibri"/>
                <a:sym typeface="Calibri"/>
              </a:rPr>
              <a:t>o </a:t>
            </a:r>
            <a:r>
              <a:rPr lang="es" sz="2200" u="sng">
                <a:solidFill>
                  <a:schemeClr val="hlink"/>
                </a:solidFill>
                <a:latin typeface="Calibri"/>
                <a:ea typeface="Calibri"/>
                <a:cs typeface="Calibri"/>
                <a:sym typeface="Calibri"/>
                <a:hlinkClick r:id="rId6"/>
              </a:rPr>
              <a:t>Notion</a:t>
            </a:r>
            <a:endParaRPr sz="2200">
              <a:latin typeface="Calibri"/>
              <a:ea typeface="Calibri"/>
              <a:cs typeface="Calibri"/>
              <a:sym typeface="Calibri"/>
            </a:endParaRPr>
          </a:p>
        </p:txBody>
      </p:sp>
      <p:pic>
        <p:nvPicPr>
          <p:cNvPr id="201" name="Google Shape;201;p24"/>
          <p:cNvPicPr preferRelativeResize="0"/>
          <p:nvPr/>
        </p:nvPicPr>
        <p:blipFill rotWithShape="1">
          <a:blip r:embed="rId7">
            <a:alphaModFix/>
          </a:blip>
          <a:srcRect l="16860" t="29123"/>
          <a:stretch/>
        </p:blipFill>
        <p:spPr>
          <a:xfrm>
            <a:off x="536700" y="5377425"/>
            <a:ext cx="3732024" cy="137177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5"/>
        <p:cNvGrpSpPr/>
        <p:nvPr/>
      </p:nvGrpSpPr>
      <p:grpSpPr>
        <a:xfrm>
          <a:off x="0" y="0"/>
          <a:ext cx="0" cy="0"/>
          <a:chOff x="0" y="0"/>
          <a:chExt cx="0" cy="0"/>
        </a:xfrm>
      </p:grpSpPr>
      <p:sp>
        <p:nvSpPr>
          <p:cNvPr id="206" name="Google Shape;206;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7" name="Google Shape;207;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8" name="Google Shape;208;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9" name="Google Shape;209;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s" sz="1400" b="1"/>
              <a:t> </a:t>
            </a:r>
            <a:br>
              <a:rPr lang="en-US" sz="1400" b="1"/>
            </a:br>
            <a:r>
              <a:rPr lang="es" sz="1400" b="1"/>
              <a:t> </a:t>
            </a:r>
            <a:br>
              <a:rPr lang="en-US" sz="1400" b="1"/>
            </a:br>
            <a:endParaRPr sz="1400" b="1"/>
          </a:p>
        </p:txBody>
      </p:sp>
      <p:sp>
        <p:nvSpPr>
          <p:cNvPr id="210" name="Google Shape;210;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s" sz="3200" b="1" i="0" u="none" strike="noStrike" cap="none">
                <a:solidFill>
                  <a:schemeClr val="dk1"/>
                </a:solidFill>
                <a:latin typeface="Calibri"/>
                <a:ea typeface="Calibri"/>
                <a:cs typeface="Calibri"/>
                <a:sym typeface="Calibri"/>
              </a:rPr>
              <a:t>plantilla de contenido</a:t>
            </a:r>
            <a:endParaRPr sz="3200" b="1" i="0" u="none" strike="noStrike" cap="none">
              <a:solidFill>
                <a:schemeClr val="dk1"/>
              </a:solidFill>
              <a:latin typeface="Calibri"/>
              <a:ea typeface="Calibri"/>
              <a:cs typeface="Calibri"/>
              <a:sym typeface="Calibri"/>
            </a:endParaRPr>
          </a:p>
        </p:txBody>
      </p:sp>
      <p:pic>
        <p:nvPicPr>
          <p:cNvPr id="211" name="Google Shape;211;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12" name="Google Shape;212;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13" name="Google Shape;213;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14" name="Google Shape;214;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8"/>
        <p:cNvGrpSpPr/>
        <p:nvPr/>
      </p:nvGrpSpPr>
      <p:grpSpPr>
        <a:xfrm>
          <a:off x="0" y="0"/>
          <a:ext cx="0" cy="0"/>
          <a:chOff x="0" y="0"/>
          <a:chExt cx="0" cy="0"/>
        </a:xfrm>
      </p:grpSpPr>
      <p:sp>
        <p:nvSpPr>
          <p:cNvPr id="219" name="Google Shape;219;p8"/>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0" name="Google Shape;220;p8"/>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221" name="Google Shape;221;p8"/>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222" name="Google Shape;222;p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23" name="Google Shape;223;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224" name="Google Shape;224;p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225" name="Google Shape;225;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26" name="Google Shape;226;p8"/>
          <p:cNvSpPr txBox="1"/>
          <p:nvPr/>
        </p:nvSpPr>
        <p:spPr>
          <a:xfrm>
            <a:off x="897625" y="1338450"/>
            <a:ext cx="5064764"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2800" b="1" u="sng" dirty="0">
                <a:solidFill>
                  <a:schemeClr val="hlink"/>
                </a:solidFill>
                <a:latin typeface="Calibri"/>
                <a:ea typeface="Calibri"/>
                <a:cs typeface="Calibri"/>
                <a:sym typeface="Calibri"/>
                <a:hlinkClick r:id="rId5"/>
              </a:rPr>
              <a:t>Documentos de Google</a:t>
            </a:r>
            <a:endParaRPr sz="2800" b="1" dirty="0"/>
          </a:p>
        </p:txBody>
      </p:sp>
      <p:pic>
        <p:nvPicPr>
          <p:cNvPr id="227" name="Google Shape;227;p8"/>
          <p:cNvPicPr preferRelativeResize="0"/>
          <p:nvPr/>
        </p:nvPicPr>
        <p:blipFill>
          <a:blip r:embed="rId6">
            <a:alphaModFix/>
          </a:blip>
          <a:stretch>
            <a:fillRect/>
          </a:stretch>
        </p:blipFill>
        <p:spPr>
          <a:xfrm>
            <a:off x="1300550" y="2598778"/>
            <a:ext cx="4752026" cy="2454950"/>
          </a:xfrm>
          <a:prstGeom prst="rect">
            <a:avLst/>
          </a:prstGeom>
          <a:noFill/>
          <a:ln w="127000" cap="sq" cmpd="thinThick">
            <a:solidFill>
              <a:srgbClr val="262626"/>
            </a:solidFill>
            <a:prstDash val="solid"/>
            <a:miter lim="8000"/>
            <a:headEnd type="none" w="sm" len="sm"/>
            <a:tailEnd type="none" w="sm" len="sm"/>
          </a:ln>
        </p:spPr>
      </p:pic>
      <p:sp>
        <p:nvSpPr>
          <p:cNvPr id="228" name="Google Shape;228;p8"/>
          <p:cNvSpPr txBox="1"/>
          <p:nvPr/>
        </p:nvSpPr>
        <p:spPr>
          <a:xfrm>
            <a:off x="6716675" y="2464088"/>
            <a:ext cx="4204800" cy="2724300"/>
          </a:xfrm>
          <a:prstGeom prst="rect">
            <a:avLst/>
          </a:prstGeom>
          <a:noFill/>
          <a:ln>
            <a:noFill/>
          </a:ln>
        </p:spPr>
        <p:txBody>
          <a:bodyPr spcFirstLastPara="1" wrap="square" lIns="91425" tIns="91425" rIns="91425" bIns="91425" anchor="t" anchorCtr="0">
            <a:spAutoFit/>
          </a:bodyPr>
          <a:lstStyle/>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Abrir un documento de Google</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Configura un temporizador si tienes un tiempo limitado</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Usa viñetas</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Empieza a escribir.. todo lo que se te ocurra</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Tómate un descanso, sal a caminar</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Agregar a la lista original</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Clasifique sus ideas de volcado de cerebro</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Dividir grandes proyectos en tareas</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Añade fechas de vencimiento a tus tareas</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Coloque las tareas urgentes en su lista de tareas pendientes</a:t>
            </a:r>
            <a:endParaRPr sz="1500">
              <a:latin typeface="Calibri"/>
              <a:ea typeface="Calibri"/>
              <a:cs typeface="Calibri"/>
              <a:sym typeface="Calibri"/>
            </a:endParaRPr>
          </a:p>
          <a:p>
            <a:pPr marL="457200" lvl="0" indent="-323850" algn="l" rtl="0">
              <a:spcBef>
                <a:spcPts val="0"/>
              </a:spcBef>
              <a:spcAft>
                <a:spcPts val="0"/>
              </a:spcAft>
              <a:buSzPts val="1500"/>
              <a:buFont typeface="Calibri"/>
              <a:buAutoNum type="arabicPeriod"/>
            </a:pPr>
            <a:r>
              <a:rPr lang="es" sz="1500">
                <a:latin typeface="Calibri"/>
                <a:ea typeface="Calibri"/>
                <a:cs typeface="Calibri"/>
                <a:sym typeface="Calibri"/>
              </a:rPr>
              <a:t>Siéntase aliviado</a:t>
            </a:r>
            <a:endParaRPr sz="15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674</Words>
  <Application>Microsoft Macintosh PowerPoint</Application>
  <PresentationFormat>Panorámica</PresentationFormat>
  <Paragraphs>60</Paragraphs>
  <Slides>10</Slides>
  <Notes>10</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10</vt:i4>
      </vt:variant>
    </vt:vector>
  </HeadingPairs>
  <TitlesOfParts>
    <vt:vector size="14" baseType="lpstr">
      <vt:lpstr>Arial</vt:lpstr>
      <vt:lpstr>Calibri</vt:lpstr>
      <vt:lpstr>Tema de Office</vt:lpstr>
      <vt:lpstr>Tema de Office</vt:lpstr>
      <vt:lpstr>Masterclass Lessons Learned Repository  Brain Dumping o volcado de cerebro</vt:lpstr>
      <vt:lpstr>   Resumen </vt:lpstr>
      <vt:lpstr> Introducción   </vt:lpstr>
      <vt:lpstr> Características …  </vt:lpstr>
      <vt:lpstr> Relevancia de un volcado de cerebro   </vt:lpstr>
      <vt:lpstr> ¿Cuándo volcar tu cerebro?   </vt:lpstr>
      <vt:lpstr> Consejos sobre cómo volcar el cerebro    </vt:lpstr>
      <vt:lpstr>     </vt:lpstr>
      <vt:lpstr>     </vt:lpstr>
      <vt:lpstr>Bibliografía :   - Poole, M. (2020). Por qué una descarga de cerebros es excelente para todos los emprendedores. Disponible en Virtual Hand: https://virtualhand.co.uk/brain-dump-is-great-for-all-entrepreneurs/   - Stigliani, I. y Ravasi, D. (2012). Organizar pensamientos y conectar cerebros: prácticas materiales y la transición de la toma de sentido prospectiva a nivel individual a grupal. Diario de la Academia de Administración, 55(5), 1232-1259.  - Tull, C. (2022). Cómo comenzar con el volcado de cerebros en 2022 [+ Plantillas y herramientas para hacerlo más fácil]. Disponible en Hustle to Startup: https://hustletostartup.com/brain-dumping/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Masterclass Lessons Learned Repository  Brain Dumping o volcado de cerebro</dc:title>
  <dc:creator>Dideas Group</dc:creator>
  <cp:lastModifiedBy>David Bayona cuallado</cp:lastModifiedBy>
  <cp:revision>1</cp:revision>
  <dcterms:created xsi:type="dcterms:W3CDTF">2022-09-21T07:19:16Z</dcterms:created>
  <dcterms:modified xsi:type="dcterms:W3CDTF">2023-01-19T11:15:29Z</dcterms:modified>
</cp:coreProperties>
</file>