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13"/>
  </p:notesMasterIdLst>
  <p:sldIdLst>
    <p:sldId id="25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6" roundtripDataSignature="AMtx7miU5aGoEtZOT9bHjF9oN/iZ370e6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6" d="100"/>
          <a:sy n="56" d="100"/>
        </p:scale>
        <p:origin x="28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4" name="Google Shape;9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25" name="Google Shape;225;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7" name="Google Shape;10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7" name="Google Shape;11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8" name="Google Shape;128;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0" name="Google Shape;14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3" name="Google Shape;153;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18c7cd05b41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6" name="Google Shape;166;g18c7cd05b4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78" name="Google Shape;178;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18c10405233_0_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91" name="Google Shape;191;g18c10405233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2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86"/>
        <p:cNvGrpSpPr/>
        <p:nvPr/>
      </p:nvGrpSpPr>
      <p:grpSpPr>
        <a:xfrm>
          <a:off x="0" y="0"/>
          <a:ext cx="0" cy="0"/>
          <a:chOff x="0" y="0"/>
          <a:chExt cx="0" cy="0"/>
        </a:xfrm>
      </p:grpSpPr>
      <p:sp>
        <p:nvSpPr>
          <p:cNvPr id="87" name="Google Shape;87;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89" name="Google Shape;89;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7"/>
        <p:cNvGrpSpPr/>
        <p:nvPr/>
      </p:nvGrpSpPr>
      <p:grpSpPr>
        <a:xfrm>
          <a:off x="0" y="0"/>
          <a:ext cx="0" cy="0"/>
          <a:chOff x="0" y="0"/>
          <a:chExt cx="0" cy="0"/>
        </a:xfrm>
      </p:grpSpPr>
      <p:sp>
        <p:nvSpPr>
          <p:cNvPr id="18" name="Google Shape;18;p1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3"/>
        <p:cNvGrpSpPr/>
        <p:nvPr/>
      </p:nvGrpSpPr>
      <p:grpSpPr>
        <a:xfrm>
          <a:off x="0" y="0"/>
          <a:ext cx="0" cy="0"/>
          <a:chOff x="0" y="0"/>
          <a:chExt cx="0" cy="0"/>
        </a:xfrm>
      </p:grpSpPr>
      <p:sp>
        <p:nvSpPr>
          <p:cNvPr id="24" name="Google Shape;24;p1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9"/>
        <p:cNvGrpSpPr/>
        <p:nvPr/>
      </p:nvGrpSpPr>
      <p:grpSpPr>
        <a:xfrm>
          <a:off x="0" y="0"/>
          <a:ext cx="0" cy="0"/>
          <a:chOff x="0" y="0"/>
          <a:chExt cx="0" cy="0"/>
        </a:xfrm>
      </p:grpSpPr>
      <p:sp>
        <p:nvSpPr>
          <p:cNvPr id="30" name="Google Shape;3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1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0"/>
          <p:cNvSpPr>
            <a:spLocks noGrp="1"/>
          </p:cNvSpPr>
          <p:nvPr>
            <p:ph type="pic" idx="2"/>
          </p:nvPr>
        </p:nvSpPr>
        <p:spPr>
          <a:xfrm>
            <a:off x="5183188" y="987425"/>
            <a:ext cx="6172200" cy="4873625"/>
          </a:xfrm>
          <a:prstGeom prst="rect">
            <a:avLst/>
          </a:prstGeom>
          <a:noFill/>
          <a:ln>
            <a:noFill/>
          </a:ln>
        </p:spPr>
      </p:sp>
      <p:sp>
        <p:nvSpPr>
          <p:cNvPr id="64" name="Google Shape;64;p2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80"/>
        <p:cNvGrpSpPr/>
        <p:nvPr/>
      </p:nvGrpSpPr>
      <p:grpSpPr>
        <a:xfrm>
          <a:off x="0" y="0"/>
          <a:ext cx="0" cy="0"/>
          <a:chOff x="0" y="0"/>
          <a:chExt cx="0" cy="0"/>
        </a:xfrm>
      </p:grpSpPr>
      <p:sp>
        <p:nvSpPr>
          <p:cNvPr id="81" name="Google Shape;81;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4400"/>
              <a:buFont typeface="Calibri"/>
              <a:buNone/>
              <a:defRPr sz="44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2" name="Google Shape;82;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9pPr>
          </a:lstStyle>
          <a:p>
            <a:endParaRPr/>
          </a:p>
        </p:txBody>
      </p:sp>
      <p:sp>
        <p:nvSpPr>
          <p:cNvPr id="83" name="Google Shape;83;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4" name="Google Shape;84;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5" name="Google Shape;85;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6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salesbusinessschool.es/thinking-on-sales/modelo-cam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iebschool.com/blog/que-es-un-analisis-came-y-como-se-hace-marketing-digita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5"/>
        <p:cNvGrpSpPr/>
        <p:nvPr/>
      </p:nvGrpSpPr>
      <p:grpSpPr>
        <a:xfrm>
          <a:off x="0" y="0"/>
          <a:ext cx="0" cy="0"/>
          <a:chOff x="0" y="0"/>
          <a:chExt cx="0" cy="0"/>
        </a:xfrm>
      </p:grpSpPr>
      <p:sp>
        <p:nvSpPr>
          <p:cNvPr id="96" name="Google Shape;96;p1"/>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7" name="Google Shape;97;p1"/>
          <p:cNvSpPr/>
          <p:nvPr/>
        </p:nvSpPr>
        <p:spPr>
          <a:xfrm>
            <a:off x="0" y="0"/>
            <a:ext cx="9415165" cy="6858000"/>
          </a:xfrm>
          <a:custGeom>
            <a:avLst/>
            <a:gdLst/>
            <a:ahLst/>
            <a:cxnLst/>
            <a:rect l="l" t="t" r="r" b="b"/>
            <a:pathLst>
              <a:path w="9415165" h="6858000" extrusionOk="0">
                <a:moveTo>
                  <a:pt x="0" y="5940102"/>
                </a:moveTo>
                <a:lnTo>
                  <a:pt x="201903" y="5940608"/>
                </a:lnTo>
                <a:cubicBezTo>
                  <a:pt x="552894" y="5941488"/>
                  <a:pt x="968883" y="5942531"/>
                  <a:pt x="1461907" y="5943766"/>
                </a:cubicBezTo>
                <a:cubicBezTo>
                  <a:pt x="1662934" y="5938113"/>
                  <a:pt x="1852841" y="6049291"/>
                  <a:pt x="1951874" y="6220822"/>
                </a:cubicBezTo>
                <a:cubicBezTo>
                  <a:pt x="1951874" y="6220822"/>
                  <a:pt x="1951874" y="6220822"/>
                  <a:pt x="2282833" y="6794059"/>
                </a:cubicBezTo>
                <a:lnTo>
                  <a:pt x="2319750" y="6858000"/>
                </a:lnTo>
                <a:lnTo>
                  <a:pt x="0" y="6858000"/>
                </a:lnTo>
                <a:close/>
                <a:moveTo>
                  <a:pt x="751947" y="3830686"/>
                </a:moveTo>
                <a:cubicBezTo>
                  <a:pt x="751947" y="3830686"/>
                  <a:pt x="751947" y="3830686"/>
                  <a:pt x="1719258" y="3833112"/>
                </a:cubicBezTo>
                <a:cubicBezTo>
                  <a:pt x="1780885" y="3831380"/>
                  <a:pt x="1839102" y="3865462"/>
                  <a:pt x="1869462" y="3918046"/>
                </a:cubicBezTo>
                <a:cubicBezTo>
                  <a:pt x="1869462" y="3918046"/>
                  <a:pt x="1869462" y="3918046"/>
                  <a:pt x="2354170" y="4757586"/>
                </a:cubicBezTo>
                <a:cubicBezTo>
                  <a:pt x="2385577" y="4811983"/>
                  <a:pt x="2384937" y="4877630"/>
                  <a:pt x="2353672" y="4931947"/>
                </a:cubicBezTo>
                <a:cubicBezTo>
                  <a:pt x="2353672" y="4931947"/>
                  <a:pt x="2353672" y="4931947"/>
                  <a:pt x="1871068" y="5769061"/>
                </a:cubicBezTo>
                <a:cubicBezTo>
                  <a:pt x="1841608" y="5822336"/>
                  <a:pt x="1783799" y="5855711"/>
                  <a:pt x="1722931" y="5854589"/>
                </a:cubicBezTo>
                <a:cubicBezTo>
                  <a:pt x="1722931" y="5854589"/>
                  <a:pt x="1722931" y="5854589"/>
                  <a:pt x="756668" y="5853977"/>
                </a:cubicBezTo>
                <a:cubicBezTo>
                  <a:pt x="693994" y="5853896"/>
                  <a:pt x="636823" y="5821628"/>
                  <a:pt x="605416" y="5767228"/>
                </a:cubicBezTo>
                <a:cubicBezTo>
                  <a:pt x="605416" y="5767228"/>
                  <a:pt x="605416" y="5767228"/>
                  <a:pt x="120708" y="4927690"/>
                </a:cubicBezTo>
                <a:cubicBezTo>
                  <a:pt x="90348" y="4875106"/>
                  <a:pt x="89942" y="4807646"/>
                  <a:pt x="122255" y="4755141"/>
                </a:cubicBezTo>
                <a:cubicBezTo>
                  <a:pt x="122255" y="4755141"/>
                  <a:pt x="122255" y="4755141"/>
                  <a:pt x="603810" y="3916214"/>
                </a:cubicBezTo>
                <a:cubicBezTo>
                  <a:pt x="633271" y="3862939"/>
                  <a:pt x="691080" y="3829563"/>
                  <a:pt x="751947" y="3830686"/>
                </a:cubicBezTo>
                <a:close/>
                <a:moveTo>
                  <a:pt x="2140871" y="3416093"/>
                </a:moveTo>
                <a:cubicBezTo>
                  <a:pt x="2140871" y="3416093"/>
                  <a:pt x="2140871" y="3416093"/>
                  <a:pt x="2485012" y="3416957"/>
                </a:cubicBezTo>
                <a:cubicBezTo>
                  <a:pt x="2506938" y="3416340"/>
                  <a:pt x="2527650" y="3428466"/>
                  <a:pt x="2538451" y="3447174"/>
                </a:cubicBezTo>
                <a:cubicBezTo>
                  <a:pt x="2538451" y="3447174"/>
                  <a:pt x="2538451" y="3447174"/>
                  <a:pt x="2710898" y="3745860"/>
                </a:cubicBezTo>
                <a:cubicBezTo>
                  <a:pt x="2722072" y="3765213"/>
                  <a:pt x="2721844" y="3788568"/>
                  <a:pt x="2710720" y="3807893"/>
                </a:cubicBezTo>
                <a:cubicBezTo>
                  <a:pt x="2710720" y="3807893"/>
                  <a:pt x="2710720" y="3807893"/>
                  <a:pt x="2539024" y="4105714"/>
                </a:cubicBezTo>
                <a:cubicBezTo>
                  <a:pt x="2528542" y="4124669"/>
                  <a:pt x="2507974" y="4136543"/>
                  <a:pt x="2486319" y="4136144"/>
                </a:cubicBezTo>
                <a:cubicBezTo>
                  <a:pt x="2486319" y="4136144"/>
                  <a:pt x="2486319" y="4136144"/>
                  <a:pt x="2142549" y="4135926"/>
                </a:cubicBezTo>
                <a:cubicBezTo>
                  <a:pt x="2120252" y="4135898"/>
                  <a:pt x="2099911" y="4124417"/>
                  <a:pt x="2088738" y="4105063"/>
                </a:cubicBezTo>
                <a:cubicBezTo>
                  <a:pt x="2088738" y="4105063"/>
                  <a:pt x="2088738" y="4105063"/>
                  <a:pt x="1916292" y="3806378"/>
                </a:cubicBezTo>
                <a:cubicBezTo>
                  <a:pt x="1905490" y="3787669"/>
                  <a:pt x="1905346" y="3763670"/>
                  <a:pt x="1916843" y="3744990"/>
                </a:cubicBezTo>
                <a:cubicBezTo>
                  <a:pt x="1916843" y="3744990"/>
                  <a:pt x="1916843" y="3744990"/>
                  <a:pt x="2088166" y="3446523"/>
                </a:cubicBezTo>
                <a:cubicBezTo>
                  <a:pt x="2098648" y="3427568"/>
                  <a:pt x="2119216" y="3415695"/>
                  <a:pt x="2140871" y="3416093"/>
                </a:cubicBezTo>
                <a:close/>
                <a:moveTo>
                  <a:pt x="2309207" y="2943824"/>
                </a:moveTo>
                <a:cubicBezTo>
                  <a:pt x="2309207" y="2943824"/>
                  <a:pt x="2309207" y="2943824"/>
                  <a:pt x="2490927" y="2944279"/>
                </a:cubicBezTo>
                <a:cubicBezTo>
                  <a:pt x="2502505" y="2943955"/>
                  <a:pt x="2513441" y="2950357"/>
                  <a:pt x="2519144" y="2960236"/>
                </a:cubicBezTo>
                <a:cubicBezTo>
                  <a:pt x="2519144" y="2960236"/>
                  <a:pt x="2519144" y="2960236"/>
                  <a:pt x="2610202" y="3117952"/>
                </a:cubicBezTo>
                <a:cubicBezTo>
                  <a:pt x="2616102" y="3128172"/>
                  <a:pt x="2615982" y="3140504"/>
                  <a:pt x="2610107" y="3150708"/>
                </a:cubicBezTo>
                <a:cubicBezTo>
                  <a:pt x="2610107" y="3150708"/>
                  <a:pt x="2610107" y="3150708"/>
                  <a:pt x="2519446" y="3307968"/>
                </a:cubicBezTo>
                <a:cubicBezTo>
                  <a:pt x="2513912" y="3317976"/>
                  <a:pt x="2503051" y="3324246"/>
                  <a:pt x="2491617" y="3324035"/>
                </a:cubicBezTo>
                <a:cubicBezTo>
                  <a:pt x="2491617" y="3324035"/>
                  <a:pt x="2491617" y="3324035"/>
                  <a:pt x="2310094" y="3323920"/>
                </a:cubicBezTo>
                <a:cubicBezTo>
                  <a:pt x="2298321" y="3323905"/>
                  <a:pt x="2287579" y="3317843"/>
                  <a:pt x="2281679" y="3307623"/>
                </a:cubicBezTo>
                <a:cubicBezTo>
                  <a:pt x="2281679" y="3307623"/>
                  <a:pt x="2281679" y="3307623"/>
                  <a:pt x="2190623" y="3149908"/>
                </a:cubicBezTo>
                <a:cubicBezTo>
                  <a:pt x="2184919" y="3140029"/>
                  <a:pt x="2184843" y="3127357"/>
                  <a:pt x="2190913" y="3117492"/>
                </a:cubicBezTo>
                <a:cubicBezTo>
                  <a:pt x="2190913" y="3117492"/>
                  <a:pt x="2190913" y="3117492"/>
                  <a:pt x="2281378" y="2959891"/>
                </a:cubicBezTo>
                <a:cubicBezTo>
                  <a:pt x="2286913" y="2949884"/>
                  <a:pt x="2297773" y="2943613"/>
                  <a:pt x="2309207" y="2943824"/>
                </a:cubicBezTo>
                <a:close/>
                <a:moveTo>
                  <a:pt x="4112874" y="2635904"/>
                </a:moveTo>
                <a:cubicBezTo>
                  <a:pt x="4112874" y="2635904"/>
                  <a:pt x="4112874" y="2635904"/>
                  <a:pt x="7268230" y="2643815"/>
                </a:cubicBezTo>
                <a:cubicBezTo>
                  <a:pt x="7469258" y="2638162"/>
                  <a:pt x="7659163" y="2749340"/>
                  <a:pt x="7758196" y="2920870"/>
                </a:cubicBezTo>
                <a:cubicBezTo>
                  <a:pt x="7758196" y="2920870"/>
                  <a:pt x="7758196" y="2920870"/>
                  <a:pt x="9339309" y="5659439"/>
                </a:cubicBezTo>
                <a:cubicBezTo>
                  <a:pt x="9441758" y="5836884"/>
                  <a:pt x="9439672" y="6051021"/>
                  <a:pt x="9337678" y="6228205"/>
                </a:cubicBezTo>
                <a:cubicBezTo>
                  <a:pt x="9337678" y="6228205"/>
                  <a:pt x="9337678" y="6228205"/>
                  <a:pt x="9008157" y="6799787"/>
                </a:cubicBezTo>
                <a:lnTo>
                  <a:pt x="8974598" y="6858000"/>
                </a:lnTo>
                <a:lnTo>
                  <a:pt x="2425403" y="6858000"/>
                </a:lnTo>
                <a:lnTo>
                  <a:pt x="2332089" y="6696379"/>
                </a:lnTo>
                <a:cubicBezTo>
                  <a:pt x="2245236" y="6545945"/>
                  <a:pt x="2152593" y="6385482"/>
                  <a:pt x="2053773" y="6214321"/>
                </a:cubicBezTo>
                <a:cubicBezTo>
                  <a:pt x="1954740" y="6042790"/>
                  <a:pt x="1953410" y="5822737"/>
                  <a:pt x="2058819" y="5651469"/>
                </a:cubicBezTo>
                <a:cubicBezTo>
                  <a:pt x="2058819" y="5651469"/>
                  <a:pt x="2058819" y="5651469"/>
                  <a:pt x="3629647" y="2914896"/>
                </a:cubicBezTo>
                <a:cubicBezTo>
                  <a:pt x="3725749" y="2741114"/>
                  <a:pt x="3914325" y="2632240"/>
                  <a:pt x="4112874" y="2635904"/>
                </a:cubicBezTo>
                <a:close/>
                <a:moveTo>
                  <a:pt x="688133" y="2474638"/>
                </a:moveTo>
                <a:cubicBezTo>
                  <a:pt x="688133" y="2474638"/>
                  <a:pt x="688133" y="2474638"/>
                  <a:pt x="1287544" y="2476142"/>
                </a:cubicBezTo>
                <a:cubicBezTo>
                  <a:pt x="1325733" y="2475067"/>
                  <a:pt x="1361809" y="2496187"/>
                  <a:pt x="1380621" y="2528772"/>
                </a:cubicBezTo>
                <a:cubicBezTo>
                  <a:pt x="1380621" y="2528772"/>
                  <a:pt x="1380621" y="2528772"/>
                  <a:pt x="1680979" y="3049008"/>
                </a:cubicBezTo>
                <a:cubicBezTo>
                  <a:pt x="1700441" y="3082716"/>
                  <a:pt x="1700045" y="3123395"/>
                  <a:pt x="1680670" y="3157054"/>
                </a:cubicBezTo>
                <a:cubicBezTo>
                  <a:pt x="1680670" y="3157054"/>
                  <a:pt x="1680670" y="3157054"/>
                  <a:pt x="1381617" y="3675787"/>
                </a:cubicBezTo>
                <a:cubicBezTo>
                  <a:pt x="1363361" y="3708799"/>
                  <a:pt x="1327537" y="3729482"/>
                  <a:pt x="1289821" y="3728785"/>
                </a:cubicBezTo>
                <a:cubicBezTo>
                  <a:pt x="1289821" y="3728785"/>
                  <a:pt x="1289821" y="3728785"/>
                  <a:pt x="691058" y="3728407"/>
                </a:cubicBezTo>
                <a:cubicBezTo>
                  <a:pt x="652221" y="3728357"/>
                  <a:pt x="616793" y="3708360"/>
                  <a:pt x="597332" y="3674651"/>
                </a:cubicBezTo>
                <a:cubicBezTo>
                  <a:pt x="597332" y="3674651"/>
                  <a:pt x="597332" y="3674651"/>
                  <a:pt x="296974" y="3154416"/>
                </a:cubicBezTo>
                <a:cubicBezTo>
                  <a:pt x="278161" y="3121831"/>
                  <a:pt x="277908" y="3080029"/>
                  <a:pt x="297933" y="3047494"/>
                </a:cubicBezTo>
                <a:cubicBezTo>
                  <a:pt x="297933" y="3047494"/>
                  <a:pt x="297933" y="3047494"/>
                  <a:pt x="596337" y="2527637"/>
                </a:cubicBezTo>
                <a:cubicBezTo>
                  <a:pt x="614593" y="2494625"/>
                  <a:pt x="650416" y="2473943"/>
                  <a:pt x="688133" y="2474638"/>
                </a:cubicBezTo>
                <a:close/>
                <a:moveTo>
                  <a:pt x="2732571" y="2020011"/>
                </a:moveTo>
                <a:cubicBezTo>
                  <a:pt x="2732571" y="2020011"/>
                  <a:pt x="2732571" y="2020011"/>
                  <a:pt x="3236024" y="2021272"/>
                </a:cubicBezTo>
                <a:cubicBezTo>
                  <a:pt x="3268098" y="2020370"/>
                  <a:pt x="3298399" y="2038110"/>
                  <a:pt x="3314200" y="2065479"/>
                </a:cubicBezTo>
                <a:cubicBezTo>
                  <a:pt x="3314200" y="2065479"/>
                  <a:pt x="3314200" y="2065479"/>
                  <a:pt x="3566473" y="2502430"/>
                </a:cubicBezTo>
                <a:cubicBezTo>
                  <a:pt x="3582820" y="2530741"/>
                  <a:pt x="3582487" y="2564907"/>
                  <a:pt x="3566214" y="2593179"/>
                </a:cubicBezTo>
                <a:cubicBezTo>
                  <a:pt x="3566214" y="2593179"/>
                  <a:pt x="3566214" y="2593179"/>
                  <a:pt x="3315036" y="3028868"/>
                </a:cubicBezTo>
                <a:cubicBezTo>
                  <a:pt x="3299702" y="3056596"/>
                  <a:pt x="3269615" y="3073966"/>
                  <a:pt x="3237935" y="3073382"/>
                </a:cubicBezTo>
                <a:cubicBezTo>
                  <a:pt x="3237935" y="3073382"/>
                  <a:pt x="3237935" y="3073382"/>
                  <a:pt x="2735028" y="3073064"/>
                </a:cubicBezTo>
                <a:cubicBezTo>
                  <a:pt x="2702409" y="3073021"/>
                  <a:pt x="2672652" y="3056226"/>
                  <a:pt x="2656307" y="3027915"/>
                </a:cubicBezTo>
                <a:cubicBezTo>
                  <a:pt x="2656307" y="3027915"/>
                  <a:pt x="2656307" y="3027915"/>
                  <a:pt x="2404033" y="2590963"/>
                </a:cubicBezTo>
                <a:cubicBezTo>
                  <a:pt x="2388231" y="2563595"/>
                  <a:pt x="2388020" y="2528484"/>
                  <a:pt x="2404839" y="2501157"/>
                </a:cubicBezTo>
                <a:cubicBezTo>
                  <a:pt x="2404839" y="2501157"/>
                  <a:pt x="2404839" y="2501157"/>
                  <a:pt x="2655471" y="2064525"/>
                </a:cubicBezTo>
                <a:cubicBezTo>
                  <a:pt x="2670804" y="2036797"/>
                  <a:pt x="2700892" y="2019426"/>
                  <a:pt x="2732571" y="2020011"/>
                </a:cubicBezTo>
                <a:close/>
                <a:moveTo>
                  <a:pt x="3662925" y="0"/>
                </a:moveTo>
                <a:lnTo>
                  <a:pt x="5336547" y="0"/>
                </a:lnTo>
                <a:lnTo>
                  <a:pt x="5342959" y="11106"/>
                </a:lnTo>
                <a:cubicBezTo>
                  <a:pt x="5372852" y="62881"/>
                  <a:pt x="5492421" y="269982"/>
                  <a:pt x="5970700" y="1098387"/>
                </a:cubicBezTo>
                <a:cubicBezTo>
                  <a:pt x="6012021" y="1169956"/>
                  <a:pt x="6011183" y="1256322"/>
                  <a:pt x="5970044" y="1327785"/>
                </a:cubicBezTo>
                <a:cubicBezTo>
                  <a:pt x="5970044" y="1327785"/>
                  <a:pt x="5970044" y="1327785"/>
                  <a:pt x="5335110" y="2429135"/>
                </a:cubicBezTo>
                <a:cubicBezTo>
                  <a:pt x="5296350" y="2499226"/>
                  <a:pt x="5220291" y="2543137"/>
                  <a:pt x="5140211" y="2541659"/>
                </a:cubicBezTo>
                <a:cubicBezTo>
                  <a:pt x="5140211" y="2541659"/>
                  <a:pt x="5140211" y="2541659"/>
                  <a:pt x="3868947" y="2540855"/>
                </a:cubicBezTo>
                <a:cubicBezTo>
                  <a:pt x="3786490" y="2540750"/>
                  <a:pt x="3711273" y="2498294"/>
                  <a:pt x="3669952" y="2426726"/>
                </a:cubicBezTo>
                <a:cubicBezTo>
                  <a:pt x="3669952" y="2426726"/>
                  <a:pt x="3669952" y="2426726"/>
                  <a:pt x="3032246" y="1322186"/>
                </a:cubicBezTo>
                <a:cubicBezTo>
                  <a:pt x="2992303" y="1253003"/>
                  <a:pt x="2991768" y="1164250"/>
                  <a:pt x="3034282" y="1095172"/>
                </a:cubicBezTo>
                <a:cubicBezTo>
                  <a:pt x="3034282" y="1095172"/>
                  <a:pt x="3034282" y="1095172"/>
                  <a:pt x="3556318" y="185723"/>
                </a:cubicBezTo>
                <a:close/>
              </a:path>
            </a:pathLst>
          </a:custGeom>
          <a:solidFill>
            <a:srgbClr val="7F7F7F">
              <a:alpha val="4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98" name="Google Shape;98;p1"/>
          <p:cNvGrpSpPr/>
          <p:nvPr/>
        </p:nvGrpSpPr>
        <p:grpSpPr>
          <a:xfrm>
            <a:off x="6169039" y="1090549"/>
            <a:ext cx="5581001" cy="4278755"/>
            <a:chOff x="6169039" y="142050"/>
            <a:chExt cx="5581001" cy="4278755"/>
          </a:xfrm>
        </p:grpSpPr>
        <p:sp>
          <p:nvSpPr>
            <p:cNvPr id="99" name="Google Shape;99;p1"/>
            <p:cNvSpPr/>
            <p:nvPr/>
          </p:nvSpPr>
          <p:spPr>
            <a:xfrm rot="-5400000">
              <a:off x="6820162" y="-509073"/>
              <a:ext cx="4278755" cy="5581001"/>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0" name="Google Shape;100;p1"/>
            <p:cNvSpPr/>
            <p:nvPr/>
          </p:nvSpPr>
          <p:spPr>
            <a:xfrm rot="-5400000">
              <a:off x="6902139" y="-425197"/>
              <a:ext cx="4114800" cy="5413248"/>
            </a:xfrm>
            <a:custGeom>
              <a:avLst/>
              <a:gdLst/>
              <a:ahLst/>
              <a:cxnLst/>
              <a:rect l="l" t="t" r="r" b="b"/>
              <a:pathLst>
                <a:path w="4278755" h="5581001" extrusionOk="0">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noFill/>
            <a:ln w="1905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sp>
        <p:nvSpPr>
          <p:cNvPr id="101" name="Google Shape;101;p1"/>
          <p:cNvSpPr txBox="1">
            <a:spLocks noGrp="1"/>
          </p:cNvSpPr>
          <p:nvPr>
            <p:ph type="title"/>
          </p:nvPr>
        </p:nvSpPr>
        <p:spPr>
          <a:xfrm>
            <a:off x="6569715" y="1812202"/>
            <a:ext cx="4779647" cy="2821942"/>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000"/>
              <a:buFont typeface="Calibri"/>
              <a:buNone/>
            </a:pPr>
            <a:r>
              <a:rPr lang="en-US" sz="4000" b="1">
                <a:solidFill>
                  <a:schemeClr val="lt1"/>
                </a:solidFill>
              </a:rPr>
              <a:t>Meistriškumo pamokų saugykla</a:t>
            </a:r>
            <a:br>
              <a:rPr lang="en-US" sz="4000">
                <a:solidFill>
                  <a:schemeClr val="lt1"/>
                </a:solidFill>
              </a:rPr>
            </a:br>
            <a:br>
              <a:rPr lang="en-US" sz="4000">
                <a:solidFill>
                  <a:schemeClr val="lt1"/>
                </a:solidFill>
              </a:rPr>
            </a:br>
            <a:r>
              <a:rPr lang="en-US" sz="4000" b="1">
                <a:solidFill>
                  <a:srgbClr val="FF0000"/>
                </a:solidFill>
              </a:rPr>
              <a:t>CAME analizė</a:t>
            </a:r>
            <a:endParaRPr sz="4000" b="1">
              <a:solidFill>
                <a:srgbClr val="FF0000"/>
              </a:solidFill>
            </a:endParaRPr>
          </a:p>
        </p:txBody>
      </p:sp>
      <p:pic>
        <p:nvPicPr>
          <p:cNvPr id="102" name="Google Shape;102;p1" descr="Logotipo&#10;&#10;Descripción generada automáticamente"/>
          <p:cNvPicPr preferRelativeResize="0">
            <a:picLocks noGrp="1"/>
          </p:cNvPicPr>
          <p:nvPr>
            <p:ph type="body" idx="1"/>
          </p:nvPr>
        </p:nvPicPr>
        <p:blipFill rotWithShape="1">
          <a:blip r:embed="rId3">
            <a:alphaModFix/>
          </a:blip>
          <a:srcRect/>
          <a:stretch/>
        </p:blipFill>
        <p:spPr>
          <a:xfrm>
            <a:off x="0" y="772505"/>
            <a:ext cx="2953443" cy="1039697"/>
          </a:xfrm>
          <a:prstGeom prst="rect">
            <a:avLst/>
          </a:prstGeom>
          <a:noFill/>
          <a:ln>
            <a:noFill/>
          </a:ln>
        </p:spPr>
      </p:pic>
      <p:pic>
        <p:nvPicPr>
          <p:cNvPr id="103" name="Google Shape;103;p1" descr="Interfaz de usuario gráfica, Texto&#10;&#10;Descripción generada automáticamente"/>
          <p:cNvPicPr preferRelativeResize="0"/>
          <p:nvPr/>
        </p:nvPicPr>
        <p:blipFill rotWithShape="1">
          <a:blip r:embed="rId4">
            <a:alphaModFix/>
          </a:blip>
          <a:srcRect/>
          <a:stretch/>
        </p:blipFill>
        <p:spPr>
          <a:xfrm>
            <a:off x="9905122" y="235318"/>
            <a:ext cx="1864311" cy="505694"/>
          </a:xfrm>
          <a:prstGeom prst="rect">
            <a:avLst/>
          </a:prstGeom>
          <a:noFill/>
          <a:ln>
            <a:noFill/>
          </a:ln>
        </p:spPr>
      </p:pic>
      <p:sp>
        <p:nvSpPr>
          <p:cNvPr id="104" name="Google Shape;104;p1"/>
          <p:cNvSpPr txBox="1"/>
          <p:nvPr/>
        </p:nvSpPr>
        <p:spPr>
          <a:xfrm>
            <a:off x="2341413" y="5932268"/>
            <a:ext cx="6525629" cy="635133"/>
          </a:xfrm>
          <a:prstGeom prst="rect">
            <a:avLst/>
          </a:prstGeom>
          <a:noFill/>
          <a:ln>
            <a:noFill/>
          </a:ln>
        </p:spPr>
        <p:txBody>
          <a:bodyPr spcFirstLastPara="1" wrap="square" lIns="91425" tIns="45700" rIns="91425" bIns="45700" anchor="t" anchorCtr="0">
            <a:spAutoFit/>
          </a:bodyPr>
          <a:lstStyle/>
          <a:p>
            <a:pPr marL="0" marR="0" lvl="0" indent="0" algn="just" rtl="0">
              <a:lnSpc>
                <a:spcPct val="97916"/>
              </a:lnSpc>
              <a:spcBef>
                <a:spcPts val="0"/>
              </a:spcBef>
              <a:spcAft>
                <a:spcPts val="0"/>
              </a:spcAft>
              <a:buClr>
                <a:srgbClr val="000000"/>
              </a:buClr>
              <a:buSzPts val="1200"/>
              <a:buFont typeface="Arial"/>
              <a:buNone/>
            </a:pPr>
            <a:r>
              <a:rPr lang="en-US" sz="1200" b="0" i="0" u="none" strike="noStrike" cap="none" dirty="0" err="1">
                <a:solidFill>
                  <a:srgbClr val="222222"/>
                </a:solidFill>
                <a:latin typeface="Calibri"/>
                <a:ea typeface="Calibri"/>
                <a:cs typeface="Calibri"/>
                <a:sym typeface="Calibri"/>
              </a:rPr>
              <a:t>Šį</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projekto</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rezultatą</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finansavo</a:t>
            </a:r>
            <a:r>
              <a:rPr lang="en-US" sz="1200" b="0" i="0" u="none" strike="noStrike" cap="none" dirty="0">
                <a:solidFill>
                  <a:srgbClr val="222222"/>
                </a:solidFill>
                <a:latin typeface="Calibri"/>
                <a:ea typeface="Calibri"/>
                <a:cs typeface="Calibri"/>
                <a:sym typeface="Calibri"/>
              </a:rPr>
              <a:t> Europos </a:t>
            </a:r>
            <a:r>
              <a:rPr lang="en-US" sz="1200" b="0" i="0" u="none" strike="noStrike" cap="none" dirty="0" err="1">
                <a:solidFill>
                  <a:srgbClr val="222222"/>
                </a:solidFill>
                <a:latin typeface="Calibri"/>
                <a:ea typeface="Calibri"/>
                <a:cs typeface="Calibri"/>
                <a:sym typeface="Calibri"/>
              </a:rPr>
              <a:t>Komisija</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Ši</a:t>
            </a:r>
            <a:r>
              <a:rPr lang="en-US" sz="1200" b="0" i="0" u="none" strike="noStrike" cap="none" dirty="0">
                <a:solidFill>
                  <a:srgbClr val="222222"/>
                </a:solidFill>
                <a:latin typeface="Calibri"/>
                <a:ea typeface="Calibri"/>
                <a:cs typeface="Calibri"/>
                <a:sym typeface="Calibri"/>
              </a:rPr>
              <a:t> </a:t>
            </a:r>
            <a:r>
              <a:rPr lang="lt-LT" sz="1200" b="0" i="0" u="none" strike="noStrike" cap="none" dirty="0">
                <a:solidFill>
                  <a:srgbClr val="222222"/>
                </a:solidFill>
                <a:latin typeface="Calibri"/>
                <a:ea typeface="Calibri"/>
                <a:cs typeface="Calibri"/>
                <a:sym typeface="Calibri"/>
              </a:rPr>
              <a:t>mokymų medžiaga</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atspindi</a:t>
            </a:r>
            <a:r>
              <a:rPr lang="en-US" sz="1200" b="0" i="0" u="none" strike="noStrike" cap="none" dirty="0">
                <a:solidFill>
                  <a:srgbClr val="222222"/>
                </a:solidFill>
                <a:latin typeface="Calibri"/>
                <a:ea typeface="Calibri"/>
                <a:cs typeface="Calibri"/>
                <a:sym typeface="Calibri"/>
              </a:rPr>
              <a:t> tik </a:t>
            </a:r>
            <a:r>
              <a:rPr lang="en-US" sz="1200" b="0" i="0" u="none" strike="noStrike" cap="none" dirty="0" err="1">
                <a:solidFill>
                  <a:srgbClr val="222222"/>
                </a:solidFill>
                <a:latin typeface="Calibri"/>
                <a:ea typeface="Calibri"/>
                <a:cs typeface="Calibri"/>
                <a:sym typeface="Calibri"/>
              </a:rPr>
              <a:t>autoriaus</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požiūrį</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ir</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Komisija</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negali</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būti</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laikoma</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atsakinga</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už</a:t>
            </a:r>
            <a:r>
              <a:rPr lang="en-US" sz="1200" b="0" i="0" u="none" strike="noStrike" cap="none" dirty="0">
                <a:solidFill>
                  <a:srgbClr val="222222"/>
                </a:solidFill>
                <a:latin typeface="Calibri"/>
                <a:ea typeface="Calibri"/>
                <a:cs typeface="Calibri"/>
                <a:sym typeface="Calibri"/>
              </a:rPr>
              <a:t> bet </a:t>
            </a:r>
            <a:r>
              <a:rPr lang="en-US" sz="1200" b="0" i="0" u="none" strike="noStrike" cap="none" dirty="0" err="1">
                <a:solidFill>
                  <a:srgbClr val="222222"/>
                </a:solidFill>
                <a:latin typeface="Calibri"/>
                <a:ea typeface="Calibri"/>
                <a:cs typeface="Calibri"/>
                <a:sym typeface="Calibri"/>
              </a:rPr>
              <a:t>kokį</a:t>
            </a:r>
            <a:r>
              <a:rPr lang="en-US" sz="1200" b="0" i="0" u="none" strike="noStrike" cap="none" dirty="0">
                <a:solidFill>
                  <a:srgbClr val="222222"/>
                </a:solidFill>
                <a:latin typeface="Calibri"/>
                <a:ea typeface="Calibri"/>
                <a:cs typeface="Calibri"/>
                <a:sym typeface="Calibri"/>
              </a:rPr>
              <a:t> j</a:t>
            </a:r>
            <a:r>
              <a:rPr lang="lt-LT" sz="1200" b="0" i="0" u="none" strike="noStrike" cap="none" dirty="0">
                <a:solidFill>
                  <a:srgbClr val="222222"/>
                </a:solidFill>
                <a:latin typeface="Calibri"/>
                <a:ea typeface="Calibri"/>
                <a:cs typeface="Calibri"/>
                <a:sym typeface="Calibri"/>
              </a:rPr>
              <a:t>os</a:t>
            </a:r>
            <a:r>
              <a:rPr lang="en-US" sz="1200" b="0" i="0" u="none" strike="noStrike" cap="none" dirty="0">
                <a:solidFill>
                  <a:srgbClr val="222222"/>
                </a:solidFill>
                <a:latin typeface="Calibri"/>
                <a:ea typeface="Calibri"/>
                <a:cs typeface="Calibri"/>
                <a:sym typeface="Calibri"/>
              </a:rPr>
              <a:t>e </a:t>
            </a:r>
            <a:r>
              <a:rPr lang="en-US" sz="1200" b="0" i="0" u="none" strike="noStrike" cap="none" dirty="0" err="1">
                <a:solidFill>
                  <a:srgbClr val="222222"/>
                </a:solidFill>
                <a:latin typeface="Calibri"/>
                <a:ea typeface="Calibri"/>
                <a:cs typeface="Calibri"/>
                <a:sym typeface="Calibri"/>
              </a:rPr>
              <a:t>pateiktos</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informacijos</a:t>
            </a:r>
            <a:r>
              <a:rPr lang="en-US" sz="1200" b="0" i="0" u="none" strike="noStrike" cap="none" dirty="0">
                <a:solidFill>
                  <a:srgbClr val="222222"/>
                </a:solidFill>
                <a:latin typeface="Calibri"/>
                <a:ea typeface="Calibri"/>
                <a:cs typeface="Calibri"/>
                <a:sym typeface="Calibri"/>
              </a:rPr>
              <a:t> </a:t>
            </a:r>
            <a:r>
              <a:rPr lang="en-US" sz="1200" b="0" i="0" u="none" strike="noStrike" cap="none" dirty="0" err="1">
                <a:solidFill>
                  <a:srgbClr val="222222"/>
                </a:solidFill>
                <a:latin typeface="Calibri"/>
                <a:ea typeface="Calibri"/>
                <a:cs typeface="Calibri"/>
                <a:sym typeface="Calibri"/>
              </a:rPr>
              <a:t>panaudojimą</a:t>
            </a:r>
            <a:r>
              <a:rPr lang="en-US" sz="1200" b="0" i="0" u="none" strike="noStrike" cap="none" dirty="0">
                <a:solidFill>
                  <a:srgbClr val="222222"/>
                </a:solidFill>
                <a:latin typeface="Calibri"/>
                <a:ea typeface="Calibri"/>
                <a:cs typeface="Calibri"/>
                <a:sym typeface="Calibri"/>
              </a:rPr>
              <a:t>. </a:t>
            </a:r>
            <a:r>
              <a:rPr lang="lt-LT" sz="1200" b="0" i="0" u="none" strike="noStrike" cap="none" dirty="0">
                <a:solidFill>
                  <a:srgbClr val="222222"/>
                </a:solidFill>
                <a:latin typeface="Calibri"/>
                <a:ea typeface="Calibri"/>
                <a:cs typeface="Calibri"/>
                <a:sym typeface="Calibri"/>
              </a:rPr>
              <a:t>Projekto </a:t>
            </a:r>
            <a:r>
              <a:rPr lang="en-US" sz="1200" b="0" i="0" u="none" strike="noStrike" cap="none" dirty="0" err="1">
                <a:solidFill>
                  <a:srgbClr val="222222"/>
                </a:solidFill>
                <a:latin typeface="Calibri"/>
                <a:ea typeface="Calibri"/>
                <a:cs typeface="Calibri"/>
                <a:sym typeface="Calibri"/>
              </a:rPr>
              <a:t>numeris</a:t>
            </a:r>
            <a:r>
              <a:rPr lang="en-US" sz="1200" b="0" i="0" u="none" strike="noStrike" cap="none" dirty="0">
                <a:solidFill>
                  <a:srgbClr val="222222"/>
                </a:solidFill>
                <a:latin typeface="Calibri"/>
                <a:ea typeface="Calibri"/>
                <a:cs typeface="Calibri"/>
                <a:sym typeface="Calibri"/>
              </a:rPr>
              <a:t>: 2021-1-ES02-KA220-YOU-000028609</a:t>
            </a:r>
            <a:endParaRPr sz="12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26"/>
        <p:cNvGrpSpPr/>
        <p:nvPr/>
      </p:nvGrpSpPr>
      <p:grpSpPr>
        <a:xfrm>
          <a:off x="0" y="0"/>
          <a:ext cx="0" cy="0"/>
          <a:chOff x="0" y="0"/>
          <a:chExt cx="0" cy="0"/>
        </a:xfrm>
      </p:grpSpPr>
      <p:sp>
        <p:nvSpPr>
          <p:cNvPr id="227" name="Google Shape;227;p6"/>
          <p:cNvSpPr/>
          <p:nvPr/>
        </p:nvSpPr>
        <p:spPr>
          <a:xfrm>
            <a:off x="-169682" y="-50721"/>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28" name="Google Shape;228;p6"/>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29" name="Google Shape;229;p6"/>
          <p:cNvSpPr>
            <a:spLocks noGrp="1"/>
          </p:cNvSpPr>
          <p:nvPr>
            <p:ph type="title"/>
          </p:nvPr>
        </p:nvSpPr>
        <p:spPr>
          <a:xfrm>
            <a:off x="169682" y="-31867"/>
            <a:ext cx="10260831" cy="6296744"/>
          </a:xfrm>
          <a:prstGeom prst="ellipse">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070"/>
              <a:buFont typeface="Calibri"/>
              <a:buNone/>
            </a:pPr>
            <a:r>
              <a:rPr lang="en-US" sz="2800" b="1">
                <a:solidFill>
                  <a:schemeClr val="dk1"/>
                </a:solidFill>
                <a:latin typeface="Calibri"/>
                <a:ea typeface="Calibri"/>
                <a:cs typeface="Calibri"/>
                <a:sym typeface="Calibri"/>
              </a:rPr>
              <a:t>Bibliografija</a:t>
            </a:r>
            <a:r>
              <a:rPr lang="en-US" sz="2070" b="1">
                <a:solidFill>
                  <a:schemeClr val="dk1"/>
                </a:solidFill>
                <a:latin typeface="Calibri"/>
                <a:ea typeface="Calibri"/>
                <a:cs typeface="Calibri"/>
                <a:sym typeface="Calibri"/>
              </a:rPr>
              <a:t>:</a:t>
            </a:r>
            <a:br>
              <a:rPr lang="en-US" sz="2070" b="1">
                <a:solidFill>
                  <a:schemeClr val="dk1"/>
                </a:solidFill>
                <a:latin typeface="Calibri"/>
                <a:ea typeface="Calibri"/>
                <a:cs typeface="Calibri"/>
                <a:sym typeface="Calibri"/>
              </a:rPr>
            </a:br>
            <a:br>
              <a:rPr lang="en-US" sz="2070" b="1">
                <a:solidFill>
                  <a:schemeClr val="dk1"/>
                </a:solidFill>
                <a:latin typeface="Calibri"/>
                <a:ea typeface="Calibri"/>
                <a:cs typeface="Calibri"/>
                <a:sym typeface="Calibri"/>
              </a:rPr>
            </a:br>
            <a:endParaRPr sz="2070"/>
          </a:p>
          <a:p>
            <a:pPr marL="457200" lvl="0" indent="-368300" algn="l" rtl="0">
              <a:lnSpc>
                <a:spcPct val="90000"/>
              </a:lnSpc>
              <a:spcBef>
                <a:spcPts val="0"/>
              </a:spcBef>
              <a:spcAft>
                <a:spcPts val="0"/>
              </a:spcAft>
              <a:buSzPts val="2200"/>
              <a:buChar char="-"/>
            </a:pPr>
            <a:r>
              <a:rPr lang="en-US" sz="2200"/>
              <a:t>Pardavimų verslo mokykla (2022 m.). Kas yra CAME modelis ir kaip šį strateginį įrankį pritaikyti savo versle? </a:t>
            </a:r>
            <a:r>
              <a:rPr lang="en-US" sz="2200" u="sng">
                <a:solidFill>
                  <a:schemeClr val="hlink"/>
                </a:solidFill>
                <a:hlinkClick r:id="rId3"/>
              </a:rPr>
              <a:t>(</a:t>
            </a:r>
            <a:r>
              <a:rPr lang="en-US" sz="2200">
                <a:solidFill>
                  <a:srgbClr val="1F1E1E"/>
                </a:solidFill>
              </a:rPr>
              <a:t>https://salesbusinessschool.es/thinking-on-sales/modelo-came/)</a:t>
            </a:r>
            <a:endParaRPr sz="2200">
              <a:solidFill>
                <a:srgbClr val="1F1E1E"/>
              </a:solidFill>
            </a:endParaRPr>
          </a:p>
          <a:p>
            <a:pPr marL="0" lvl="0" indent="0" algn="l" rtl="0">
              <a:lnSpc>
                <a:spcPct val="90000"/>
              </a:lnSpc>
              <a:spcBef>
                <a:spcPts val="0"/>
              </a:spcBef>
              <a:spcAft>
                <a:spcPts val="0"/>
              </a:spcAft>
              <a:buClr>
                <a:schemeClr val="dk1"/>
              </a:buClr>
              <a:buSzPts val="2070"/>
              <a:buFont typeface="Calibri"/>
              <a:buNone/>
            </a:pPr>
            <a:endParaRPr sz="2200">
              <a:solidFill>
                <a:srgbClr val="1F1E1E"/>
              </a:solidFill>
            </a:endParaRPr>
          </a:p>
          <a:p>
            <a:pPr marL="457200" lvl="0" indent="-368300" algn="l" rtl="0">
              <a:lnSpc>
                <a:spcPct val="90000"/>
              </a:lnSpc>
              <a:spcBef>
                <a:spcPts val="0"/>
              </a:spcBef>
              <a:spcAft>
                <a:spcPts val="0"/>
              </a:spcAft>
              <a:buClr>
                <a:srgbClr val="1F1E1E"/>
              </a:buClr>
              <a:buSzPts val="2200"/>
              <a:buChar char="-"/>
            </a:pPr>
            <a:r>
              <a:rPr lang="en-US" sz="2200">
                <a:solidFill>
                  <a:srgbClr val="1F1E1E"/>
                </a:solidFill>
              </a:rPr>
              <a:t>Patricia Galiana (2021 m.). Kas yra CAME analizė ir kaip ji atliekama? </a:t>
            </a:r>
            <a:r>
              <a:rPr lang="en-US" sz="2200" u="sng">
                <a:solidFill>
                  <a:schemeClr val="hlink"/>
                </a:solidFill>
                <a:hlinkClick r:id="rId4"/>
              </a:rPr>
              <a:t>(</a:t>
            </a:r>
            <a:r>
              <a:rPr lang="en-US" sz="2200">
                <a:solidFill>
                  <a:srgbClr val="1F1E1E"/>
                </a:solidFill>
              </a:rPr>
              <a:t>https://www.iebschool.com/blog/que-es-un-analisis-came-y-como-se-hace-marketing-digital/)</a:t>
            </a:r>
            <a:endParaRPr sz="2200">
              <a:solidFill>
                <a:srgbClr val="1F1E1E"/>
              </a:solidFill>
            </a:endParaRPr>
          </a:p>
          <a:p>
            <a:pPr marL="0" lvl="0" indent="0" algn="l" rtl="0">
              <a:lnSpc>
                <a:spcPct val="90000"/>
              </a:lnSpc>
              <a:spcBef>
                <a:spcPts val="0"/>
              </a:spcBef>
              <a:spcAft>
                <a:spcPts val="0"/>
              </a:spcAft>
              <a:buNone/>
            </a:pPr>
            <a:endParaRPr sz="2200">
              <a:solidFill>
                <a:srgbClr val="1F1E1E"/>
              </a:solidFill>
            </a:endParaRPr>
          </a:p>
        </p:txBody>
      </p:sp>
      <p:grpSp>
        <p:nvGrpSpPr>
          <p:cNvPr id="230" name="Google Shape;230;p6"/>
          <p:cNvGrpSpPr/>
          <p:nvPr/>
        </p:nvGrpSpPr>
        <p:grpSpPr>
          <a:xfrm>
            <a:off x="441960" y="561256"/>
            <a:ext cx="1128382" cy="847206"/>
            <a:chOff x="7393391" y="1075612"/>
            <a:chExt cx="1128382" cy="847206"/>
          </a:xfrm>
        </p:grpSpPr>
        <p:sp>
          <p:nvSpPr>
            <p:cNvPr id="231" name="Google Shape;231;p6"/>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32" name="Google Shape;232;p6"/>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233" name="Google Shape;233;p6"/>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234" name="Google Shape;234;p6" descr="Logotipo&#10;&#10;Descripción generada automáticamente"/>
          <p:cNvPicPr preferRelativeResize="0">
            <a:picLocks noGrp="1"/>
          </p:cNvPicPr>
          <p:nvPr>
            <p:ph type="body" idx="1"/>
          </p:nvPr>
        </p:nvPicPr>
        <p:blipFill rotWithShape="1">
          <a:blip r:embed="rId5">
            <a:alphaModFix/>
          </a:blip>
          <a:srcRect/>
          <a:stretch/>
        </p:blipFill>
        <p:spPr>
          <a:xfrm>
            <a:off x="10469310" y="6024685"/>
            <a:ext cx="1362791" cy="480384"/>
          </a:xfrm>
          <a:prstGeom prst="rect">
            <a:avLst/>
          </a:prstGeom>
          <a:noFill/>
          <a:ln>
            <a:noFill/>
          </a:ln>
        </p:spPr>
      </p:pic>
      <p:sp>
        <p:nvSpPr>
          <p:cNvPr id="235" name="Google Shape;235;p6"/>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109" name="Google Shape;109;p2"/>
          <p:cNvSpPr/>
          <p:nvPr/>
        </p:nvSpPr>
        <p:spPr>
          <a:xfrm>
            <a:off x="0" y="0"/>
            <a:ext cx="2013557" cy="6858000"/>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10" name="Google Shape;110;p2"/>
          <p:cNvSpPr>
            <a:spLocks noGrp="1"/>
          </p:cNvSpPr>
          <p:nvPr>
            <p:ph type="title"/>
          </p:nvPr>
        </p:nvSpPr>
        <p:spPr>
          <a:xfrm>
            <a:off x="874454" y="599504"/>
            <a:ext cx="2743200" cy="2743200"/>
          </a:xfrm>
          <a:prstGeom prst="ellipse">
            <a:avLst/>
          </a:prstGeom>
          <a:solidFill>
            <a:srgbClr val="262626"/>
          </a:solidFill>
          <a:ln w="174625" cap="flat" cmpd="thinThick">
            <a:solidFill>
              <a:srgbClr val="262626"/>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36718"/>
              </a:lnSpc>
              <a:spcBef>
                <a:spcPts val="0"/>
              </a:spcBef>
              <a:spcAft>
                <a:spcPts val="0"/>
              </a:spcAft>
              <a:buClr>
                <a:schemeClr val="lt1"/>
              </a:buClr>
              <a:buSzPts val="3200"/>
              <a:buFont typeface="Calibri"/>
              <a:buNone/>
            </a:pPr>
            <a:br>
              <a:rPr lang="en-US" sz="3200" b="1">
                <a:solidFill>
                  <a:schemeClr val="lt1"/>
                </a:solidFill>
                <a:latin typeface="Calibri"/>
                <a:ea typeface="Calibri"/>
                <a:cs typeface="Calibri"/>
                <a:sym typeface="Calibri"/>
              </a:rPr>
            </a:br>
            <a:r>
              <a:rPr lang="en-US" sz="3200" b="1">
                <a:solidFill>
                  <a:schemeClr val="lt1"/>
                </a:solidFill>
                <a:latin typeface="Calibri"/>
                <a:ea typeface="Calibri"/>
                <a:cs typeface="Calibri"/>
                <a:sym typeface="Calibri"/>
              </a:rPr>
              <a:t> </a:t>
            </a:r>
            <a:br>
              <a:rPr lang="en-US" sz="3200" b="1">
                <a:solidFill>
                  <a:schemeClr val="lt1"/>
                </a:solidFill>
                <a:latin typeface="Calibri"/>
                <a:ea typeface="Calibri"/>
                <a:cs typeface="Calibri"/>
                <a:sym typeface="Calibri"/>
              </a:rPr>
            </a:br>
            <a:r>
              <a:rPr lang="en-US" sz="3200" b="1">
                <a:solidFill>
                  <a:schemeClr val="lt1"/>
                </a:solidFill>
                <a:latin typeface="Calibri"/>
                <a:ea typeface="Calibri"/>
                <a:cs typeface="Calibri"/>
                <a:sym typeface="Calibri"/>
              </a:rPr>
              <a:t> Santrauka</a:t>
            </a:r>
            <a:br>
              <a:rPr lang="en-US" sz="3200" b="1">
                <a:solidFill>
                  <a:schemeClr val="lt1"/>
                </a:solidFill>
                <a:latin typeface="Calibri"/>
                <a:ea typeface="Calibri"/>
                <a:cs typeface="Calibri"/>
                <a:sym typeface="Calibri"/>
              </a:rPr>
            </a:br>
            <a:endParaRPr sz="3200" b="1">
              <a:solidFill>
                <a:schemeClr val="lt1"/>
              </a:solidFill>
              <a:latin typeface="Calibri"/>
              <a:ea typeface="Calibri"/>
              <a:cs typeface="Calibri"/>
              <a:sym typeface="Calibri"/>
            </a:endParaRPr>
          </a:p>
        </p:txBody>
      </p:sp>
      <p:pic>
        <p:nvPicPr>
          <p:cNvPr id="111" name="Google Shape;111;p2" descr="Logotipo&#10;&#10;Descripción generada automáticamente"/>
          <p:cNvPicPr preferRelativeResize="0">
            <a:picLocks noGrp="1"/>
          </p:cNvPicPr>
          <p:nvPr>
            <p:ph type="body" idx="1"/>
          </p:nvPr>
        </p:nvPicPr>
        <p:blipFill rotWithShape="1">
          <a:blip r:embed="rId3">
            <a:alphaModFix/>
          </a:blip>
          <a:srcRect/>
          <a:stretch/>
        </p:blipFill>
        <p:spPr>
          <a:xfrm>
            <a:off x="2450920" y="5992047"/>
            <a:ext cx="1587680" cy="532897"/>
          </a:xfrm>
          <a:prstGeom prst="rect">
            <a:avLst/>
          </a:prstGeom>
          <a:noFill/>
          <a:ln>
            <a:noFill/>
          </a:ln>
        </p:spPr>
      </p:pic>
      <p:sp>
        <p:nvSpPr>
          <p:cNvPr id="112" name="Google Shape;112;p2"/>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113" name="Google Shape;113;p2" descr="Interfaz de usuario gráfica, Texto&#10;&#10;Descripción generada automáticamente"/>
          <p:cNvPicPr preferRelativeResize="0"/>
          <p:nvPr/>
        </p:nvPicPr>
        <p:blipFill rotWithShape="1">
          <a:blip r:embed="rId4">
            <a:alphaModFix/>
          </a:blip>
          <a:srcRect/>
          <a:stretch/>
        </p:blipFill>
        <p:spPr>
          <a:xfrm>
            <a:off x="9319183" y="5919434"/>
            <a:ext cx="2532506" cy="686942"/>
          </a:xfrm>
          <a:prstGeom prst="rect">
            <a:avLst/>
          </a:prstGeom>
          <a:noFill/>
          <a:ln>
            <a:noFill/>
          </a:ln>
        </p:spPr>
      </p:pic>
      <p:sp>
        <p:nvSpPr>
          <p:cNvPr id="114" name="Google Shape;114;p2"/>
          <p:cNvSpPr txBox="1"/>
          <p:nvPr/>
        </p:nvSpPr>
        <p:spPr>
          <a:xfrm>
            <a:off x="4509856" y="736847"/>
            <a:ext cx="7188300" cy="3483900"/>
          </a:xfrm>
          <a:prstGeom prst="rect">
            <a:avLst/>
          </a:prstGeom>
          <a:noFill/>
          <a:ln>
            <a:noFill/>
          </a:ln>
        </p:spPr>
        <p:txBody>
          <a:bodyPr spcFirstLastPara="1" wrap="square" lIns="91425" tIns="45700" rIns="91425" bIns="45700" anchor="t" anchorCtr="0">
            <a:spAutoFit/>
          </a:bodyPr>
          <a:lstStyle/>
          <a:p>
            <a:pPr marL="342900" marR="0" lvl="0" indent="-342900" algn="l" rtl="0">
              <a:lnSpc>
                <a:spcPct val="150000"/>
              </a:lnSpc>
              <a:spcBef>
                <a:spcPts val="0"/>
              </a:spcBef>
              <a:spcAft>
                <a:spcPts val="0"/>
              </a:spcAft>
              <a:buClr>
                <a:srgbClr val="222222"/>
              </a:buClr>
              <a:buSzPts val="1800"/>
              <a:buFont typeface="Calibri"/>
              <a:buAutoNum type="arabicPeriod"/>
            </a:pPr>
            <a:r>
              <a:rPr lang="en-US" sz="2200" b="1" i="0" u="none" strike="noStrike" cap="none">
                <a:solidFill>
                  <a:srgbClr val="222222"/>
                </a:solidFill>
                <a:latin typeface="Calibri"/>
                <a:ea typeface="Calibri"/>
                <a:cs typeface="Calibri"/>
                <a:sym typeface="Calibri"/>
              </a:rPr>
              <a:t>Įvadas</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n-US" sz="2200" b="1">
                <a:solidFill>
                  <a:srgbClr val="222222"/>
                </a:solidFill>
                <a:latin typeface="Calibri"/>
                <a:ea typeface="Calibri"/>
                <a:cs typeface="Calibri"/>
                <a:sym typeface="Calibri"/>
              </a:rPr>
              <a:t>CAME analizės </a:t>
            </a:r>
            <a:r>
              <a:rPr lang="en-US" sz="2200" b="1" i="0" u="none" strike="noStrike" cap="none">
                <a:solidFill>
                  <a:srgbClr val="222222"/>
                </a:solidFill>
                <a:latin typeface="Calibri"/>
                <a:ea typeface="Calibri"/>
                <a:cs typeface="Calibri"/>
                <a:sym typeface="Calibri"/>
              </a:rPr>
              <a:t>charakteristikos</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n-US" sz="2200" b="1">
                <a:solidFill>
                  <a:srgbClr val="222222"/>
                </a:solidFill>
                <a:latin typeface="Calibri"/>
                <a:ea typeface="Calibri"/>
                <a:cs typeface="Calibri"/>
                <a:sym typeface="Calibri"/>
              </a:rPr>
              <a:t>CAME analizės </a:t>
            </a:r>
            <a:r>
              <a:rPr lang="en-US" sz="2200" b="1" i="0" u="none" strike="noStrike" cap="none">
                <a:solidFill>
                  <a:srgbClr val="222222"/>
                </a:solidFill>
                <a:latin typeface="Calibri"/>
                <a:ea typeface="Calibri"/>
                <a:cs typeface="Calibri"/>
                <a:sym typeface="Calibri"/>
              </a:rPr>
              <a:t>reikšmė ir </a:t>
            </a:r>
            <a:r>
              <a:rPr lang="en-US" sz="2200" b="1">
                <a:solidFill>
                  <a:srgbClr val="222222"/>
                </a:solidFill>
                <a:latin typeface="Calibri"/>
                <a:ea typeface="Calibri"/>
                <a:cs typeface="Calibri"/>
                <a:sym typeface="Calibri"/>
              </a:rPr>
              <a:t>panaudojimas</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n-US" sz="2200" b="1" i="0" u="none" strike="noStrike" cap="none">
                <a:solidFill>
                  <a:srgbClr val="222222"/>
                </a:solidFill>
                <a:latin typeface="Calibri"/>
                <a:ea typeface="Calibri"/>
                <a:cs typeface="Calibri"/>
                <a:sym typeface="Calibri"/>
              </a:rPr>
              <a:t>Patarimai, kaip tai </a:t>
            </a:r>
            <a:r>
              <a:rPr lang="en-US" sz="2200" b="1">
                <a:solidFill>
                  <a:srgbClr val="222222"/>
                </a:solidFill>
                <a:latin typeface="Calibri"/>
                <a:ea typeface="Calibri"/>
                <a:cs typeface="Calibri"/>
                <a:sym typeface="Calibri"/>
              </a:rPr>
              <a:t>atlikti</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n-US" sz="2200" b="1" i="0" u="none" strike="noStrike" cap="none">
                <a:solidFill>
                  <a:srgbClr val="222222"/>
                </a:solidFill>
                <a:latin typeface="Calibri"/>
                <a:ea typeface="Calibri"/>
                <a:cs typeface="Calibri"/>
                <a:sym typeface="Calibri"/>
              </a:rPr>
              <a:t>Išvados</a:t>
            </a:r>
            <a:endParaRPr sz="2200" b="1" i="0" u="none" strike="noStrike" cap="none">
              <a:solidFill>
                <a:schemeClr val="dk1"/>
              </a:solidFill>
              <a:latin typeface="Calibri"/>
              <a:ea typeface="Calibri"/>
              <a:cs typeface="Calibri"/>
              <a:sym typeface="Calibri"/>
            </a:endParaRPr>
          </a:p>
          <a:p>
            <a:pPr marL="342900" marR="0" lvl="0" indent="-342900" algn="l" rtl="0">
              <a:lnSpc>
                <a:spcPct val="150000"/>
              </a:lnSpc>
              <a:spcBef>
                <a:spcPts val="800"/>
              </a:spcBef>
              <a:spcAft>
                <a:spcPts val="0"/>
              </a:spcAft>
              <a:buClr>
                <a:srgbClr val="222222"/>
              </a:buClr>
              <a:buSzPts val="1800"/>
              <a:buFont typeface="Calibri"/>
              <a:buAutoNum type="arabicPeriod"/>
            </a:pPr>
            <a:r>
              <a:rPr lang="en-US" sz="2200" b="1" i="0" u="none" strike="noStrike" cap="none">
                <a:solidFill>
                  <a:srgbClr val="222222"/>
                </a:solidFill>
                <a:latin typeface="Calibri"/>
                <a:ea typeface="Calibri"/>
                <a:cs typeface="Calibri"/>
                <a:sym typeface="Calibri"/>
              </a:rPr>
              <a:t>Redaguojamas šablonas</a:t>
            </a:r>
            <a:endParaRPr sz="2200" b="1" i="0" u="none" strike="noStrike" cap="non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8"/>
        <p:cNvGrpSpPr/>
        <p:nvPr/>
      </p:nvGrpSpPr>
      <p:grpSpPr>
        <a:xfrm>
          <a:off x="0" y="0"/>
          <a:ext cx="0" cy="0"/>
          <a:chOff x="0" y="0"/>
          <a:chExt cx="0" cy="0"/>
        </a:xfrm>
      </p:grpSpPr>
      <p:sp>
        <p:nvSpPr>
          <p:cNvPr id="119" name="Google Shape;119;p3"/>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0" name="Google Shape;120;p3"/>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1" name="Google Shape;121;p3"/>
          <p:cNvSpPr>
            <a:spLocks noGrp="1"/>
          </p:cNvSpPr>
          <p:nvPr>
            <p:ph type="title"/>
          </p:nvPr>
        </p:nvSpPr>
        <p:spPr>
          <a:xfrm>
            <a:off x="881321" y="250879"/>
            <a:ext cx="10084500" cy="5773800"/>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sz="2800" b="1" dirty="0">
                <a:solidFill>
                  <a:srgbClr val="222222"/>
                </a:solidFill>
                <a:latin typeface="Calibri"/>
                <a:ea typeface="Calibri"/>
                <a:cs typeface="Calibri"/>
                <a:sym typeface="Calibri"/>
              </a:rPr>
              <a:t> </a:t>
            </a:r>
            <a:r>
              <a:rPr lang="en-US" sz="2800" b="1" dirty="0" err="1">
                <a:solidFill>
                  <a:srgbClr val="222222"/>
                </a:solidFill>
                <a:latin typeface="Calibri"/>
                <a:ea typeface="Calibri"/>
                <a:cs typeface="Calibri"/>
                <a:sym typeface="Calibri"/>
              </a:rPr>
              <a:t>Įvadas</a:t>
            </a:r>
            <a:endParaRPr sz="2800" b="1" dirty="0">
              <a:solidFill>
                <a:srgbClr val="222222"/>
              </a:solidFill>
              <a:latin typeface="Calibri"/>
              <a:ea typeface="Calibri"/>
              <a:cs typeface="Calibri"/>
              <a:sym typeface="Calibri"/>
            </a:endParaRPr>
          </a:p>
          <a:p>
            <a:pPr marL="0" lvl="0" indent="0" algn="l" rtl="0">
              <a:lnSpc>
                <a:spcPct val="90000"/>
              </a:lnSpc>
              <a:spcBef>
                <a:spcPts val="0"/>
              </a:spcBef>
              <a:spcAft>
                <a:spcPts val="0"/>
              </a:spcAft>
              <a:buClr>
                <a:schemeClr val="dk1"/>
              </a:buClr>
              <a:buSzPct val="82142"/>
              <a:buFont typeface="Calibri"/>
              <a:buNone/>
            </a:pPr>
            <a:endParaRPr sz="2800" b="1" dirty="0">
              <a:solidFill>
                <a:srgbClr val="222222"/>
              </a:solidFill>
            </a:endParaRPr>
          </a:p>
          <a:p>
            <a:pPr marL="0" lvl="0" indent="0" algn="l" rtl="0">
              <a:lnSpc>
                <a:spcPct val="90000"/>
              </a:lnSpc>
              <a:spcBef>
                <a:spcPts val="0"/>
              </a:spcBef>
              <a:spcAft>
                <a:spcPts val="0"/>
              </a:spcAft>
              <a:buClr>
                <a:schemeClr val="dk1"/>
              </a:buClr>
              <a:buSzPct val="94091"/>
              <a:buFont typeface="Calibri"/>
              <a:buNone/>
            </a:pPr>
            <a:r>
              <a:rPr lang="en-US" sz="2444" dirty="0" err="1">
                <a:solidFill>
                  <a:srgbClr val="222222"/>
                </a:solidFill>
              </a:rPr>
              <a:t>Įmonių</a:t>
            </a:r>
            <a:r>
              <a:rPr lang="en-US" sz="2444" dirty="0">
                <a:solidFill>
                  <a:srgbClr val="222222"/>
                </a:solidFill>
              </a:rPr>
              <a:t> </a:t>
            </a:r>
            <a:r>
              <a:rPr lang="en-US" sz="2444" dirty="0" err="1">
                <a:solidFill>
                  <a:srgbClr val="222222"/>
                </a:solidFill>
              </a:rPr>
              <a:t>analizė</a:t>
            </a:r>
            <a:r>
              <a:rPr lang="en-US" sz="2444" dirty="0">
                <a:solidFill>
                  <a:srgbClr val="222222"/>
                </a:solidFill>
              </a:rPr>
              <a:t> </a:t>
            </a:r>
            <a:r>
              <a:rPr lang="en-US" sz="2444" dirty="0" err="1">
                <a:solidFill>
                  <a:srgbClr val="222222"/>
                </a:solidFill>
              </a:rPr>
              <a:t>yra</a:t>
            </a:r>
            <a:r>
              <a:rPr lang="en-US" sz="2444" dirty="0">
                <a:solidFill>
                  <a:srgbClr val="222222"/>
                </a:solidFill>
              </a:rPr>
              <a:t> </a:t>
            </a:r>
            <a:r>
              <a:rPr lang="en-US" sz="2444" dirty="0" err="1">
                <a:solidFill>
                  <a:srgbClr val="222222"/>
                </a:solidFill>
              </a:rPr>
              <a:t>esminė</a:t>
            </a:r>
            <a:r>
              <a:rPr lang="en-US" sz="2444" dirty="0">
                <a:solidFill>
                  <a:srgbClr val="222222"/>
                </a:solidFill>
              </a:rPr>
              <a:t> </a:t>
            </a:r>
            <a:r>
              <a:rPr lang="en-US" sz="2444" dirty="0" err="1">
                <a:solidFill>
                  <a:srgbClr val="222222"/>
                </a:solidFill>
              </a:rPr>
              <a:t>priemonė</a:t>
            </a:r>
            <a:r>
              <a:rPr lang="en-US" sz="2444" dirty="0">
                <a:solidFill>
                  <a:srgbClr val="222222"/>
                </a:solidFill>
              </a:rPr>
              <a:t>, </a:t>
            </a:r>
            <a:r>
              <a:rPr lang="en-US" sz="2444" dirty="0" err="1">
                <a:solidFill>
                  <a:srgbClr val="222222"/>
                </a:solidFill>
              </a:rPr>
              <a:t>padedanti</a:t>
            </a:r>
            <a:r>
              <a:rPr lang="en-US" sz="2444" dirty="0">
                <a:solidFill>
                  <a:srgbClr val="222222"/>
                </a:solidFill>
              </a:rPr>
              <a:t> </a:t>
            </a:r>
            <a:r>
              <a:rPr lang="en-US" sz="2444" dirty="0" err="1">
                <a:solidFill>
                  <a:srgbClr val="222222"/>
                </a:solidFill>
              </a:rPr>
              <a:t>plėtoti</a:t>
            </a:r>
            <a:r>
              <a:rPr lang="en-US" sz="2444" dirty="0">
                <a:solidFill>
                  <a:srgbClr val="222222"/>
                </a:solidFill>
              </a:rPr>
              <a:t> </a:t>
            </a:r>
            <a:r>
              <a:rPr lang="en-US" sz="2444" dirty="0" err="1">
                <a:solidFill>
                  <a:srgbClr val="222222"/>
                </a:solidFill>
              </a:rPr>
              <a:t>sėkmingą</a:t>
            </a:r>
            <a:r>
              <a:rPr lang="en-US" sz="2444" dirty="0">
                <a:solidFill>
                  <a:srgbClr val="222222"/>
                </a:solidFill>
              </a:rPr>
              <a:t> </a:t>
            </a:r>
            <a:r>
              <a:rPr lang="en-US" sz="2444" dirty="0" err="1">
                <a:solidFill>
                  <a:srgbClr val="222222"/>
                </a:solidFill>
              </a:rPr>
              <a:t>verslą</a:t>
            </a:r>
            <a:r>
              <a:rPr lang="en-US" sz="2444" dirty="0">
                <a:solidFill>
                  <a:srgbClr val="222222"/>
                </a:solidFill>
              </a:rPr>
              <a:t> </a:t>
            </a:r>
            <a:r>
              <a:rPr lang="en-US" sz="2444" dirty="0" err="1">
                <a:solidFill>
                  <a:srgbClr val="222222"/>
                </a:solidFill>
              </a:rPr>
              <a:t>ir</a:t>
            </a:r>
            <a:r>
              <a:rPr lang="en-US" sz="2444" dirty="0">
                <a:solidFill>
                  <a:srgbClr val="222222"/>
                </a:solidFill>
              </a:rPr>
              <a:t> </a:t>
            </a:r>
            <a:r>
              <a:rPr lang="en-US" sz="2444" dirty="0" err="1">
                <a:solidFill>
                  <a:srgbClr val="222222"/>
                </a:solidFill>
              </a:rPr>
              <a:t>nustatyti</a:t>
            </a:r>
            <a:r>
              <a:rPr lang="en-US" sz="2444" dirty="0">
                <a:solidFill>
                  <a:srgbClr val="222222"/>
                </a:solidFill>
              </a:rPr>
              <a:t> </a:t>
            </a:r>
            <a:r>
              <a:rPr lang="en-US" sz="2444" dirty="0" err="1">
                <a:solidFill>
                  <a:srgbClr val="222222"/>
                </a:solidFill>
              </a:rPr>
              <a:t>verslo</a:t>
            </a:r>
            <a:r>
              <a:rPr lang="en-US" sz="2444" dirty="0">
                <a:solidFill>
                  <a:srgbClr val="222222"/>
                </a:solidFill>
              </a:rPr>
              <a:t> </a:t>
            </a:r>
            <a:r>
              <a:rPr lang="en-US" sz="2444" dirty="0" err="1">
                <a:solidFill>
                  <a:srgbClr val="222222"/>
                </a:solidFill>
              </a:rPr>
              <a:t>strategiją</a:t>
            </a:r>
            <a:r>
              <a:rPr lang="en-US" sz="2444" dirty="0">
                <a:solidFill>
                  <a:srgbClr val="222222"/>
                </a:solidFill>
              </a:rPr>
              <a:t>.</a:t>
            </a:r>
            <a:endParaRPr sz="2444" dirty="0">
              <a:solidFill>
                <a:srgbClr val="222222"/>
              </a:solidFill>
            </a:endParaRPr>
          </a:p>
          <a:p>
            <a:pPr marL="0" lvl="0" indent="0" algn="l" rtl="0">
              <a:lnSpc>
                <a:spcPct val="90000"/>
              </a:lnSpc>
              <a:spcBef>
                <a:spcPts val="0"/>
              </a:spcBef>
              <a:spcAft>
                <a:spcPts val="0"/>
              </a:spcAft>
              <a:buClr>
                <a:schemeClr val="dk1"/>
              </a:buClr>
              <a:buSzPct val="94091"/>
              <a:buFont typeface="Calibri"/>
              <a:buNone/>
            </a:pPr>
            <a:endParaRPr sz="2444" dirty="0">
              <a:solidFill>
                <a:srgbClr val="222222"/>
              </a:solidFill>
            </a:endParaRPr>
          </a:p>
          <a:p>
            <a:pPr marL="0" lvl="0" indent="0" algn="l" rtl="0">
              <a:lnSpc>
                <a:spcPct val="90000"/>
              </a:lnSpc>
              <a:spcBef>
                <a:spcPts val="0"/>
              </a:spcBef>
              <a:spcAft>
                <a:spcPts val="0"/>
              </a:spcAft>
              <a:buClr>
                <a:schemeClr val="dk1"/>
              </a:buClr>
              <a:buSzPct val="94091"/>
              <a:buFont typeface="Calibri"/>
              <a:buNone/>
            </a:pPr>
            <a:r>
              <a:rPr lang="lt-LT" sz="2444" dirty="0">
                <a:solidFill>
                  <a:srgbClr val="222222"/>
                </a:solidFill>
              </a:rPr>
              <a:t>CAME </a:t>
            </a:r>
            <a:r>
              <a:rPr lang="en-US" sz="2444" dirty="0" err="1">
                <a:solidFill>
                  <a:srgbClr val="222222"/>
                </a:solidFill>
              </a:rPr>
              <a:t>analizė</a:t>
            </a:r>
            <a:r>
              <a:rPr lang="en-US" sz="2444" dirty="0">
                <a:solidFill>
                  <a:srgbClr val="222222"/>
                </a:solidFill>
              </a:rPr>
              <a:t> </a:t>
            </a:r>
            <a:r>
              <a:rPr lang="en-US" sz="2444" dirty="0" err="1">
                <a:solidFill>
                  <a:srgbClr val="222222"/>
                </a:solidFill>
              </a:rPr>
              <a:t>papildo</a:t>
            </a:r>
            <a:r>
              <a:rPr lang="en-US" sz="2444" dirty="0">
                <a:solidFill>
                  <a:srgbClr val="222222"/>
                </a:solidFill>
              </a:rPr>
              <a:t> SSGG </a:t>
            </a:r>
            <a:r>
              <a:rPr lang="en-US" sz="2444" dirty="0" err="1">
                <a:solidFill>
                  <a:srgbClr val="222222"/>
                </a:solidFill>
              </a:rPr>
              <a:t>analizę</a:t>
            </a:r>
            <a:r>
              <a:rPr lang="en-US" sz="2444" dirty="0">
                <a:solidFill>
                  <a:srgbClr val="222222"/>
                </a:solidFill>
              </a:rPr>
              <a:t>: SWOT </a:t>
            </a:r>
            <a:r>
              <a:rPr lang="en-US" sz="2444" dirty="0" err="1">
                <a:solidFill>
                  <a:srgbClr val="222222"/>
                </a:solidFill>
              </a:rPr>
              <a:t>analizė</a:t>
            </a:r>
            <a:r>
              <a:rPr lang="en-US" sz="2444" dirty="0">
                <a:solidFill>
                  <a:srgbClr val="222222"/>
                </a:solidFill>
              </a:rPr>
              <a:t> </a:t>
            </a:r>
            <a:r>
              <a:rPr lang="en-US" sz="2444" dirty="0" err="1">
                <a:solidFill>
                  <a:srgbClr val="222222"/>
                </a:solidFill>
              </a:rPr>
              <a:t>leidžia</a:t>
            </a:r>
            <a:r>
              <a:rPr lang="en-US" sz="2444" dirty="0">
                <a:solidFill>
                  <a:srgbClr val="222222"/>
                </a:solidFill>
              </a:rPr>
              <a:t> </a:t>
            </a:r>
            <a:r>
              <a:rPr lang="en-US" sz="2444" dirty="0" err="1">
                <a:solidFill>
                  <a:srgbClr val="222222"/>
                </a:solidFill>
              </a:rPr>
              <a:t>geriau</a:t>
            </a:r>
            <a:r>
              <a:rPr lang="en-US" sz="2444" dirty="0">
                <a:solidFill>
                  <a:srgbClr val="222222"/>
                </a:solidFill>
              </a:rPr>
              <a:t> </a:t>
            </a:r>
            <a:r>
              <a:rPr lang="en-US" sz="2444" dirty="0" err="1">
                <a:solidFill>
                  <a:srgbClr val="222222"/>
                </a:solidFill>
              </a:rPr>
              <a:t>suprasti</a:t>
            </a:r>
            <a:r>
              <a:rPr lang="en-US" sz="2444" dirty="0">
                <a:solidFill>
                  <a:srgbClr val="222222"/>
                </a:solidFill>
              </a:rPr>
              <a:t> </a:t>
            </a:r>
            <a:r>
              <a:rPr lang="en-US" sz="2444" dirty="0" err="1">
                <a:solidFill>
                  <a:srgbClr val="222222"/>
                </a:solidFill>
              </a:rPr>
              <a:t>ir</a:t>
            </a:r>
            <a:r>
              <a:rPr lang="en-US" sz="2444" dirty="0">
                <a:solidFill>
                  <a:srgbClr val="222222"/>
                </a:solidFill>
              </a:rPr>
              <a:t> </a:t>
            </a:r>
            <a:r>
              <a:rPr lang="en-US" sz="2444" dirty="0" err="1">
                <a:solidFill>
                  <a:srgbClr val="222222"/>
                </a:solidFill>
              </a:rPr>
              <a:t>apibrėžti</a:t>
            </a:r>
            <a:r>
              <a:rPr lang="en-US" sz="2444" dirty="0">
                <a:solidFill>
                  <a:srgbClr val="222222"/>
                </a:solidFill>
              </a:rPr>
              <a:t> </a:t>
            </a:r>
            <a:r>
              <a:rPr lang="en-US" sz="2444" dirty="0" err="1">
                <a:solidFill>
                  <a:srgbClr val="222222"/>
                </a:solidFill>
              </a:rPr>
              <a:t>situaciją</a:t>
            </a:r>
            <a:r>
              <a:rPr lang="en-US" sz="2444" dirty="0">
                <a:solidFill>
                  <a:srgbClr val="222222"/>
                </a:solidFill>
              </a:rPr>
              <a:t>, </a:t>
            </a:r>
            <a:r>
              <a:rPr lang="en-US" sz="2444" dirty="0" err="1">
                <a:solidFill>
                  <a:srgbClr val="222222"/>
                </a:solidFill>
              </a:rPr>
              <a:t>su</a:t>
            </a:r>
            <a:r>
              <a:rPr lang="en-US" sz="2444" dirty="0">
                <a:solidFill>
                  <a:srgbClr val="222222"/>
                </a:solidFill>
              </a:rPr>
              <a:t> </a:t>
            </a:r>
            <a:r>
              <a:rPr lang="en-US" sz="2444" dirty="0" err="1">
                <a:solidFill>
                  <a:srgbClr val="222222"/>
                </a:solidFill>
              </a:rPr>
              <a:t>kuria</a:t>
            </a:r>
            <a:r>
              <a:rPr lang="en-US" sz="2444" dirty="0">
                <a:solidFill>
                  <a:srgbClr val="222222"/>
                </a:solidFill>
              </a:rPr>
              <a:t> </a:t>
            </a:r>
            <a:r>
              <a:rPr lang="en-US" sz="2444" dirty="0" err="1">
                <a:solidFill>
                  <a:srgbClr val="222222"/>
                </a:solidFill>
              </a:rPr>
              <a:t>susijęs</a:t>
            </a:r>
            <a:r>
              <a:rPr lang="en-US" sz="2444" dirty="0">
                <a:solidFill>
                  <a:srgbClr val="222222"/>
                </a:solidFill>
              </a:rPr>
              <a:t> </a:t>
            </a:r>
            <a:r>
              <a:rPr lang="en-US" sz="2444" dirty="0" err="1">
                <a:solidFill>
                  <a:srgbClr val="222222"/>
                </a:solidFill>
              </a:rPr>
              <a:t>jūsų</a:t>
            </a:r>
            <a:r>
              <a:rPr lang="en-US" sz="2444" dirty="0">
                <a:solidFill>
                  <a:srgbClr val="222222"/>
                </a:solidFill>
              </a:rPr>
              <a:t> </a:t>
            </a:r>
            <a:r>
              <a:rPr lang="en-US" sz="2444" dirty="0" err="1">
                <a:solidFill>
                  <a:srgbClr val="222222"/>
                </a:solidFill>
              </a:rPr>
              <a:t>verslas</a:t>
            </a:r>
            <a:r>
              <a:rPr lang="en-US" sz="2444" dirty="0">
                <a:solidFill>
                  <a:srgbClr val="222222"/>
                </a:solidFill>
              </a:rPr>
              <a:t>, o </a:t>
            </a:r>
            <a:r>
              <a:rPr lang="lt-LT" sz="2444" dirty="0">
                <a:solidFill>
                  <a:srgbClr val="222222"/>
                </a:solidFill>
              </a:rPr>
              <a:t>CAME </a:t>
            </a:r>
            <a:r>
              <a:rPr lang="en-US" sz="2444" dirty="0" err="1">
                <a:solidFill>
                  <a:srgbClr val="222222"/>
                </a:solidFill>
              </a:rPr>
              <a:t>analizė</a:t>
            </a:r>
            <a:r>
              <a:rPr lang="en-US" sz="2444" dirty="0">
                <a:solidFill>
                  <a:srgbClr val="222222"/>
                </a:solidFill>
              </a:rPr>
              <a:t> </a:t>
            </a:r>
            <a:r>
              <a:rPr lang="en-US" sz="2444" dirty="0" err="1">
                <a:solidFill>
                  <a:srgbClr val="222222"/>
                </a:solidFill>
              </a:rPr>
              <a:t>padės</a:t>
            </a:r>
            <a:r>
              <a:rPr lang="en-US" sz="2444" dirty="0">
                <a:solidFill>
                  <a:srgbClr val="222222"/>
                </a:solidFill>
              </a:rPr>
              <a:t> </a:t>
            </a:r>
            <a:r>
              <a:rPr lang="en-US" sz="2444" dirty="0" err="1">
                <a:solidFill>
                  <a:srgbClr val="222222"/>
                </a:solidFill>
              </a:rPr>
              <a:t>jums</a:t>
            </a:r>
            <a:r>
              <a:rPr lang="en-US" sz="2444" dirty="0">
                <a:solidFill>
                  <a:srgbClr val="222222"/>
                </a:solidFill>
              </a:rPr>
              <a:t> </a:t>
            </a:r>
            <a:r>
              <a:rPr lang="en-US" sz="2444" dirty="0" err="1">
                <a:solidFill>
                  <a:srgbClr val="222222"/>
                </a:solidFill>
              </a:rPr>
              <a:t>spręsti</a:t>
            </a:r>
            <a:r>
              <a:rPr lang="en-US" sz="2444" dirty="0">
                <a:solidFill>
                  <a:srgbClr val="222222"/>
                </a:solidFill>
              </a:rPr>
              <a:t> </a:t>
            </a:r>
            <a:r>
              <a:rPr lang="en-US" sz="2444" dirty="0" err="1">
                <a:solidFill>
                  <a:srgbClr val="222222"/>
                </a:solidFill>
              </a:rPr>
              <a:t>jūsų</a:t>
            </a:r>
            <a:r>
              <a:rPr lang="en-US" sz="2444" dirty="0">
                <a:solidFill>
                  <a:srgbClr val="222222"/>
                </a:solidFill>
              </a:rPr>
              <a:t> </a:t>
            </a:r>
            <a:r>
              <a:rPr lang="en-US" sz="2444" dirty="0" err="1">
                <a:solidFill>
                  <a:srgbClr val="222222"/>
                </a:solidFill>
              </a:rPr>
              <a:t>verslo</a:t>
            </a:r>
            <a:r>
              <a:rPr lang="en-US" sz="2444" dirty="0">
                <a:solidFill>
                  <a:srgbClr val="222222"/>
                </a:solidFill>
              </a:rPr>
              <a:t> </a:t>
            </a:r>
            <a:r>
              <a:rPr lang="en-US" sz="2444" dirty="0" err="1">
                <a:solidFill>
                  <a:srgbClr val="222222"/>
                </a:solidFill>
              </a:rPr>
              <a:t>veiksmus</a:t>
            </a:r>
            <a:r>
              <a:rPr lang="en-US" sz="2444" dirty="0">
                <a:solidFill>
                  <a:srgbClr val="222222"/>
                </a:solidFill>
              </a:rPr>
              <a:t>.</a:t>
            </a:r>
            <a:endParaRPr sz="2444" dirty="0">
              <a:solidFill>
                <a:srgbClr val="222222"/>
              </a:solidFill>
            </a:endParaRPr>
          </a:p>
          <a:p>
            <a:pPr marL="0" lvl="0" indent="0" algn="l" rtl="0">
              <a:lnSpc>
                <a:spcPct val="90000"/>
              </a:lnSpc>
              <a:spcBef>
                <a:spcPts val="0"/>
              </a:spcBef>
              <a:spcAft>
                <a:spcPts val="0"/>
              </a:spcAft>
              <a:buClr>
                <a:schemeClr val="dk1"/>
              </a:buClr>
              <a:buSzPct val="94091"/>
              <a:buFont typeface="Calibri"/>
              <a:buNone/>
            </a:pPr>
            <a:endParaRPr sz="2444" dirty="0">
              <a:solidFill>
                <a:srgbClr val="222222"/>
              </a:solidFill>
            </a:endParaRPr>
          </a:p>
          <a:p>
            <a:pPr marL="0" lvl="0" indent="0" algn="l" rtl="0">
              <a:lnSpc>
                <a:spcPct val="90000"/>
              </a:lnSpc>
              <a:spcBef>
                <a:spcPts val="0"/>
              </a:spcBef>
              <a:spcAft>
                <a:spcPts val="0"/>
              </a:spcAft>
              <a:buClr>
                <a:schemeClr val="dk1"/>
              </a:buClr>
              <a:buSzPct val="94091"/>
              <a:buFont typeface="Calibri"/>
              <a:buNone/>
            </a:pPr>
            <a:r>
              <a:rPr lang="lt-LT" sz="2444" dirty="0">
                <a:solidFill>
                  <a:srgbClr val="222222"/>
                </a:solidFill>
              </a:rPr>
              <a:t>CAME </a:t>
            </a:r>
            <a:r>
              <a:rPr lang="en-US" sz="2444" dirty="0" err="1">
                <a:solidFill>
                  <a:srgbClr val="222222"/>
                </a:solidFill>
              </a:rPr>
              <a:t>analizė</a:t>
            </a:r>
            <a:r>
              <a:rPr lang="en-US" sz="2444" dirty="0">
                <a:solidFill>
                  <a:srgbClr val="222222"/>
                </a:solidFill>
              </a:rPr>
              <a:t> </a:t>
            </a:r>
            <a:r>
              <a:rPr lang="en-US" sz="2444" dirty="0" err="1">
                <a:solidFill>
                  <a:srgbClr val="222222"/>
                </a:solidFill>
              </a:rPr>
              <a:t>leidžia</a:t>
            </a:r>
            <a:r>
              <a:rPr lang="en-US" sz="2444" dirty="0">
                <a:solidFill>
                  <a:srgbClr val="222222"/>
                </a:solidFill>
              </a:rPr>
              <a:t> </a:t>
            </a:r>
            <a:r>
              <a:rPr lang="en-US" sz="2444" dirty="0" err="1">
                <a:solidFill>
                  <a:srgbClr val="222222"/>
                </a:solidFill>
              </a:rPr>
              <a:t>įmonei</a:t>
            </a:r>
            <a:r>
              <a:rPr lang="en-US" sz="2444" dirty="0">
                <a:solidFill>
                  <a:srgbClr val="222222"/>
                </a:solidFill>
              </a:rPr>
              <a:t> </a:t>
            </a:r>
            <a:r>
              <a:rPr lang="en-US" sz="2444" dirty="0" err="1">
                <a:solidFill>
                  <a:srgbClr val="222222"/>
                </a:solidFill>
              </a:rPr>
              <a:t>pateikti</a:t>
            </a:r>
            <a:r>
              <a:rPr lang="en-US" sz="2444" dirty="0">
                <a:solidFill>
                  <a:srgbClr val="222222"/>
                </a:solidFill>
              </a:rPr>
              <a:t> </a:t>
            </a:r>
            <a:r>
              <a:rPr lang="en-US" sz="2444" dirty="0" err="1">
                <a:solidFill>
                  <a:srgbClr val="222222"/>
                </a:solidFill>
              </a:rPr>
              <a:t>konkrečius</a:t>
            </a:r>
            <a:r>
              <a:rPr lang="en-US" sz="2444" dirty="0">
                <a:solidFill>
                  <a:srgbClr val="222222"/>
                </a:solidFill>
              </a:rPr>
              <a:t> </a:t>
            </a:r>
            <a:r>
              <a:rPr lang="en-US" sz="2444" dirty="0" err="1">
                <a:solidFill>
                  <a:srgbClr val="222222"/>
                </a:solidFill>
              </a:rPr>
              <a:t>atsakymus</a:t>
            </a:r>
            <a:r>
              <a:rPr lang="en-US" sz="2444" dirty="0">
                <a:solidFill>
                  <a:srgbClr val="222222"/>
                </a:solidFill>
              </a:rPr>
              <a:t> į </a:t>
            </a:r>
            <a:r>
              <a:rPr lang="en-US" sz="2444" dirty="0" err="1">
                <a:solidFill>
                  <a:srgbClr val="222222"/>
                </a:solidFill>
              </a:rPr>
              <a:t>verslo</a:t>
            </a:r>
            <a:r>
              <a:rPr lang="en-US" sz="2444" dirty="0">
                <a:solidFill>
                  <a:srgbClr val="222222"/>
                </a:solidFill>
              </a:rPr>
              <a:t> </a:t>
            </a:r>
            <a:r>
              <a:rPr lang="en-US" sz="2444" dirty="0" err="1">
                <a:solidFill>
                  <a:srgbClr val="222222"/>
                </a:solidFill>
              </a:rPr>
              <a:t>ir</a:t>
            </a:r>
            <a:r>
              <a:rPr lang="en-US" sz="2444" dirty="0">
                <a:solidFill>
                  <a:srgbClr val="222222"/>
                </a:solidFill>
              </a:rPr>
              <a:t> </a:t>
            </a:r>
            <a:r>
              <a:rPr lang="en-US" sz="2444" dirty="0" err="1">
                <a:solidFill>
                  <a:srgbClr val="222222"/>
                </a:solidFill>
              </a:rPr>
              <a:t>rinkos</a:t>
            </a:r>
            <a:r>
              <a:rPr lang="en-US" sz="2444" dirty="0">
                <a:solidFill>
                  <a:srgbClr val="222222"/>
                </a:solidFill>
              </a:rPr>
              <a:t> </a:t>
            </a:r>
            <a:r>
              <a:rPr lang="en-US" sz="2444" dirty="0" err="1">
                <a:solidFill>
                  <a:srgbClr val="222222"/>
                </a:solidFill>
              </a:rPr>
              <a:t>analizės</a:t>
            </a:r>
            <a:r>
              <a:rPr lang="en-US" sz="2444" dirty="0">
                <a:solidFill>
                  <a:srgbClr val="222222"/>
                </a:solidFill>
              </a:rPr>
              <a:t> </a:t>
            </a:r>
            <a:r>
              <a:rPr lang="en-US" sz="2444" dirty="0" err="1">
                <a:solidFill>
                  <a:srgbClr val="222222"/>
                </a:solidFill>
              </a:rPr>
              <a:t>klausimus</a:t>
            </a:r>
            <a:r>
              <a:rPr lang="en-US" sz="2444" dirty="0">
                <a:solidFill>
                  <a:srgbClr val="222222"/>
                </a:solidFill>
              </a:rPr>
              <a:t> </a:t>
            </a:r>
            <a:r>
              <a:rPr lang="en-US" sz="2444" dirty="0" err="1">
                <a:solidFill>
                  <a:srgbClr val="222222"/>
                </a:solidFill>
              </a:rPr>
              <a:t>ir</a:t>
            </a:r>
            <a:r>
              <a:rPr lang="en-US" sz="2444" dirty="0">
                <a:solidFill>
                  <a:srgbClr val="222222"/>
                </a:solidFill>
              </a:rPr>
              <a:t> </a:t>
            </a:r>
            <a:r>
              <a:rPr lang="en-US" sz="2444" dirty="0" err="1">
                <a:solidFill>
                  <a:srgbClr val="222222"/>
                </a:solidFill>
              </a:rPr>
              <a:t>parengti</a:t>
            </a:r>
            <a:r>
              <a:rPr lang="en-US" sz="2444" dirty="0">
                <a:solidFill>
                  <a:srgbClr val="222222"/>
                </a:solidFill>
              </a:rPr>
              <a:t> </a:t>
            </a:r>
            <a:r>
              <a:rPr lang="en-US" sz="2444" dirty="0" err="1">
                <a:solidFill>
                  <a:srgbClr val="222222"/>
                </a:solidFill>
              </a:rPr>
              <a:t>pasiūlymus</a:t>
            </a:r>
            <a:r>
              <a:rPr lang="en-US" sz="2444" dirty="0">
                <a:solidFill>
                  <a:srgbClr val="222222"/>
                </a:solidFill>
              </a:rPr>
              <a:t> </a:t>
            </a:r>
            <a:r>
              <a:rPr lang="en-US" sz="2444" dirty="0" err="1">
                <a:solidFill>
                  <a:srgbClr val="222222"/>
                </a:solidFill>
              </a:rPr>
              <a:t>dėl</a:t>
            </a:r>
            <a:r>
              <a:rPr lang="en-US" sz="2444" dirty="0">
                <a:solidFill>
                  <a:srgbClr val="222222"/>
                </a:solidFill>
              </a:rPr>
              <a:t> </a:t>
            </a:r>
            <a:r>
              <a:rPr lang="en-US" sz="2444" dirty="0" err="1">
                <a:solidFill>
                  <a:srgbClr val="222222"/>
                </a:solidFill>
              </a:rPr>
              <a:t>tobulinimo</a:t>
            </a:r>
            <a:r>
              <a:rPr lang="en-US" sz="2444" dirty="0">
                <a:solidFill>
                  <a:srgbClr val="222222"/>
                </a:solidFill>
              </a:rPr>
              <a:t>, </a:t>
            </a:r>
            <a:r>
              <a:rPr lang="en-US" sz="2444" dirty="0" err="1">
                <a:solidFill>
                  <a:srgbClr val="222222"/>
                </a:solidFill>
              </a:rPr>
              <a:t>kad</a:t>
            </a:r>
            <a:r>
              <a:rPr lang="en-US" sz="2444" dirty="0">
                <a:solidFill>
                  <a:srgbClr val="222222"/>
                </a:solidFill>
              </a:rPr>
              <a:t> </a:t>
            </a:r>
            <a:r>
              <a:rPr lang="en-US" sz="2444" dirty="0" err="1">
                <a:solidFill>
                  <a:srgbClr val="222222"/>
                </a:solidFill>
              </a:rPr>
              <a:t>būtų</a:t>
            </a:r>
            <a:r>
              <a:rPr lang="en-US" sz="2444" dirty="0">
                <a:solidFill>
                  <a:srgbClr val="222222"/>
                </a:solidFill>
              </a:rPr>
              <a:t> </a:t>
            </a:r>
            <a:r>
              <a:rPr lang="en-US" sz="2444" dirty="0" err="1">
                <a:solidFill>
                  <a:srgbClr val="222222"/>
                </a:solidFill>
              </a:rPr>
              <a:t>skatinamas</a:t>
            </a:r>
            <a:r>
              <a:rPr lang="en-US" sz="2444" dirty="0">
                <a:solidFill>
                  <a:srgbClr val="222222"/>
                </a:solidFill>
              </a:rPr>
              <a:t> </a:t>
            </a:r>
            <a:r>
              <a:rPr lang="en-US" sz="2444" dirty="0" err="1">
                <a:solidFill>
                  <a:srgbClr val="222222"/>
                </a:solidFill>
              </a:rPr>
              <a:t>augimas</a:t>
            </a:r>
            <a:r>
              <a:rPr lang="en-US" sz="2444" dirty="0">
                <a:solidFill>
                  <a:srgbClr val="222222"/>
                </a:solidFill>
              </a:rPr>
              <a:t>.</a:t>
            </a:r>
            <a:endParaRPr sz="2444" dirty="0">
              <a:solidFill>
                <a:srgbClr val="222222"/>
              </a:solidFill>
            </a:endParaRPr>
          </a:p>
          <a:p>
            <a:pPr marL="0" lvl="0" indent="0" algn="l" rtl="0">
              <a:lnSpc>
                <a:spcPct val="90000"/>
              </a:lnSpc>
              <a:spcBef>
                <a:spcPts val="0"/>
              </a:spcBef>
              <a:spcAft>
                <a:spcPts val="0"/>
              </a:spcAft>
              <a:buClr>
                <a:schemeClr val="dk1"/>
              </a:buClr>
              <a:buSzPct val="95833"/>
              <a:buFont typeface="Calibri"/>
              <a:buNone/>
            </a:pPr>
            <a:r>
              <a:rPr lang="en-US" sz="2400" b="1" dirty="0">
                <a:solidFill>
                  <a:srgbClr val="222222"/>
                </a:solidFill>
              </a:rPr>
              <a:t> </a:t>
            </a:r>
            <a:endParaRPr sz="2400" b="1" dirty="0">
              <a:solidFill>
                <a:srgbClr val="222222"/>
              </a:solidFill>
            </a:endParaRPr>
          </a:p>
          <a:p>
            <a:pPr marL="0" lvl="0" indent="0" algn="l" rtl="0">
              <a:lnSpc>
                <a:spcPct val="90000"/>
              </a:lnSpc>
              <a:spcBef>
                <a:spcPts val="0"/>
              </a:spcBef>
              <a:spcAft>
                <a:spcPts val="0"/>
              </a:spcAft>
              <a:buClr>
                <a:schemeClr val="dk1"/>
              </a:buClr>
              <a:buSzPct val="95833"/>
              <a:buFont typeface="Calibri"/>
              <a:buNone/>
            </a:pPr>
            <a:endParaRPr sz="2400" dirty="0"/>
          </a:p>
          <a:p>
            <a:pPr marL="0" lvl="0" indent="0" algn="l" rtl="0">
              <a:lnSpc>
                <a:spcPct val="90000"/>
              </a:lnSpc>
              <a:spcBef>
                <a:spcPts val="0"/>
              </a:spcBef>
              <a:spcAft>
                <a:spcPts val="0"/>
              </a:spcAft>
              <a:buClr>
                <a:schemeClr val="dk1"/>
              </a:buClr>
              <a:buSzPct val="95833"/>
              <a:buFont typeface="Calibri"/>
              <a:buNone/>
            </a:pPr>
            <a:br>
              <a:rPr lang="en-US" sz="2400" dirty="0">
                <a:latin typeface="Calibri"/>
                <a:ea typeface="Calibri"/>
                <a:cs typeface="Calibri"/>
                <a:sym typeface="Calibri"/>
              </a:rPr>
            </a:br>
            <a:br>
              <a:rPr lang="en-US" sz="2400" dirty="0">
                <a:latin typeface="Calibri"/>
                <a:ea typeface="Calibri"/>
                <a:cs typeface="Calibri"/>
                <a:sym typeface="Calibri"/>
              </a:rPr>
            </a:br>
            <a:br>
              <a:rPr lang="en-US" sz="2300" b="1" dirty="0">
                <a:solidFill>
                  <a:schemeClr val="dk1"/>
                </a:solidFill>
                <a:latin typeface="Calibri"/>
                <a:ea typeface="Calibri"/>
                <a:cs typeface="Calibri"/>
                <a:sym typeface="Calibri"/>
              </a:rPr>
            </a:br>
            <a:endParaRPr sz="2300" b="1" dirty="0">
              <a:solidFill>
                <a:schemeClr val="dk1"/>
              </a:solidFill>
              <a:latin typeface="Calibri"/>
              <a:ea typeface="Calibri"/>
              <a:cs typeface="Calibri"/>
              <a:sym typeface="Calibri"/>
            </a:endParaRPr>
          </a:p>
        </p:txBody>
      </p:sp>
      <p:grpSp>
        <p:nvGrpSpPr>
          <p:cNvPr id="122" name="Google Shape;122;p3"/>
          <p:cNvGrpSpPr/>
          <p:nvPr/>
        </p:nvGrpSpPr>
        <p:grpSpPr>
          <a:xfrm>
            <a:off x="441960" y="561256"/>
            <a:ext cx="1128382" cy="847206"/>
            <a:chOff x="7393391" y="1075612"/>
            <a:chExt cx="1128382" cy="847206"/>
          </a:xfrm>
        </p:grpSpPr>
        <p:sp>
          <p:nvSpPr>
            <p:cNvPr id="123" name="Google Shape;123;p3"/>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4" name="Google Shape;124;p3"/>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25" name="Google Shape;125;p3"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9"/>
        <p:cNvGrpSpPr/>
        <p:nvPr/>
      </p:nvGrpSpPr>
      <p:grpSpPr>
        <a:xfrm>
          <a:off x="0" y="0"/>
          <a:ext cx="0" cy="0"/>
          <a:chOff x="0" y="0"/>
          <a:chExt cx="0" cy="0"/>
        </a:xfrm>
      </p:grpSpPr>
      <p:sp>
        <p:nvSpPr>
          <p:cNvPr id="130" name="Google Shape;130;p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1" name="Google Shape;131;p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2" name="Google Shape;132;p4"/>
          <p:cNvSpPr>
            <a:spLocks noGrp="1"/>
          </p:cNvSpPr>
          <p:nvPr>
            <p:ph type="title"/>
          </p:nvPr>
        </p:nvSpPr>
        <p:spPr>
          <a:xfrm>
            <a:off x="535529" y="-76001"/>
            <a:ext cx="10201601" cy="6372745"/>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sz="2800" b="1" dirty="0">
                <a:solidFill>
                  <a:srgbClr val="222222"/>
                </a:solidFill>
              </a:rPr>
              <a:t> CAME </a:t>
            </a:r>
            <a:r>
              <a:rPr lang="en-US" sz="2800" b="1" dirty="0" err="1">
                <a:solidFill>
                  <a:srgbClr val="222222"/>
                </a:solidFill>
              </a:rPr>
              <a:t>analizės</a:t>
            </a:r>
            <a:r>
              <a:rPr lang="en-US" sz="2800" b="1" dirty="0">
                <a:solidFill>
                  <a:srgbClr val="222222"/>
                </a:solidFill>
              </a:rPr>
              <a:t> </a:t>
            </a:r>
            <a:r>
              <a:rPr lang="en-US" sz="2800" b="1" dirty="0" err="1">
                <a:solidFill>
                  <a:srgbClr val="222222"/>
                </a:solidFill>
                <a:latin typeface="Calibri"/>
                <a:ea typeface="Calibri"/>
                <a:cs typeface="Calibri"/>
                <a:sym typeface="Calibri"/>
              </a:rPr>
              <a:t>charakteristikos</a:t>
            </a:r>
            <a:endParaRPr sz="2400" b="1" dirty="0">
              <a:solidFill>
                <a:srgbClr val="222222"/>
              </a:solidFill>
              <a:latin typeface="Calibri"/>
              <a:ea typeface="Calibri"/>
              <a:cs typeface="Calibri"/>
              <a:sym typeface="Calibri"/>
            </a:endParaRPr>
          </a:p>
          <a:p>
            <a:pPr marL="0" lvl="0" indent="0" algn="l" rtl="0">
              <a:lnSpc>
                <a:spcPct val="90000"/>
              </a:lnSpc>
              <a:spcBef>
                <a:spcPts val="0"/>
              </a:spcBef>
              <a:spcAft>
                <a:spcPts val="0"/>
              </a:spcAft>
              <a:buClr>
                <a:schemeClr val="dk1"/>
              </a:buClr>
              <a:buSzPct val="95833"/>
              <a:buFont typeface="Calibri"/>
              <a:buNone/>
            </a:pPr>
            <a:endParaRPr sz="2400" dirty="0"/>
          </a:p>
          <a:p>
            <a:pPr marL="457200" lvl="0" indent="-368299" algn="l" rtl="0">
              <a:lnSpc>
                <a:spcPct val="115000"/>
              </a:lnSpc>
              <a:spcBef>
                <a:spcPts val="0"/>
              </a:spcBef>
              <a:spcAft>
                <a:spcPts val="0"/>
              </a:spcAft>
              <a:buSzPct val="100000"/>
              <a:buFont typeface="Calibri"/>
              <a:buChar char="❖"/>
            </a:pPr>
            <a:r>
              <a:rPr lang="en-US" sz="2444" dirty="0"/>
              <a:t>CAME - tai </a:t>
            </a:r>
            <a:r>
              <a:rPr lang="en-US" sz="2444" dirty="0" err="1"/>
              <a:t>akronimas</a:t>
            </a:r>
            <a:r>
              <a:rPr lang="en-US" sz="2444" dirty="0"/>
              <a:t>, </a:t>
            </a:r>
            <a:r>
              <a:rPr lang="en-US" sz="2444" dirty="0" err="1"/>
              <a:t>reiškiantis</a:t>
            </a:r>
            <a:r>
              <a:rPr lang="en-US" sz="2444" dirty="0"/>
              <a:t> Correct, Adapt, Maintain, Exploit.</a:t>
            </a:r>
            <a:endParaRPr sz="2444" dirty="0"/>
          </a:p>
          <a:p>
            <a:pPr marL="457200" lvl="0" indent="-368299" algn="l" rtl="0">
              <a:lnSpc>
                <a:spcPct val="115000"/>
              </a:lnSpc>
              <a:spcBef>
                <a:spcPts val="0"/>
              </a:spcBef>
              <a:spcAft>
                <a:spcPts val="0"/>
              </a:spcAft>
              <a:buSzPct val="100000"/>
              <a:buFont typeface="Calibri"/>
              <a:buChar char="❖"/>
            </a:pPr>
            <a:r>
              <a:rPr lang="en-US" sz="2444" dirty="0"/>
              <a:t>CAME </a:t>
            </a:r>
            <a:r>
              <a:rPr lang="en-US" sz="2444" dirty="0" err="1"/>
              <a:t>analizė</a:t>
            </a:r>
            <a:r>
              <a:rPr lang="en-US" sz="2444" dirty="0"/>
              <a:t> </a:t>
            </a:r>
            <a:r>
              <a:rPr lang="en-US" sz="2444" dirty="0" err="1"/>
              <a:t>visada</a:t>
            </a:r>
            <a:r>
              <a:rPr lang="en-US" sz="2444" dirty="0"/>
              <a:t> </a:t>
            </a:r>
            <a:r>
              <a:rPr lang="en-US" sz="2444" dirty="0" err="1"/>
              <a:t>atliekama</a:t>
            </a:r>
            <a:r>
              <a:rPr lang="en-US" sz="2444" dirty="0"/>
              <a:t> </a:t>
            </a:r>
            <a:r>
              <a:rPr lang="en-US" sz="2444" dirty="0" err="1"/>
              <a:t>kartu</a:t>
            </a:r>
            <a:r>
              <a:rPr lang="en-US" sz="2444" dirty="0"/>
              <a:t> </a:t>
            </a:r>
            <a:r>
              <a:rPr lang="en-US" sz="2444" dirty="0" err="1"/>
              <a:t>su</a:t>
            </a:r>
            <a:r>
              <a:rPr lang="en-US" sz="2444" dirty="0"/>
              <a:t> </a:t>
            </a:r>
            <a:r>
              <a:rPr lang="en-US" sz="2444" dirty="0" err="1"/>
              <a:t>kitomis</a:t>
            </a:r>
            <a:r>
              <a:rPr lang="en-US" sz="2444" dirty="0"/>
              <a:t> </a:t>
            </a:r>
            <a:r>
              <a:rPr lang="en-US" sz="2444" dirty="0" err="1"/>
              <a:t>verslo</a:t>
            </a:r>
            <a:r>
              <a:rPr lang="en-US" sz="2444" dirty="0"/>
              <a:t> </a:t>
            </a:r>
            <a:r>
              <a:rPr lang="en-US" sz="2444" dirty="0" err="1"/>
              <a:t>analizėmis</a:t>
            </a:r>
            <a:r>
              <a:rPr lang="en-US" sz="2444" dirty="0"/>
              <a:t>, </a:t>
            </a:r>
            <a:r>
              <a:rPr lang="en-US" sz="2444" dirty="0" err="1"/>
              <a:t>ypač</a:t>
            </a:r>
            <a:r>
              <a:rPr lang="en-US" sz="2444" dirty="0"/>
              <a:t> po SWOT </a:t>
            </a:r>
            <a:r>
              <a:rPr lang="en-US" sz="2444" dirty="0" err="1"/>
              <a:t>analizės</a:t>
            </a:r>
            <a:r>
              <a:rPr lang="en-US" sz="2444" dirty="0"/>
              <a:t>.</a:t>
            </a:r>
            <a:endParaRPr sz="2444" dirty="0"/>
          </a:p>
          <a:p>
            <a:pPr marL="457200" lvl="0" indent="-368299" algn="l" rtl="0">
              <a:lnSpc>
                <a:spcPct val="115000"/>
              </a:lnSpc>
              <a:spcBef>
                <a:spcPts val="0"/>
              </a:spcBef>
              <a:spcAft>
                <a:spcPts val="0"/>
              </a:spcAft>
              <a:buSzPct val="100000"/>
              <a:buFont typeface="Calibri"/>
              <a:buChar char="❖"/>
            </a:pPr>
            <a:r>
              <a:rPr lang="en-US" sz="2444" dirty="0" err="1"/>
              <a:t>Stiprybės</a:t>
            </a:r>
            <a:r>
              <a:rPr lang="en-US" sz="2444" dirty="0"/>
              <a:t>, </a:t>
            </a:r>
            <a:r>
              <a:rPr lang="en-US" sz="2444" dirty="0" err="1"/>
              <a:t>silpnybės</a:t>
            </a:r>
            <a:r>
              <a:rPr lang="en-US" sz="2444" dirty="0"/>
              <a:t>, </a:t>
            </a:r>
            <a:r>
              <a:rPr lang="en-US" sz="2444" dirty="0" err="1"/>
              <a:t>galimybės</a:t>
            </a:r>
            <a:r>
              <a:rPr lang="en-US" sz="2444" dirty="0"/>
              <a:t> </a:t>
            </a:r>
            <a:r>
              <a:rPr lang="en-US" sz="2444" dirty="0" err="1"/>
              <a:t>ir</a:t>
            </a:r>
            <a:r>
              <a:rPr lang="en-US" sz="2444" dirty="0"/>
              <a:t> </a:t>
            </a:r>
            <a:r>
              <a:rPr lang="en-US" sz="2444" dirty="0" err="1"/>
              <a:t>grėsmės</a:t>
            </a:r>
            <a:r>
              <a:rPr lang="en-US" sz="2444" dirty="0"/>
              <a:t> </a:t>
            </a:r>
            <a:r>
              <a:rPr lang="en-US" sz="2444" dirty="0" err="1"/>
              <a:t>yra</a:t>
            </a:r>
            <a:r>
              <a:rPr lang="en-US" sz="2444" dirty="0"/>
              <a:t> </a:t>
            </a:r>
            <a:r>
              <a:rPr lang="en-US" sz="2444" dirty="0" err="1"/>
              <a:t>pradinis</a:t>
            </a:r>
            <a:r>
              <a:rPr lang="en-US" sz="2444" dirty="0"/>
              <a:t> CAME </a:t>
            </a:r>
            <a:r>
              <a:rPr lang="en-US" sz="2444" dirty="0" err="1"/>
              <a:t>analizės</a:t>
            </a:r>
            <a:r>
              <a:rPr lang="en-US" sz="2444" dirty="0"/>
              <a:t> </a:t>
            </a:r>
            <a:r>
              <a:rPr lang="en-US" sz="2444" dirty="0" err="1"/>
              <a:t>rengimo</a:t>
            </a:r>
            <a:r>
              <a:rPr lang="en-US" sz="2444" dirty="0"/>
              <a:t> </a:t>
            </a:r>
            <a:r>
              <a:rPr lang="en-US" sz="2444" dirty="0" err="1"/>
              <a:t>taškas</a:t>
            </a:r>
            <a:r>
              <a:rPr lang="en-US" sz="2444" dirty="0"/>
              <a:t>.</a:t>
            </a:r>
            <a:endParaRPr sz="2444" dirty="0"/>
          </a:p>
          <a:p>
            <a:pPr marL="457200" lvl="0" indent="-368299" algn="l" rtl="0">
              <a:lnSpc>
                <a:spcPct val="115000"/>
              </a:lnSpc>
              <a:spcBef>
                <a:spcPts val="0"/>
              </a:spcBef>
              <a:spcAft>
                <a:spcPts val="0"/>
              </a:spcAft>
              <a:buSzPct val="100000"/>
              <a:buFont typeface="Calibri"/>
              <a:buChar char="❖"/>
            </a:pPr>
            <a:r>
              <a:rPr lang="en-US" sz="2444" dirty="0"/>
              <a:t>Ji </a:t>
            </a:r>
            <a:r>
              <a:rPr lang="en-US" sz="2444" dirty="0" err="1"/>
              <a:t>leidžia</a:t>
            </a:r>
            <a:r>
              <a:rPr lang="en-US" sz="2444" dirty="0"/>
              <a:t> SWOT </a:t>
            </a:r>
            <a:r>
              <a:rPr lang="en-US" sz="2444" dirty="0" err="1"/>
              <a:t>išvadas</a:t>
            </a:r>
            <a:r>
              <a:rPr lang="en-US" sz="2444" dirty="0"/>
              <a:t> </a:t>
            </a:r>
            <a:r>
              <a:rPr lang="en-US" sz="2444" dirty="0" err="1"/>
              <a:t>paversti</a:t>
            </a:r>
            <a:r>
              <a:rPr lang="en-US" sz="2444" dirty="0"/>
              <a:t> </a:t>
            </a:r>
            <a:r>
              <a:rPr lang="en-US" sz="2444" dirty="0" err="1"/>
              <a:t>veiksmais</a:t>
            </a:r>
            <a:endParaRPr sz="2444" dirty="0"/>
          </a:p>
          <a:p>
            <a:pPr marL="457200" lvl="0" indent="-368299" algn="l" rtl="0">
              <a:lnSpc>
                <a:spcPct val="115000"/>
              </a:lnSpc>
              <a:spcBef>
                <a:spcPts val="0"/>
              </a:spcBef>
              <a:spcAft>
                <a:spcPts val="0"/>
              </a:spcAft>
              <a:buSzPct val="100000"/>
              <a:buChar char="❖"/>
            </a:pPr>
            <a:r>
              <a:rPr lang="en-US" sz="2444" dirty="0" err="1"/>
              <a:t>Naudodami</a:t>
            </a:r>
            <a:r>
              <a:rPr lang="en-US" sz="2444" dirty="0"/>
              <a:t> </a:t>
            </a:r>
            <a:r>
              <a:rPr lang="lt-LT" sz="2444" dirty="0"/>
              <a:t>CAME analizę </a:t>
            </a:r>
            <a:r>
              <a:rPr lang="en-US" sz="2444" dirty="0" err="1"/>
              <a:t>galite</a:t>
            </a:r>
            <a:r>
              <a:rPr lang="en-US" sz="2444" dirty="0"/>
              <a:t> </a:t>
            </a:r>
            <a:r>
              <a:rPr lang="en-US" sz="2444" dirty="0" err="1"/>
              <a:t>kurti</a:t>
            </a:r>
            <a:r>
              <a:rPr lang="en-US" sz="2444" dirty="0"/>
              <a:t> 4 </a:t>
            </a:r>
            <a:r>
              <a:rPr lang="en-US" sz="2444" dirty="0" err="1"/>
              <a:t>skirtingas</a:t>
            </a:r>
            <a:r>
              <a:rPr lang="en-US" sz="2444" dirty="0"/>
              <a:t> </a:t>
            </a:r>
            <a:r>
              <a:rPr lang="en-US" sz="2444" dirty="0" err="1"/>
              <a:t>strategijas</a:t>
            </a:r>
            <a:r>
              <a:rPr lang="en-US" sz="2444" dirty="0"/>
              <a:t>.</a:t>
            </a:r>
            <a:endParaRPr sz="2444" dirty="0"/>
          </a:p>
          <a:p>
            <a:pPr marL="457200" lvl="0" indent="-368299" algn="l" rtl="0">
              <a:lnSpc>
                <a:spcPct val="115000"/>
              </a:lnSpc>
              <a:spcBef>
                <a:spcPts val="0"/>
              </a:spcBef>
              <a:spcAft>
                <a:spcPts val="0"/>
              </a:spcAft>
              <a:buSzPct val="100000"/>
              <a:buFont typeface="Calibri"/>
              <a:buChar char="❖"/>
            </a:pPr>
            <a:r>
              <a:rPr lang="lt-LT" sz="2444" dirty="0"/>
              <a:t>Šis metodas</a:t>
            </a:r>
            <a:r>
              <a:rPr lang="en-US" sz="2444" dirty="0"/>
              <a:t> </a:t>
            </a:r>
            <a:r>
              <a:rPr lang="en-US" sz="2444" dirty="0" err="1"/>
              <a:t>leidžia</a:t>
            </a:r>
            <a:r>
              <a:rPr lang="en-US" sz="2444" dirty="0"/>
              <a:t> </a:t>
            </a:r>
            <a:r>
              <a:rPr lang="en-US" sz="2444" dirty="0" err="1"/>
              <a:t>keisti</a:t>
            </a:r>
            <a:r>
              <a:rPr lang="en-US" sz="2444" dirty="0"/>
              <a:t> </a:t>
            </a:r>
            <a:r>
              <a:rPr lang="en-US" sz="2444" dirty="0" err="1"/>
              <a:t>verslo</a:t>
            </a:r>
            <a:r>
              <a:rPr lang="en-US" sz="2444" dirty="0"/>
              <a:t> </a:t>
            </a:r>
            <a:r>
              <a:rPr lang="en-US" sz="2444" dirty="0" err="1"/>
              <a:t>organizacinius</a:t>
            </a:r>
            <a:r>
              <a:rPr lang="en-US" sz="2444" dirty="0"/>
              <a:t> </a:t>
            </a:r>
            <a:r>
              <a:rPr lang="en-US" sz="2444" dirty="0" err="1"/>
              <a:t>aspektus</a:t>
            </a:r>
            <a:r>
              <a:rPr lang="en-US" sz="2444" dirty="0"/>
              <a:t> </a:t>
            </a:r>
            <a:r>
              <a:rPr lang="en-US" sz="2444" dirty="0" err="1"/>
              <a:t>atsižvelgiant</a:t>
            </a:r>
            <a:r>
              <a:rPr lang="en-US" sz="2444" dirty="0"/>
              <a:t> į </a:t>
            </a:r>
            <a:r>
              <a:rPr lang="en-US" sz="2444" dirty="0" err="1"/>
              <a:t>rinkos</a:t>
            </a:r>
            <a:r>
              <a:rPr lang="en-US" sz="2444" dirty="0"/>
              <a:t> </a:t>
            </a:r>
            <a:r>
              <a:rPr lang="en-US" sz="2444" dirty="0" err="1"/>
              <a:t>pokyčius</a:t>
            </a:r>
            <a:r>
              <a:rPr lang="en-US" sz="2444" dirty="0"/>
              <a:t>.</a:t>
            </a:r>
            <a:endParaRPr sz="2444" dirty="0"/>
          </a:p>
          <a:p>
            <a:pPr marL="457200" lvl="0" indent="0" algn="l" rtl="0">
              <a:lnSpc>
                <a:spcPct val="90000"/>
              </a:lnSpc>
              <a:spcBef>
                <a:spcPts val="0"/>
              </a:spcBef>
              <a:spcAft>
                <a:spcPts val="0"/>
              </a:spcAft>
              <a:buNone/>
            </a:pPr>
            <a:endParaRPr sz="2300" b="1" dirty="0">
              <a:solidFill>
                <a:schemeClr val="dk1"/>
              </a:solidFill>
              <a:latin typeface="Calibri"/>
              <a:ea typeface="Calibri"/>
              <a:cs typeface="Calibri"/>
              <a:sym typeface="Calibri"/>
            </a:endParaRPr>
          </a:p>
        </p:txBody>
      </p:sp>
      <p:grpSp>
        <p:nvGrpSpPr>
          <p:cNvPr id="133" name="Google Shape;133;p4"/>
          <p:cNvGrpSpPr/>
          <p:nvPr/>
        </p:nvGrpSpPr>
        <p:grpSpPr>
          <a:xfrm>
            <a:off x="441960" y="561256"/>
            <a:ext cx="1128382" cy="847206"/>
            <a:chOff x="7393391" y="1075612"/>
            <a:chExt cx="1128382" cy="847206"/>
          </a:xfrm>
        </p:grpSpPr>
        <p:sp>
          <p:nvSpPr>
            <p:cNvPr id="134" name="Google Shape;134;p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35" name="Google Shape;135;p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36" name="Google Shape;136;p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37" name="Google Shape;137;p4"/>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1"/>
        <p:cNvGrpSpPr/>
        <p:nvPr/>
      </p:nvGrpSpPr>
      <p:grpSpPr>
        <a:xfrm>
          <a:off x="0" y="0"/>
          <a:ext cx="0" cy="0"/>
          <a:chOff x="0" y="0"/>
          <a:chExt cx="0" cy="0"/>
        </a:xfrm>
      </p:grpSpPr>
      <p:sp>
        <p:nvSpPr>
          <p:cNvPr id="142" name="Google Shape;142;p5"/>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3" name="Google Shape;143;p5"/>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4" name="Google Shape;144;p5"/>
          <p:cNvSpPr>
            <a:spLocks noGrp="1"/>
          </p:cNvSpPr>
          <p:nvPr>
            <p:ph type="title"/>
          </p:nvPr>
        </p:nvSpPr>
        <p:spPr>
          <a:xfrm>
            <a:off x="636743" y="-79384"/>
            <a:ext cx="10379741" cy="5775963"/>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sz="2800" b="1" dirty="0">
                <a:solidFill>
                  <a:srgbClr val="222222"/>
                </a:solidFill>
              </a:rPr>
              <a:t> C</a:t>
            </a:r>
            <a:r>
              <a:rPr lang="lt-LT" sz="2800" b="1" dirty="0">
                <a:solidFill>
                  <a:srgbClr val="222222"/>
                </a:solidFill>
              </a:rPr>
              <a:t>AME</a:t>
            </a:r>
            <a:r>
              <a:rPr lang="en-US" sz="2800" b="1" dirty="0">
                <a:solidFill>
                  <a:srgbClr val="222222"/>
                </a:solidFill>
              </a:rPr>
              <a:t> </a:t>
            </a:r>
            <a:r>
              <a:rPr lang="en-US" sz="2800" b="1" dirty="0" err="1">
                <a:solidFill>
                  <a:srgbClr val="222222"/>
                </a:solidFill>
              </a:rPr>
              <a:t>analizės</a:t>
            </a:r>
            <a:r>
              <a:rPr lang="en-US" sz="2800" b="1" dirty="0">
                <a:solidFill>
                  <a:srgbClr val="222222"/>
                </a:solidFill>
              </a:rPr>
              <a:t> </a:t>
            </a:r>
            <a:r>
              <a:rPr lang="en-US" sz="2800" b="1" dirty="0" err="1">
                <a:solidFill>
                  <a:srgbClr val="222222"/>
                </a:solidFill>
                <a:latin typeface="Calibri"/>
                <a:ea typeface="Calibri"/>
                <a:cs typeface="Calibri"/>
                <a:sym typeface="Calibri"/>
              </a:rPr>
              <a:t>reikšmė</a:t>
            </a:r>
            <a:r>
              <a:rPr lang="en-US" sz="2800" b="1" dirty="0">
                <a:solidFill>
                  <a:srgbClr val="222222"/>
                </a:solidFill>
                <a:latin typeface="Calibri"/>
                <a:ea typeface="Calibri"/>
                <a:cs typeface="Calibri"/>
                <a:sym typeface="Calibri"/>
              </a:rPr>
              <a:t> </a:t>
            </a:r>
            <a:r>
              <a:rPr lang="en-US" sz="2800" b="1" dirty="0" err="1">
                <a:solidFill>
                  <a:srgbClr val="222222"/>
                </a:solidFill>
                <a:latin typeface="Calibri"/>
                <a:ea typeface="Calibri"/>
                <a:cs typeface="Calibri"/>
                <a:sym typeface="Calibri"/>
              </a:rPr>
              <a:t>ir</a:t>
            </a:r>
            <a:r>
              <a:rPr lang="en-US" sz="2800" b="1" dirty="0">
                <a:solidFill>
                  <a:srgbClr val="222222"/>
                </a:solidFill>
                <a:latin typeface="Calibri"/>
                <a:ea typeface="Calibri"/>
                <a:cs typeface="Calibri"/>
                <a:sym typeface="Calibri"/>
              </a:rPr>
              <a:t> </a:t>
            </a:r>
            <a:r>
              <a:rPr lang="en-US" sz="2800" b="1" dirty="0" err="1">
                <a:solidFill>
                  <a:srgbClr val="222222"/>
                </a:solidFill>
              </a:rPr>
              <a:t>panaudojimas</a:t>
            </a:r>
            <a:br>
              <a:rPr lang="en-US" sz="2800" dirty="0">
                <a:latin typeface="Calibri"/>
                <a:ea typeface="Calibri"/>
                <a:cs typeface="Calibri"/>
                <a:sym typeface="Calibri"/>
              </a:rPr>
            </a:br>
            <a:endParaRPr sz="2800" dirty="0">
              <a:latin typeface="Calibri"/>
              <a:ea typeface="Calibri"/>
              <a:cs typeface="Calibri"/>
              <a:sym typeface="Calibri"/>
            </a:endParaRPr>
          </a:p>
          <a:p>
            <a:pPr marL="0" lvl="0" indent="0" algn="l" rtl="0">
              <a:lnSpc>
                <a:spcPct val="90000"/>
              </a:lnSpc>
              <a:spcBef>
                <a:spcPts val="0"/>
              </a:spcBef>
              <a:spcAft>
                <a:spcPts val="0"/>
              </a:spcAft>
              <a:buClr>
                <a:schemeClr val="dk1"/>
              </a:buClr>
              <a:buSzPct val="94091"/>
              <a:buFont typeface="Calibri"/>
              <a:buNone/>
            </a:pPr>
            <a:r>
              <a:rPr lang="en-US" sz="2444" dirty="0" err="1"/>
              <a:t>Norint</a:t>
            </a:r>
            <a:r>
              <a:rPr lang="en-US" sz="2444" dirty="0"/>
              <a:t> </a:t>
            </a:r>
            <a:r>
              <a:rPr lang="en-US" sz="2444" dirty="0" err="1"/>
              <a:t>sukurti</a:t>
            </a:r>
            <a:r>
              <a:rPr lang="en-US" sz="2444" dirty="0"/>
              <a:t> </a:t>
            </a:r>
            <a:r>
              <a:rPr lang="en-US" sz="2444" dirty="0" err="1"/>
              <a:t>ir</a:t>
            </a:r>
            <a:r>
              <a:rPr lang="en-US" sz="2444" dirty="0"/>
              <a:t> </a:t>
            </a:r>
            <a:r>
              <a:rPr lang="en-US" sz="2444" dirty="0" err="1"/>
              <a:t>įgyvendinti</a:t>
            </a:r>
            <a:r>
              <a:rPr lang="en-US" sz="2444" dirty="0"/>
              <a:t> </a:t>
            </a:r>
            <a:r>
              <a:rPr lang="en-US" sz="2444" dirty="0" err="1"/>
              <a:t>sėkmingas</a:t>
            </a:r>
            <a:r>
              <a:rPr lang="en-US" sz="2444" dirty="0"/>
              <a:t> </a:t>
            </a:r>
            <a:r>
              <a:rPr lang="en-US" sz="2444" dirty="0" err="1"/>
              <a:t>verslo</a:t>
            </a:r>
            <a:r>
              <a:rPr lang="en-US" sz="2444" dirty="0"/>
              <a:t> </a:t>
            </a:r>
            <a:r>
              <a:rPr lang="en-US" sz="2444" dirty="0" err="1"/>
              <a:t>strategijas</a:t>
            </a:r>
            <a:r>
              <a:rPr lang="en-US" sz="2444" dirty="0"/>
              <a:t>, </a:t>
            </a:r>
            <a:r>
              <a:rPr lang="en-US" sz="2444" dirty="0" err="1"/>
              <a:t>būtina</a:t>
            </a:r>
            <a:r>
              <a:rPr lang="en-US" sz="2444" dirty="0"/>
              <a:t> </a:t>
            </a:r>
            <a:r>
              <a:rPr lang="en-US" sz="2444" dirty="0" err="1"/>
              <a:t>atlikti</a:t>
            </a:r>
            <a:r>
              <a:rPr lang="en-US" sz="2444" dirty="0"/>
              <a:t> </a:t>
            </a:r>
            <a:r>
              <a:rPr lang="en-US" sz="2444" dirty="0" err="1"/>
              <a:t>analizę</a:t>
            </a:r>
            <a:r>
              <a:rPr lang="en-US" sz="2444" dirty="0"/>
              <a:t>. </a:t>
            </a:r>
            <a:r>
              <a:rPr lang="en-US" sz="2444" dirty="0" err="1"/>
              <a:t>Visų</a:t>
            </a:r>
            <a:r>
              <a:rPr lang="en-US" sz="2444" dirty="0"/>
              <a:t> </a:t>
            </a:r>
            <a:r>
              <a:rPr lang="en-US" sz="2444" dirty="0" err="1"/>
              <a:t>pirma</a:t>
            </a:r>
            <a:r>
              <a:rPr lang="en-US" sz="2444" dirty="0"/>
              <a:t> C</a:t>
            </a:r>
            <a:r>
              <a:rPr lang="lt-LT" sz="2444" dirty="0"/>
              <a:t>AME</a:t>
            </a:r>
            <a:r>
              <a:rPr lang="en-US" sz="2444" dirty="0"/>
              <a:t> </a:t>
            </a:r>
            <a:r>
              <a:rPr lang="en-US" sz="2444" dirty="0" err="1"/>
              <a:t>analizė</a:t>
            </a:r>
            <a:r>
              <a:rPr lang="en-US" sz="2444" dirty="0"/>
              <a:t> </a:t>
            </a:r>
            <a:r>
              <a:rPr lang="en-US" sz="2444" dirty="0" err="1"/>
              <a:t>skirta</a:t>
            </a:r>
            <a:r>
              <a:rPr lang="en-US" sz="2444" dirty="0"/>
              <a:t> 4 </a:t>
            </a:r>
            <a:r>
              <a:rPr lang="en-US" sz="2444" dirty="0" err="1"/>
              <a:t>tipų</a:t>
            </a:r>
            <a:r>
              <a:rPr lang="en-US" sz="2444" dirty="0"/>
              <a:t> </a:t>
            </a:r>
            <a:r>
              <a:rPr lang="en-US" sz="2444" dirty="0" err="1"/>
              <a:t>strategijoms</a:t>
            </a:r>
            <a:r>
              <a:rPr lang="en-US" sz="2444" dirty="0"/>
              <a:t>:</a:t>
            </a:r>
            <a:endParaRPr sz="2444" dirty="0"/>
          </a:p>
          <a:p>
            <a:pPr marL="0" lvl="0" indent="0" algn="l" rtl="0">
              <a:lnSpc>
                <a:spcPct val="90000"/>
              </a:lnSpc>
              <a:spcBef>
                <a:spcPts val="0"/>
              </a:spcBef>
              <a:spcAft>
                <a:spcPts val="0"/>
              </a:spcAft>
              <a:buClr>
                <a:schemeClr val="dk1"/>
              </a:buClr>
              <a:buSzPct val="94091"/>
              <a:buFont typeface="Calibri"/>
              <a:buNone/>
            </a:pPr>
            <a:endParaRPr sz="2444" dirty="0"/>
          </a:p>
          <a:p>
            <a:pPr marL="457200" lvl="0" indent="-368299" algn="l" rtl="0">
              <a:lnSpc>
                <a:spcPct val="90000"/>
              </a:lnSpc>
              <a:spcBef>
                <a:spcPts val="0"/>
              </a:spcBef>
              <a:spcAft>
                <a:spcPts val="0"/>
              </a:spcAft>
              <a:buSzPct val="100000"/>
              <a:buAutoNum type="arabicPeriod"/>
            </a:pPr>
            <a:r>
              <a:rPr lang="en-US" sz="2444" dirty="0"/>
              <a:t>P</a:t>
            </a:r>
            <a:r>
              <a:rPr lang="lt-LT" sz="2444" dirty="0"/>
              <a:t>UOLIMO</a:t>
            </a:r>
            <a:r>
              <a:rPr lang="en-US" sz="2444" dirty="0"/>
              <a:t> </a:t>
            </a:r>
            <a:r>
              <a:rPr lang="en-US" sz="2444" dirty="0" err="1"/>
              <a:t>strategija</a:t>
            </a:r>
            <a:r>
              <a:rPr lang="en-US" sz="2444" dirty="0"/>
              <a:t>: </a:t>
            </a:r>
            <a:r>
              <a:rPr lang="en-US" sz="2444" dirty="0" err="1"/>
              <a:t>derinti</a:t>
            </a:r>
            <a:r>
              <a:rPr lang="en-US" sz="2444" dirty="0"/>
              <a:t> </a:t>
            </a:r>
            <a:r>
              <a:rPr lang="en-US" sz="2444" dirty="0" err="1"/>
              <a:t>vidaus</a:t>
            </a:r>
            <a:r>
              <a:rPr lang="en-US" sz="2444" dirty="0"/>
              <a:t> </a:t>
            </a:r>
            <a:r>
              <a:rPr lang="en-US" sz="2444" dirty="0" err="1"/>
              <a:t>privalumus</a:t>
            </a:r>
            <a:r>
              <a:rPr lang="en-US" sz="2444" dirty="0"/>
              <a:t> </a:t>
            </a:r>
            <a:r>
              <a:rPr lang="en-US" sz="2444" dirty="0" err="1"/>
              <a:t>ir</a:t>
            </a:r>
            <a:r>
              <a:rPr lang="en-US" sz="2444" dirty="0"/>
              <a:t> </a:t>
            </a:r>
            <a:r>
              <a:rPr lang="en-US" sz="2444" dirty="0" err="1"/>
              <a:t>verslo</a:t>
            </a:r>
            <a:r>
              <a:rPr lang="en-US" sz="2444" dirty="0"/>
              <a:t> </a:t>
            </a:r>
            <a:r>
              <a:rPr lang="en-US" sz="2444" dirty="0" err="1"/>
              <a:t>galimybes</a:t>
            </a:r>
            <a:endParaRPr sz="2444" dirty="0"/>
          </a:p>
          <a:p>
            <a:pPr marL="457200" lvl="0" indent="-368299" algn="l" rtl="0">
              <a:spcBef>
                <a:spcPts val="0"/>
              </a:spcBef>
              <a:spcAft>
                <a:spcPts val="0"/>
              </a:spcAft>
              <a:buSzPct val="100000"/>
              <a:buAutoNum type="arabicPeriod"/>
            </a:pPr>
            <a:r>
              <a:rPr lang="en-US" sz="2444" dirty="0"/>
              <a:t>IŠGYVENIMO </a:t>
            </a:r>
            <a:r>
              <a:rPr lang="en-US" sz="2444" dirty="0" err="1"/>
              <a:t>strategija</a:t>
            </a:r>
            <a:r>
              <a:rPr lang="en-US" sz="2444" dirty="0"/>
              <a:t>: </a:t>
            </a:r>
            <a:r>
              <a:rPr lang="en-US" sz="2444" dirty="0" err="1"/>
              <a:t>rasti</a:t>
            </a:r>
            <a:r>
              <a:rPr lang="en-US" sz="2444" dirty="0"/>
              <a:t> </a:t>
            </a:r>
            <a:r>
              <a:rPr lang="en-US" sz="2444" dirty="0" err="1"/>
              <a:t>sprendimus</a:t>
            </a:r>
            <a:r>
              <a:rPr lang="en-US" sz="2444" dirty="0"/>
              <a:t> </a:t>
            </a:r>
            <a:r>
              <a:rPr lang="en-US" sz="2444" dirty="0" err="1"/>
              <a:t>išorės</a:t>
            </a:r>
            <a:r>
              <a:rPr lang="en-US" sz="2444" dirty="0"/>
              <a:t> </a:t>
            </a:r>
            <a:r>
              <a:rPr lang="en-US" sz="2444" dirty="0" err="1"/>
              <a:t>grėsmėms</a:t>
            </a:r>
            <a:r>
              <a:rPr lang="en-US" sz="2444" dirty="0"/>
              <a:t> </a:t>
            </a:r>
            <a:r>
              <a:rPr lang="en-US" sz="2444" dirty="0" err="1"/>
              <a:t>ir</a:t>
            </a:r>
            <a:r>
              <a:rPr lang="en-US" sz="2444" dirty="0"/>
              <a:t> </a:t>
            </a:r>
            <a:r>
              <a:rPr lang="en-US" sz="2444" dirty="0" err="1"/>
              <a:t>vidaus</a:t>
            </a:r>
            <a:r>
              <a:rPr lang="en-US" sz="2444" dirty="0"/>
              <a:t> </a:t>
            </a:r>
            <a:r>
              <a:rPr lang="en-US" sz="2444" dirty="0" err="1"/>
              <a:t>silpnybėms</a:t>
            </a:r>
            <a:r>
              <a:rPr lang="en-US" sz="2444" dirty="0"/>
              <a:t>.</a:t>
            </a:r>
            <a:endParaRPr sz="2444" dirty="0"/>
          </a:p>
          <a:p>
            <a:pPr marL="457200" lvl="0" indent="-368299" algn="l" rtl="0">
              <a:lnSpc>
                <a:spcPct val="90000"/>
              </a:lnSpc>
              <a:spcBef>
                <a:spcPts val="0"/>
              </a:spcBef>
              <a:spcAft>
                <a:spcPts val="0"/>
              </a:spcAft>
              <a:buSzPct val="100000"/>
              <a:buAutoNum type="arabicPeriod"/>
            </a:pPr>
            <a:r>
              <a:rPr lang="en-US" sz="2444" dirty="0"/>
              <a:t>GYNYBINĖ </a:t>
            </a:r>
            <a:r>
              <a:rPr lang="en-US" sz="2444" dirty="0" err="1"/>
              <a:t>strategija</a:t>
            </a:r>
            <a:r>
              <a:rPr lang="en-US" sz="2444" dirty="0"/>
              <a:t>: </a:t>
            </a:r>
            <a:r>
              <a:rPr lang="en-US" sz="2444" dirty="0" err="1"/>
              <a:t>stiprinti</a:t>
            </a:r>
            <a:r>
              <a:rPr lang="en-US" sz="2444" dirty="0"/>
              <a:t> </a:t>
            </a:r>
            <a:r>
              <a:rPr lang="en-US" sz="2444" dirty="0" err="1"/>
              <a:t>vidines</a:t>
            </a:r>
            <a:r>
              <a:rPr lang="en-US" sz="2444" dirty="0"/>
              <a:t> </a:t>
            </a:r>
            <a:r>
              <a:rPr lang="en-US" sz="2444" dirty="0" err="1"/>
              <a:t>stiprybes</a:t>
            </a:r>
            <a:r>
              <a:rPr lang="en-US" sz="2444" dirty="0"/>
              <a:t> </a:t>
            </a:r>
            <a:r>
              <a:rPr lang="en-US" sz="2444" dirty="0" err="1"/>
              <a:t>ir</a:t>
            </a:r>
            <a:r>
              <a:rPr lang="en-US" sz="2444" dirty="0"/>
              <a:t> </a:t>
            </a:r>
            <a:r>
              <a:rPr lang="en-US" sz="2444" dirty="0" err="1"/>
              <a:t>konkurencingumą</a:t>
            </a:r>
            <a:endParaRPr sz="2444" dirty="0"/>
          </a:p>
          <a:p>
            <a:pPr marL="457200" lvl="0" indent="-368299" algn="l" rtl="0">
              <a:lnSpc>
                <a:spcPct val="90000"/>
              </a:lnSpc>
              <a:spcBef>
                <a:spcPts val="0"/>
              </a:spcBef>
              <a:spcAft>
                <a:spcPts val="0"/>
              </a:spcAft>
              <a:buSzPct val="100000"/>
              <a:buAutoNum type="arabicPeriod"/>
            </a:pPr>
            <a:r>
              <a:rPr lang="en-US" sz="2444" dirty="0"/>
              <a:t>REORIENTAVIMO </a:t>
            </a:r>
            <a:r>
              <a:rPr lang="en-US" sz="2444" dirty="0" err="1"/>
              <a:t>strategija</a:t>
            </a:r>
            <a:r>
              <a:rPr lang="en-US" sz="2444" dirty="0"/>
              <a:t>: </a:t>
            </a:r>
            <a:r>
              <a:rPr lang="en-US" sz="2444" dirty="0" err="1"/>
              <a:t>analizuoti</a:t>
            </a:r>
            <a:r>
              <a:rPr lang="en-US" sz="2444" dirty="0"/>
              <a:t> </a:t>
            </a:r>
            <a:r>
              <a:rPr lang="en-US" sz="2444" dirty="0" err="1"/>
              <a:t>verslo</a:t>
            </a:r>
            <a:r>
              <a:rPr lang="en-US" sz="2444" dirty="0"/>
              <a:t> </a:t>
            </a:r>
            <a:r>
              <a:rPr lang="en-US" sz="2444" dirty="0" err="1"/>
              <a:t>galimybes</a:t>
            </a:r>
            <a:r>
              <a:rPr lang="en-US" sz="2444" dirty="0"/>
              <a:t> </a:t>
            </a:r>
            <a:r>
              <a:rPr lang="en-US" sz="2444" dirty="0" err="1"/>
              <a:t>ir</a:t>
            </a:r>
            <a:r>
              <a:rPr lang="en-US" sz="2444" dirty="0"/>
              <a:t> </a:t>
            </a:r>
            <a:r>
              <a:rPr lang="en-US" sz="2444" dirty="0" err="1"/>
              <a:t>gauti</a:t>
            </a:r>
            <a:r>
              <a:rPr lang="en-US" sz="2444" dirty="0"/>
              <a:t> </a:t>
            </a:r>
            <a:r>
              <a:rPr lang="en-US" sz="2444" dirty="0" err="1"/>
              <a:t>iš</a:t>
            </a:r>
            <a:r>
              <a:rPr lang="en-US" sz="2444" dirty="0"/>
              <a:t> </a:t>
            </a:r>
            <a:r>
              <a:rPr lang="en-US" sz="2444" dirty="0" err="1"/>
              <a:t>jų</a:t>
            </a:r>
            <a:r>
              <a:rPr lang="en-US" sz="2444" dirty="0"/>
              <a:t> </a:t>
            </a:r>
            <a:r>
              <a:rPr lang="en-US" sz="2444" dirty="0" err="1"/>
              <a:t>naudos</a:t>
            </a:r>
            <a:r>
              <a:rPr lang="en-US" sz="2444" dirty="0"/>
              <a:t> </a:t>
            </a:r>
            <a:endParaRPr sz="2444" b="1" dirty="0">
              <a:solidFill>
                <a:schemeClr val="dk1"/>
              </a:solidFill>
              <a:latin typeface="Calibri"/>
              <a:ea typeface="Calibri"/>
              <a:cs typeface="Calibri"/>
              <a:sym typeface="Calibri"/>
            </a:endParaRPr>
          </a:p>
        </p:txBody>
      </p:sp>
      <p:grpSp>
        <p:nvGrpSpPr>
          <p:cNvPr id="145" name="Google Shape;145;p5"/>
          <p:cNvGrpSpPr/>
          <p:nvPr/>
        </p:nvGrpSpPr>
        <p:grpSpPr>
          <a:xfrm>
            <a:off x="441960" y="561256"/>
            <a:ext cx="1128382" cy="847206"/>
            <a:chOff x="7393391" y="1075612"/>
            <a:chExt cx="1128382" cy="847206"/>
          </a:xfrm>
        </p:grpSpPr>
        <p:sp>
          <p:nvSpPr>
            <p:cNvPr id="146" name="Google Shape;146;p5"/>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47" name="Google Shape;147;p5"/>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49" name="Google Shape;149;p5"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50" name="Google Shape;150;p5"/>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4"/>
        <p:cNvGrpSpPr/>
        <p:nvPr/>
      </p:nvGrpSpPr>
      <p:grpSpPr>
        <a:xfrm>
          <a:off x="0" y="0"/>
          <a:ext cx="0" cy="0"/>
          <a:chOff x="0" y="0"/>
          <a:chExt cx="0" cy="0"/>
        </a:xfrm>
      </p:grpSpPr>
      <p:sp>
        <p:nvSpPr>
          <p:cNvPr id="155" name="Google Shape;155;p2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6" name="Google Shape;156;p24"/>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7" name="Google Shape;157;p24"/>
          <p:cNvSpPr>
            <a:spLocks noGrp="1"/>
          </p:cNvSpPr>
          <p:nvPr>
            <p:ph type="title"/>
          </p:nvPr>
        </p:nvSpPr>
        <p:spPr>
          <a:xfrm>
            <a:off x="279356" y="-33568"/>
            <a:ext cx="10521900" cy="5969100"/>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sz="2800" b="1">
                <a:solidFill>
                  <a:srgbClr val="222222"/>
                </a:solidFill>
                <a:latin typeface="Calibri"/>
                <a:ea typeface="Calibri"/>
                <a:cs typeface="Calibri"/>
                <a:sym typeface="Calibri"/>
              </a:rPr>
              <a:t> Patarimai, kaip tai </a:t>
            </a:r>
            <a:r>
              <a:rPr lang="en-US" sz="2800" b="1">
                <a:solidFill>
                  <a:srgbClr val="222222"/>
                </a:solidFill>
              </a:rPr>
              <a:t>atlikti</a:t>
            </a:r>
            <a:endParaRPr sz="2800" b="1">
              <a:solidFill>
                <a:srgbClr val="222222"/>
              </a:solidFill>
            </a:endParaRPr>
          </a:p>
          <a:p>
            <a:pPr marL="0" lvl="0" indent="0" algn="l" rtl="0">
              <a:lnSpc>
                <a:spcPct val="90000"/>
              </a:lnSpc>
              <a:spcBef>
                <a:spcPts val="0"/>
              </a:spcBef>
              <a:spcAft>
                <a:spcPts val="0"/>
              </a:spcAft>
              <a:buClr>
                <a:schemeClr val="dk1"/>
              </a:buClr>
              <a:buSzPct val="73928"/>
              <a:buFont typeface="Calibri"/>
              <a:buNone/>
            </a:pPr>
            <a:endParaRPr sz="2800" b="1">
              <a:solidFill>
                <a:srgbClr val="222222"/>
              </a:solidFill>
            </a:endParaRPr>
          </a:p>
          <a:p>
            <a:pPr marL="0" lvl="0" indent="0" algn="l" rtl="0">
              <a:lnSpc>
                <a:spcPct val="90000"/>
              </a:lnSpc>
              <a:spcBef>
                <a:spcPts val="0"/>
              </a:spcBef>
              <a:spcAft>
                <a:spcPts val="0"/>
              </a:spcAft>
              <a:buClr>
                <a:schemeClr val="dk1"/>
              </a:buClr>
              <a:buSzPct val="84681"/>
              <a:buFont typeface="Calibri"/>
              <a:buNone/>
            </a:pPr>
            <a:r>
              <a:rPr lang="en-US" sz="2444">
                <a:solidFill>
                  <a:srgbClr val="222222"/>
                </a:solidFill>
              </a:rPr>
              <a:t>Nustačius protingus tikslus ir swot analizę savo verslui, turėtumėte sutelkti dėmesį į CAME analizę ir galite pradėti nuo atsakymų į keletą paprastų klausimų:</a:t>
            </a:r>
            <a:endParaRPr sz="2444">
              <a:solidFill>
                <a:srgbClr val="222222"/>
              </a:solidFill>
            </a:endParaRPr>
          </a:p>
          <a:p>
            <a:pPr marL="0" lvl="0" indent="0" algn="l" rtl="0">
              <a:lnSpc>
                <a:spcPct val="90000"/>
              </a:lnSpc>
              <a:spcBef>
                <a:spcPts val="0"/>
              </a:spcBef>
              <a:spcAft>
                <a:spcPts val="0"/>
              </a:spcAft>
              <a:buClr>
                <a:schemeClr val="dk1"/>
              </a:buClr>
              <a:buSzPct val="84681"/>
              <a:buFont typeface="Calibri"/>
              <a:buNone/>
            </a:pPr>
            <a:endParaRPr sz="2444">
              <a:solidFill>
                <a:srgbClr val="222222"/>
              </a:solidFill>
            </a:endParaRPr>
          </a:p>
          <a:p>
            <a:pPr marL="0" lvl="0" indent="0" algn="l" rtl="0">
              <a:lnSpc>
                <a:spcPct val="90000"/>
              </a:lnSpc>
              <a:spcBef>
                <a:spcPts val="0"/>
              </a:spcBef>
              <a:spcAft>
                <a:spcPts val="0"/>
              </a:spcAft>
              <a:buClr>
                <a:schemeClr val="dk1"/>
              </a:buClr>
              <a:buSzPct val="84681"/>
              <a:buFont typeface="Calibri"/>
              <a:buNone/>
            </a:pPr>
            <a:r>
              <a:rPr lang="en-US" sz="2444" b="1">
                <a:solidFill>
                  <a:srgbClr val="222222"/>
                </a:solidFill>
              </a:rPr>
              <a:t>Teisingai</a:t>
            </a:r>
            <a:r>
              <a:rPr lang="en-US" sz="2444">
                <a:solidFill>
                  <a:srgbClr val="222222"/>
                </a:solidFill>
              </a:rPr>
              <a:t>: Kokios yra jūsų verslo silpnosios pusės? Kokius veiksmus turite atlikti, kad jas ištaisytumėte?</a:t>
            </a:r>
            <a:endParaRPr sz="2444">
              <a:solidFill>
                <a:srgbClr val="222222"/>
              </a:solidFill>
            </a:endParaRPr>
          </a:p>
          <a:p>
            <a:pPr marL="0" lvl="0" indent="0" algn="l" rtl="0">
              <a:lnSpc>
                <a:spcPct val="90000"/>
              </a:lnSpc>
              <a:spcBef>
                <a:spcPts val="0"/>
              </a:spcBef>
              <a:spcAft>
                <a:spcPts val="0"/>
              </a:spcAft>
              <a:buClr>
                <a:schemeClr val="dk1"/>
              </a:buClr>
              <a:buSzPct val="84681"/>
              <a:buFont typeface="Calibri"/>
              <a:buNone/>
            </a:pPr>
            <a:endParaRPr sz="2444">
              <a:solidFill>
                <a:srgbClr val="222222"/>
              </a:solidFill>
            </a:endParaRPr>
          </a:p>
          <a:p>
            <a:pPr marL="0" lvl="0" indent="0" algn="l" rtl="0">
              <a:lnSpc>
                <a:spcPct val="90000"/>
              </a:lnSpc>
              <a:spcBef>
                <a:spcPts val="0"/>
              </a:spcBef>
              <a:spcAft>
                <a:spcPts val="0"/>
              </a:spcAft>
              <a:buClr>
                <a:schemeClr val="dk1"/>
              </a:buClr>
              <a:buSzPct val="84681"/>
              <a:buFont typeface="Calibri"/>
              <a:buNone/>
            </a:pPr>
            <a:r>
              <a:rPr lang="en-US" sz="2444" b="1">
                <a:solidFill>
                  <a:srgbClr val="222222"/>
                </a:solidFill>
              </a:rPr>
              <a:t>Pritaikyti</a:t>
            </a:r>
            <a:r>
              <a:rPr lang="en-US" sz="2444">
                <a:solidFill>
                  <a:srgbClr val="222222"/>
                </a:solidFill>
              </a:rPr>
              <a:t>: Kokie išoriniai veiksniai kelia grėsmę jūsų verslui? Kaip galite prie jų prisitaikyti? </a:t>
            </a:r>
            <a:endParaRPr sz="2444">
              <a:solidFill>
                <a:srgbClr val="222222"/>
              </a:solidFill>
            </a:endParaRPr>
          </a:p>
          <a:p>
            <a:pPr marL="0" lvl="0" indent="0" algn="l" rtl="0">
              <a:lnSpc>
                <a:spcPct val="90000"/>
              </a:lnSpc>
              <a:spcBef>
                <a:spcPts val="0"/>
              </a:spcBef>
              <a:spcAft>
                <a:spcPts val="0"/>
              </a:spcAft>
              <a:buClr>
                <a:schemeClr val="dk1"/>
              </a:buClr>
              <a:buSzPct val="84681"/>
              <a:buFont typeface="Calibri"/>
              <a:buNone/>
            </a:pPr>
            <a:endParaRPr sz="2444">
              <a:solidFill>
                <a:srgbClr val="222222"/>
              </a:solidFill>
            </a:endParaRPr>
          </a:p>
          <a:p>
            <a:pPr marL="0" lvl="0" indent="0" algn="l" rtl="0">
              <a:lnSpc>
                <a:spcPct val="90000"/>
              </a:lnSpc>
              <a:spcBef>
                <a:spcPts val="0"/>
              </a:spcBef>
              <a:spcAft>
                <a:spcPts val="0"/>
              </a:spcAft>
              <a:buClr>
                <a:schemeClr val="dk1"/>
              </a:buClr>
              <a:buSzPct val="84681"/>
              <a:buFont typeface="Calibri"/>
              <a:buNone/>
            </a:pPr>
            <a:r>
              <a:rPr lang="en-US" sz="2444" b="1">
                <a:solidFill>
                  <a:srgbClr val="222222"/>
                </a:solidFill>
              </a:rPr>
              <a:t>Išlaikyti</a:t>
            </a:r>
            <a:r>
              <a:rPr lang="en-US" sz="2444">
                <a:solidFill>
                  <a:srgbClr val="222222"/>
                </a:solidFill>
              </a:rPr>
              <a:t>: Kokios yra pagrindinės jūsų verslo stiprybės? Kaip galite jomis pasinaudoti, kad taptumėte konkurencingesni?</a:t>
            </a:r>
            <a:endParaRPr sz="2444">
              <a:solidFill>
                <a:srgbClr val="222222"/>
              </a:solidFill>
            </a:endParaRPr>
          </a:p>
          <a:p>
            <a:pPr marL="0" lvl="0" indent="0" algn="l" rtl="0">
              <a:lnSpc>
                <a:spcPct val="90000"/>
              </a:lnSpc>
              <a:spcBef>
                <a:spcPts val="0"/>
              </a:spcBef>
              <a:spcAft>
                <a:spcPts val="0"/>
              </a:spcAft>
              <a:buClr>
                <a:schemeClr val="dk1"/>
              </a:buClr>
              <a:buSzPct val="84681"/>
              <a:buFont typeface="Calibri"/>
              <a:buNone/>
            </a:pPr>
            <a:endParaRPr sz="2444">
              <a:solidFill>
                <a:srgbClr val="222222"/>
              </a:solidFill>
            </a:endParaRPr>
          </a:p>
          <a:p>
            <a:pPr marL="0" lvl="0" indent="0" algn="l" rtl="0">
              <a:lnSpc>
                <a:spcPct val="90000"/>
              </a:lnSpc>
              <a:spcBef>
                <a:spcPts val="0"/>
              </a:spcBef>
              <a:spcAft>
                <a:spcPts val="0"/>
              </a:spcAft>
              <a:buClr>
                <a:schemeClr val="dk1"/>
              </a:buClr>
              <a:buSzPct val="84681"/>
              <a:buFont typeface="Calibri"/>
              <a:buNone/>
            </a:pPr>
            <a:r>
              <a:rPr lang="en-US" sz="2444" b="1">
                <a:solidFill>
                  <a:srgbClr val="222222"/>
                </a:solidFill>
              </a:rPr>
              <a:t>Išnaudojimas</a:t>
            </a:r>
            <a:r>
              <a:rPr lang="en-US" sz="2444">
                <a:solidFill>
                  <a:srgbClr val="222222"/>
                </a:solidFill>
              </a:rPr>
              <a:t>: Kokios yra rinkos galimybės? Kaip galite jomis pasinaudoti?</a:t>
            </a:r>
            <a:endParaRPr sz="2444">
              <a:solidFill>
                <a:srgbClr val="222222"/>
              </a:solidFill>
            </a:endParaRPr>
          </a:p>
          <a:p>
            <a:pPr marL="0" lvl="0" indent="0" algn="l" rtl="0">
              <a:lnSpc>
                <a:spcPct val="90000"/>
              </a:lnSpc>
              <a:spcBef>
                <a:spcPts val="0"/>
              </a:spcBef>
              <a:spcAft>
                <a:spcPts val="0"/>
              </a:spcAft>
              <a:buClr>
                <a:schemeClr val="dk1"/>
              </a:buClr>
              <a:buSzPct val="94090"/>
              <a:buFont typeface="Calibri"/>
              <a:buNone/>
            </a:pPr>
            <a:endParaRPr sz="2200">
              <a:solidFill>
                <a:srgbClr val="222222"/>
              </a:solidFill>
            </a:endParaRPr>
          </a:p>
          <a:p>
            <a:pPr marL="0" lvl="0" indent="0" algn="l" rtl="0">
              <a:lnSpc>
                <a:spcPct val="90000"/>
              </a:lnSpc>
              <a:spcBef>
                <a:spcPts val="0"/>
              </a:spcBef>
              <a:spcAft>
                <a:spcPts val="0"/>
              </a:spcAft>
              <a:buClr>
                <a:schemeClr val="dk1"/>
              </a:buClr>
              <a:buSzPct val="94090"/>
              <a:buFont typeface="Calibri"/>
              <a:buNone/>
            </a:pPr>
            <a:r>
              <a:rPr lang="en-US" sz="2200">
                <a:solidFill>
                  <a:srgbClr val="222222"/>
                </a:solidFill>
              </a:rPr>
              <a:t> </a:t>
            </a:r>
            <a:endParaRPr sz="2200">
              <a:solidFill>
                <a:srgbClr val="222222"/>
              </a:solidFill>
            </a:endParaRPr>
          </a:p>
          <a:p>
            <a:pPr marL="0" lvl="0" indent="0" algn="l" rtl="0">
              <a:lnSpc>
                <a:spcPct val="90000"/>
              </a:lnSpc>
              <a:spcBef>
                <a:spcPts val="0"/>
              </a:spcBef>
              <a:spcAft>
                <a:spcPts val="0"/>
              </a:spcAft>
              <a:buClr>
                <a:schemeClr val="dk1"/>
              </a:buClr>
              <a:buSzPct val="73928"/>
              <a:buFont typeface="Calibri"/>
              <a:buNone/>
            </a:pPr>
            <a:endParaRPr sz="2800"/>
          </a:p>
          <a:p>
            <a:pPr marL="0" lvl="0" indent="0" algn="l" rtl="0">
              <a:lnSpc>
                <a:spcPct val="90000"/>
              </a:lnSpc>
              <a:spcBef>
                <a:spcPts val="0"/>
              </a:spcBef>
              <a:spcAft>
                <a:spcPts val="0"/>
              </a:spcAft>
              <a:buClr>
                <a:schemeClr val="dk1"/>
              </a:buClr>
              <a:buSzPct val="73928"/>
              <a:buFont typeface="Calibri"/>
              <a:buNone/>
            </a:pPr>
            <a:br>
              <a:rPr lang="en-US" sz="2800">
                <a:latin typeface="Calibri"/>
                <a:ea typeface="Calibri"/>
                <a:cs typeface="Calibri"/>
                <a:sym typeface="Calibri"/>
              </a:rPr>
            </a:br>
            <a:br>
              <a:rPr lang="en-US" sz="2800">
                <a:latin typeface="Calibri"/>
                <a:ea typeface="Calibri"/>
                <a:cs typeface="Calibri"/>
                <a:sym typeface="Calibri"/>
              </a:rPr>
            </a:br>
            <a:br>
              <a:rPr lang="en-US" sz="2160">
                <a:latin typeface="Calibri"/>
                <a:ea typeface="Calibri"/>
                <a:cs typeface="Calibri"/>
                <a:sym typeface="Calibri"/>
              </a:rPr>
            </a:br>
            <a:br>
              <a:rPr lang="en-US" sz="2070" b="1">
                <a:solidFill>
                  <a:schemeClr val="dk1"/>
                </a:solidFill>
                <a:latin typeface="Calibri"/>
                <a:ea typeface="Calibri"/>
                <a:cs typeface="Calibri"/>
                <a:sym typeface="Calibri"/>
              </a:rPr>
            </a:br>
            <a:endParaRPr sz="2070" b="1">
              <a:solidFill>
                <a:schemeClr val="dk1"/>
              </a:solidFill>
              <a:latin typeface="Calibri"/>
              <a:ea typeface="Calibri"/>
              <a:cs typeface="Calibri"/>
              <a:sym typeface="Calibri"/>
            </a:endParaRPr>
          </a:p>
        </p:txBody>
      </p:sp>
      <p:grpSp>
        <p:nvGrpSpPr>
          <p:cNvPr id="158" name="Google Shape;158;p24"/>
          <p:cNvGrpSpPr/>
          <p:nvPr/>
        </p:nvGrpSpPr>
        <p:grpSpPr>
          <a:xfrm>
            <a:off x="441960" y="561256"/>
            <a:ext cx="1128382" cy="847206"/>
            <a:chOff x="7393391" y="1075612"/>
            <a:chExt cx="1128382" cy="847206"/>
          </a:xfrm>
        </p:grpSpPr>
        <p:sp>
          <p:nvSpPr>
            <p:cNvPr id="159" name="Google Shape;159;p24"/>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0" name="Google Shape;160;p24"/>
            <p:cNvSpPr/>
            <p:nvPr/>
          </p:nvSpPr>
          <p:spPr>
            <a:xfrm>
              <a:off x="7971281" y="1075612"/>
              <a:ext cx="550492" cy="485306"/>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sp>
        <p:nvSpPr>
          <p:cNvPr id="161" name="Google Shape;161;p24"/>
          <p:cNvSpPr txBox="1"/>
          <p:nvPr/>
        </p:nvSpPr>
        <p:spPr>
          <a:xfrm>
            <a:off x="4945336" y="506727"/>
            <a:ext cx="6609921" cy="1526741"/>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62" name="Google Shape;162;p24"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791" cy="480384"/>
          </a:xfrm>
          <a:prstGeom prst="rect">
            <a:avLst/>
          </a:prstGeom>
          <a:noFill/>
          <a:ln>
            <a:noFill/>
          </a:ln>
        </p:spPr>
      </p:pic>
      <p:sp>
        <p:nvSpPr>
          <p:cNvPr id="163" name="Google Shape;163;p24"/>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7"/>
        <p:cNvGrpSpPr/>
        <p:nvPr/>
      </p:nvGrpSpPr>
      <p:grpSpPr>
        <a:xfrm>
          <a:off x="0" y="0"/>
          <a:ext cx="0" cy="0"/>
          <a:chOff x="0" y="0"/>
          <a:chExt cx="0" cy="0"/>
        </a:xfrm>
      </p:grpSpPr>
      <p:sp>
        <p:nvSpPr>
          <p:cNvPr id="168" name="Google Shape;168;g18c7cd05b41_0_0"/>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9" name="Google Shape;169;g18c7cd05b41_0_0"/>
          <p:cNvSpPr/>
          <p:nvPr/>
        </p:nvSpPr>
        <p:spPr>
          <a:xfrm>
            <a:off x="4715124" y="0"/>
            <a:ext cx="7476877" cy="6858000"/>
          </a:xfrm>
          <a:custGeom>
            <a:avLst/>
            <a:gdLst/>
            <a:ahLst/>
            <a:cxnLst/>
            <a:rect l="l" t="t" r="r" b="b"/>
            <a:pathLst>
              <a:path w="7476877" h="6858000" extrusionOk="0">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0" name="Google Shape;170;g18c7cd05b41_0_0"/>
          <p:cNvSpPr>
            <a:spLocks noGrp="1"/>
          </p:cNvSpPr>
          <p:nvPr>
            <p:ph type="title"/>
          </p:nvPr>
        </p:nvSpPr>
        <p:spPr>
          <a:xfrm>
            <a:off x="279356" y="-33568"/>
            <a:ext cx="10521900" cy="5969100"/>
          </a:xfrm>
          <a:prstGeom prst="ellipse">
            <a:avLst/>
          </a:prstGeom>
          <a:noFill/>
          <a:ln>
            <a:noFill/>
          </a:ln>
        </p:spPr>
        <p:txBody>
          <a:bodyPr spcFirstLastPara="1" wrap="square" lIns="91425" tIns="45700" rIns="91425" bIns="45700" anchor="t"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sz="2800" b="1" dirty="0">
                <a:solidFill>
                  <a:srgbClr val="222222"/>
                </a:solidFill>
              </a:rPr>
              <a:t> </a:t>
            </a:r>
            <a:r>
              <a:rPr lang="en-US" sz="2800" b="1" dirty="0" err="1">
                <a:solidFill>
                  <a:srgbClr val="222222"/>
                </a:solidFill>
              </a:rPr>
              <a:t>Išvados</a:t>
            </a:r>
            <a:endParaRPr sz="2800" b="1" dirty="0">
              <a:solidFill>
                <a:srgbClr val="222222"/>
              </a:solidFill>
            </a:endParaRPr>
          </a:p>
          <a:p>
            <a:pPr marL="0" lvl="0" indent="0" algn="l" rtl="0">
              <a:lnSpc>
                <a:spcPct val="90000"/>
              </a:lnSpc>
              <a:spcBef>
                <a:spcPts val="0"/>
              </a:spcBef>
              <a:spcAft>
                <a:spcPts val="0"/>
              </a:spcAft>
              <a:buClr>
                <a:schemeClr val="dk1"/>
              </a:buClr>
              <a:buSzPct val="73928"/>
              <a:buFont typeface="Calibri"/>
              <a:buNone/>
            </a:pPr>
            <a:endParaRPr sz="2800" b="1" dirty="0">
              <a:solidFill>
                <a:srgbClr val="222222"/>
              </a:solidFill>
            </a:endParaRPr>
          </a:p>
          <a:p>
            <a:pPr marL="457200" lvl="0" indent="-368299" algn="l" rtl="0">
              <a:lnSpc>
                <a:spcPct val="90000"/>
              </a:lnSpc>
              <a:spcBef>
                <a:spcPts val="0"/>
              </a:spcBef>
              <a:spcAft>
                <a:spcPts val="0"/>
              </a:spcAft>
              <a:buClr>
                <a:srgbClr val="222222"/>
              </a:buClr>
              <a:buSzPct val="100000"/>
              <a:buChar char="●"/>
            </a:pPr>
            <a:r>
              <a:rPr lang="en-US" sz="2444" dirty="0" err="1">
                <a:solidFill>
                  <a:srgbClr val="222222"/>
                </a:solidFill>
              </a:rPr>
              <a:t>Analizė</a:t>
            </a:r>
            <a:r>
              <a:rPr lang="en-US" sz="2444" dirty="0">
                <a:solidFill>
                  <a:srgbClr val="222222"/>
                </a:solidFill>
              </a:rPr>
              <a:t> </a:t>
            </a:r>
            <a:r>
              <a:rPr lang="en-US" sz="2444" dirty="0" err="1">
                <a:solidFill>
                  <a:srgbClr val="222222"/>
                </a:solidFill>
              </a:rPr>
              <a:t>yra</a:t>
            </a:r>
            <a:r>
              <a:rPr lang="en-US" sz="2444" dirty="0">
                <a:solidFill>
                  <a:srgbClr val="222222"/>
                </a:solidFill>
              </a:rPr>
              <a:t> </a:t>
            </a:r>
            <a:r>
              <a:rPr lang="en-US" sz="2444" dirty="0" err="1">
                <a:solidFill>
                  <a:srgbClr val="222222"/>
                </a:solidFill>
              </a:rPr>
              <a:t>labai</a:t>
            </a:r>
            <a:r>
              <a:rPr lang="en-US" sz="2444" dirty="0">
                <a:solidFill>
                  <a:srgbClr val="222222"/>
                </a:solidFill>
              </a:rPr>
              <a:t> </a:t>
            </a:r>
            <a:r>
              <a:rPr lang="en-US" sz="2444" dirty="0" err="1">
                <a:solidFill>
                  <a:srgbClr val="222222"/>
                </a:solidFill>
              </a:rPr>
              <a:t>svarbi</a:t>
            </a:r>
            <a:r>
              <a:rPr lang="en-US" sz="2444" dirty="0">
                <a:solidFill>
                  <a:srgbClr val="222222"/>
                </a:solidFill>
              </a:rPr>
              <a:t> </a:t>
            </a:r>
            <a:r>
              <a:rPr lang="en-US" sz="2444" dirty="0" err="1">
                <a:solidFill>
                  <a:srgbClr val="222222"/>
                </a:solidFill>
              </a:rPr>
              <a:t>siekiant</a:t>
            </a:r>
            <a:r>
              <a:rPr lang="en-US" sz="2444" dirty="0">
                <a:solidFill>
                  <a:srgbClr val="222222"/>
                </a:solidFill>
              </a:rPr>
              <a:t> </a:t>
            </a:r>
            <a:r>
              <a:rPr lang="en-US" sz="2444" dirty="0" err="1">
                <a:solidFill>
                  <a:srgbClr val="222222"/>
                </a:solidFill>
              </a:rPr>
              <a:t>apibrėžti</a:t>
            </a:r>
            <a:r>
              <a:rPr lang="en-US" sz="2444" dirty="0">
                <a:solidFill>
                  <a:srgbClr val="222222"/>
                </a:solidFill>
              </a:rPr>
              <a:t> </a:t>
            </a:r>
            <a:r>
              <a:rPr lang="en-US" sz="2444" dirty="0" err="1">
                <a:solidFill>
                  <a:srgbClr val="222222"/>
                </a:solidFill>
              </a:rPr>
              <a:t>verslo</a:t>
            </a:r>
            <a:r>
              <a:rPr lang="en-US" sz="2444" dirty="0">
                <a:solidFill>
                  <a:srgbClr val="222222"/>
                </a:solidFill>
              </a:rPr>
              <a:t> </a:t>
            </a:r>
            <a:r>
              <a:rPr lang="en-US" sz="2444" dirty="0" err="1">
                <a:solidFill>
                  <a:srgbClr val="222222"/>
                </a:solidFill>
              </a:rPr>
              <a:t>strategiją</a:t>
            </a:r>
            <a:r>
              <a:rPr lang="en-US" sz="2444" dirty="0">
                <a:solidFill>
                  <a:srgbClr val="222222"/>
                </a:solidFill>
              </a:rPr>
              <a:t> </a:t>
            </a:r>
            <a:r>
              <a:rPr lang="en-US" sz="2444" dirty="0" err="1">
                <a:solidFill>
                  <a:srgbClr val="222222"/>
                </a:solidFill>
              </a:rPr>
              <a:t>ir</a:t>
            </a:r>
            <a:r>
              <a:rPr lang="en-US" sz="2444" dirty="0">
                <a:solidFill>
                  <a:srgbClr val="222222"/>
                </a:solidFill>
              </a:rPr>
              <a:t> </a:t>
            </a:r>
            <a:r>
              <a:rPr lang="en-US" sz="2444" dirty="0" err="1">
                <a:solidFill>
                  <a:srgbClr val="222222"/>
                </a:solidFill>
              </a:rPr>
              <a:t>išspręsti</a:t>
            </a:r>
            <a:r>
              <a:rPr lang="en-US" sz="2444" dirty="0">
                <a:solidFill>
                  <a:srgbClr val="222222"/>
                </a:solidFill>
              </a:rPr>
              <a:t> </a:t>
            </a:r>
            <a:r>
              <a:rPr lang="en-US" sz="2444" dirty="0" err="1">
                <a:solidFill>
                  <a:srgbClr val="222222"/>
                </a:solidFill>
              </a:rPr>
              <a:t>įvairias</a:t>
            </a:r>
            <a:r>
              <a:rPr lang="en-US" sz="2444" dirty="0">
                <a:solidFill>
                  <a:srgbClr val="222222"/>
                </a:solidFill>
              </a:rPr>
              <a:t> </a:t>
            </a:r>
            <a:r>
              <a:rPr lang="en-US" sz="2444" dirty="0" err="1">
                <a:solidFill>
                  <a:srgbClr val="222222"/>
                </a:solidFill>
              </a:rPr>
              <a:t>vidines</a:t>
            </a:r>
            <a:r>
              <a:rPr lang="en-US" sz="2444" dirty="0">
                <a:solidFill>
                  <a:srgbClr val="222222"/>
                </a:solidFill>
              </a:rPr>
              <a:t> </a:t>
            </a:r>
            <a:r>
              <a:rPr lang="en-US" sz="2444" dirty="0" err="1">
                <a:solidFill>
                  <a:srgbClr val="222222"/>
                </a:solidFill>
              </a:rPr>
              <a:t>silpnybes</a:t>
            </a:r>
            <a:r>
              <a:rPr lang="en-US" sz="2444" dirty="0">
                <a:solidFill>
                  <a:srgbClr val="222222"/>
                </a:solidFill>
              </a:rPr>
              <a:t> </a:t>
            </a:r>
            <a:r>
              <a:rPr lang="en-US" sz="2444" dirty="0" err="1">
                <a:solidFill>
                  <a:srgbClr val="222222"/>
                </a:solidFill>
              </a:rPr>
              <a:t>arba</a:t>
            </a:r>
            <a:r>
              <a:rPr lang="en-US" sz="2444" dirty="0">
                <a:solidFill>
                  <a:srgbClr val="222222"/>
                </a:solidFill>
              </a:rPr>
              <a:t> </a:t>
            </a:r>
            <a:r>
              <a:rPr lang="en-US" sz="2444" dirty="0" err="1">
                <a:solidFill>
                  <a:srgbClr val="222222"/>
                </a:solidFill>
              </a:rPr>
              <a:t>susidurti</a:t>
            </a:r>
            <a:r>
              <a:rPr lang="en-US" sz="2444" dirty="0">
                <a:solidFill>
                  <a:srgbClr val="222222"/>
                </a:solidFill>
              </a:rPr>
              <a:t> </a:t>
            </a:r>
            <a:r>
              <a:rPr lang="en-US" sz="2444" dirty="0" err="1">
                <a:solidFill>
                  <a:srgbClr val="222222"/>
                </a:solidFill>
              </a:rPr>
              <a:t>su</a:t>
            </a:r>
            <a:r>
              <a:rPr lang="en-US" sz="2444" dirty="0">
                <a:solidFill>
                  <a:srgbClr val="222222"/>
                </a:solidFill>
              </a:rPr>
              <a:t> </a:t>
            </a:r>
            <a:r>
              <a:rPr lang="en-US" sz="2444" dirty="0" err="1">
                <a:solidFill>
                  <a:srgbClr val="222222"/>
                </a:solidFill>
              </a:rPr>
              <a:t>konkrečiais</a:t>
            </a:r>
            <a:r>
              <a:rPr lang="en-US" sz="2444" dirty="0">
                <a:solidFill>
                  <a:srgbClr val="222222"/>
                </a:solidFill>
              </a:rPr>
              <a:t> </a:t>
            </a:r>
            <a:r>
              <a:rPr lang="en-US" sz="2444" dirty="0" err="1">
                <a:solidFill>
                  <a:srgbClr val="222222"/>
                </a:solidFill>
              </a:rPr>
              <a:t>rinkos</a:t>
            </a:r>
            <a:r>
              <a:rPr lang="en-US" sz="2444" dirty="0">
                <a:solidFill>
                  <a:srgbClr val="222222"/>
                </a:solidFill>
              </a:rPr>
              <a:t> </a:t>
            </a:r>
            <a:r>
              <a:rPr lang="en-US" sz="2444" dirty="0" err="1">
                <a:solidFill>
                  <a:srgbClr val="222222"/>
                </a:solidFill>
              </a:rPr>
              <a:t>scenarijais</a:t>
            </a:r>
            <a:r>
              <a:rPr lang="en-US" sz="2444" dirty="0">
                <a:solidFill>
                  <a:srgbClr val="222222"/>
                </a:solidFill>
              </a:rPr>
              <a:t>. Came </a:t>
            </a:r>
            <a:r>
              <a:rPr lang="en-US" sz="2444" dirty="0" err="1">
                <a:solidFill>
                  <a:srgbClr val="222222"/>
                </a:solidFill>
              </a:rPr>
              <a:t>analizė</a:t>
            </a:r>
            <a:r>
              <a:rPr lang="en-US" sz="2444" dirty="0">
                <a:solidFill>
                  <a:srgbClr val="222222"/>
                </a:solidFill>
              </a:rPr>
              <a:t> </a:t>
            </a:r>
            <a:r>
              <a:rPr lang="en-US" sz="2444" dirty="0" err="1">
                <a:solidFill>
                  <a:srgbClr val="222222"/>
                </a:solidFill>
              </a:rPr>
              <a:t>papildo</a:t>
            </a:r>
            <a:r>
              <a:rPr lang="en-US" sz="2444" dirty="0">
                <a:solidFill>
                  <a:srgbClr val="222222"/>
                </a:solidFill>
              </a:rPr>
              <a:t> SWOT </a:t>
            </a:r>
            <a:r>
              <a:rPr lang="en-US" sz="2444" dirty="0" err="1">
                <a:solidFill>
                  <a:srgbClr val="222222"/>
                </a:solidFill>
              </a:rPr>
              <a:t>analizę</a:t>
            </a:r>
            <a:r>
              <a:rPr lang="en-US" sz="2444" dirty="0">
                <a:solidFill>
                  <a:srgbClr val="222222"/>
                </a:solidFill>
              </a:rPr>
              <a:t>.</a:t>
            </a:r>
            <a:endParaRPr sz="2444" dirty="0">
              <a:solidFill>
                <a:srgbClr val="222222"/>
              </a:solidFill>
            </a:endParaRPr>
          </a:p>
          <a:p>
            <a:pPr marL="0" lvl="0" indent="0" algn="l" rtl="0">
              <a:lnSpc>
                <a:spcPct val="90000"/>
              </a:lnSpc>
              <a:spcBef>
                <a:spcPts val="0"/>
              </a:spcBef>
              <a:spcAft>
                <a:spcPts val="0"/>
              </a:spcAft>
              <a:buClr>
                <a:schemeClr val="dk1"/>
              </a:buClr>
              <a:buSzPct val="84681"/>
              <a:buFont typeface="Calibri"/>
              <a:buNone/>
            </a:pPr>
            <a:endParaRPr sz="2444" dirty="0">
              <a:solidFill>
                <a:srgbClr val="222222"/>
              </a:solidFill>
            </a:endParaRPr>
          </a:p>
          <a:p>
            <a:pPr marL="457200" lvl="0" indent="-368299" algn="l" rtl="0">
              <a:lnSpc>
                <a:spcPct val="90000"/>
              </a:lnSpc>
              <a:spcBef>
                <a:spcPts val="0"/>
              </a:spcBef>
              <a:spcAft>
                <a:spcPts val="0"/>
              </a:spcAft>
              <a:buClr>
                <a:srgbClr val="222222"/>
              </a:buClr>
              <a:buSzPct val="100000"/>
              <a:buChar char="●"/>
            </a:pPr>
            <a:r>
              <a:rPr lang="en-US" sz="2444" dirty="0" err="1">
                <a:solidFill>
                  <a:srgbClr val="222222"/>
                </a:solidFill>
              </a:rPr>
              <a:t>Naudodamiesi</a:t>
            </a:r>
            <a:r>
              <a:rPr lang="en-US" sz="2444" dirty="0">
                <a:solidFill>
                  <a:srgbClr val="222222"/>
                </a:solidFill>
              </a:rPr>
              <a:t> </a:t>
            </a:r>
            <a:r>
              <a:rPr lang="lt-LT" sz="2444" dirty="0">
                <a:solidFill>
                  <a:srgbClr val="222222"/>
                </a:solidFill>
              </a:rPr>
              <a:t>CAME anaize</a:t>
            </a:r>
            <a:r>
              <a:rPr lang="en-US" sz="2444" dirty="0">
                <a:solidFill>
                  <a:srgbClr val="222222"/>
                </a:solidFill>
              </a:rPr>
              <a:t> </a:t>
            </a:r>
            <a:r>
              <a:rPr lang="en-US" sz="2444" dirty="0" err="1">
                <a:solidFill>
                  <a:srgbClr val="222222"/>
                </a:solidFill>
              </a:rPr>
              <a:t>galėsite</a:t>
            </a:r>
            <a:r>
              <a:rPr lang="en-US" sz="2444" dirty="0">
                <a:solidFill>
                  <a:srgbClr val="222222"/>
                </a:solidFill>
              </a:rPr>
              <a:t> </a:t>
            </a:r>
            <a:r>
              <a:rPr lang="en-US" sz="2444" dirty="0" err="1">
                <a:solidFill>
                  <a:srgbClr val="222222"/>
                </a:solidFill>
              </a:rPr>
              <a:t>rasti</a:t>
            </a:r>
            <a:r>
              <a:rPr lang="en-US" sz="2444" dirty="0">
                <a:solidFill>
                  <a:srgbClr val="222222"/>
                </a:solidFill>
              </a:rPr>
              <a:t> </a:t>
            </a:r>
            <a:r>
              <a:rPr lang="en-US" sz="2444" dirty="0" err="1">
                <a:solidFill>
                  <a:srgbClr val="222222"/>
                </a:solidFill>
              </a:rPr>
              <a:t>konkrečias</a:t>
            </a:r>
            <a:r>
              <a:rPr lang="en-US" sz="2444" dirty="0">
                <a:solidFill>
                  <a:srgbClr val="222222"/>
                </a:solidFill>
              </a:rPr>
              <a:t> </a:t>
            </a:r>
            <a:r>
              <a:rPr lang="en-US" sz="2444" dirty="0" err="1">
                <a:solidFill>
                  <a:srgbClr val="222222"/>
                </a:solidFill>
              </a:rPr>
              <a:t>strategijas</a:t>
            </a:r>
            <a:r>
              <a:rPr lang="en-US" sz="2444" dirty="0">
                <a:solidFill>
                  <a:srgbClr val="222222"/>
                </a:solidFill>
              </a:rPr>
              <a:t>, </a:t>
            </a:r>
            <a:r>
              <a:rPr lang="en-US" sz="2444" dirty="0" err="1">
                <a:solidFill>
                  <a:srgbClr val="222222"/>
                </a:solidFill>
              </a:rPr>
              <a:t>kaip</a:t>
            </a:r>
            <a:r>
              <a:rPr lang="en-US" sz="2444" dirty="0">
                <a:solidFill>
                  <a:srgbClr val="222222"/>
                </a:solidFill>
              </a:rPr>
              <a:t> </a:t>
            </a:r>
            <a:r>
              <a:rPr lang="en-US" sz="2444" dirty="0" err="1">
                <a:solidFill>
                  <a:srgbClr val="222222"/>
                </a:solidFill>
              </a:rPr>
              <a:t>išvengti</a:t>
            </a:r>
            <a:r>
              <a:rPr lang="en-US" sz="2444" dirty="0">
                <a:solidFill>
                  <a:srgbClr val="222222"/>
                </a:solidFill>
              </a:rPr>
              <a:t> </a:t>
            </a:r>
            <a:r>
              <a:rPr lang="en-US" sz="2444" dirty="0" err="1">
                <a:solidFill>
                  <a:srgbClr val="222222"/>
                </a:solidFill>
              </a:rPr>
              <a:t>grėsmių</a:t>
            </a:r>
            <a:r>
              <a:rPr lang="en-US" sz="2444" dirty="0">
                <a:solidFill>
                  <a:srgbClr val="222222"/>
                </a:solidFill>
              </a:rPr>
              <a:t>, </a:t>
            </a:r>
            <a:r>
              <a:rPr lang="en-US" sz="2444" dirty="0" err="1">
                <a:solidFill>
                  <a:srgbClr val="222222"/>
                </a:solidFill>
              </a:rPr>
              <a:t>paversti</a:t>
            </a:r>
            <a:r>
              <a:rPr lang="en-US" sz="2444" dirty="0">
                <a:solidFill>
                  <a:srgbClr val="222222"/>
                </a:solidFill>
              </a:rPr>
              <a:t> </a:t>
            </a:r>
            <a:r>
              <a:rPr lang="en-US" sz="2444" dirty="0" err="1">
                <a:solidFill>
                  <a:srgbClr val="222222"/>
                </a:solidFill>
              </a:rPr>
              <a:t>galimybes</a:t>
            </a:r>
            <a:r>
              <a:rPr lang="en-US" sz="2444" dirty="0">
                <a:solidFill>
                  <a:srgbClr val="222222"/>
                </a:solidFill>
              </a:rPr>
              <a:t> </a:t>
            </a:r>
            <a:r>
              <a:rPr lang="en-US" sz="2444" dirty="0" err="1">
                <a:solidFill>
                  <a:srgbClr val="222222"/>
                </a:solidFill>
              </a:rPr>
              <a:t>stiprybėmis</a:t>
            </a:r>
            <a:r>
              <a:rPr lang="en-US" sz="2444" dirty="0">
                <a:solidFill>
                  <a:srgbClr val="222222"/>
                </a:solidFill>
              </a:rPr>
              <a:t>, </a:t>
            </a:r>
            <a:r>
              <a:rPr lang="en-US" sz="2444" dirty="0" err="1">
                <a:solidFill>
                  <a:srgbClr val="222222"/>
                </a:solidFill>
              </a:rPr>
              <a:t>sustiprinti</a:t>
            </a:r>
            <a:r>
              <a:rPr lang="en-US" sz="2444" dirty="0">
                <a:solidFill>
                  <a:srgbClr val="222222"/>
                </a:solidFill>
              </a:rPr>
              <a:t> </a:t>
            </a:r>
            <a:r>
              <a:rPr lang="en-US" sz="2444" dirty="0" err="1">
                <a:solidFill>
                  <a:srgbClr val="222222"/>
                </a:solidFill>
              </a:rPr>
              <a:t>pastarąsias</a:t>
            </a:r>
            <a:r>
              <a:rPr lang="en-US" sz="2444" dirty="0">
                <a:solidFill>
                  <a:srgbClr val="222222"/>
                </a:solidFill>
              </a:rPr>
              <a:t> </a:t>
            </a:r>
            <a:r>
              <a:rPr lang="en-US" sz="2444" dirty="0" err="1">
                <a:solidFill>
                  <a:srgbClr val="222222"/>
                </a:solidFill>
              </a:rPr>
              <a:t>ir</a:t>
            </a:r>
            <a:r>
              <a:rPr lang="en-US" sz="2444" dirty="0">
                <a:solidFill>
                  <a:srgbClr val="222222"/>
                </a:solidFill>
              </a:rPr>
              <a:t> </a:t>
            </a:r>
            <a:r>
              <a:rPr lang="en-US" sz="2444" dirty="0" err="1">
                <a:solidFill>
                  <a:srgbClr val="222222"/>
                </a:solidFill>
              </a:rPr>
              <a:t>pašalinti</a:t>
            </a:r>
            <a:r>
              <a:rPr lang="en-US" sz="2444" dirty="0">
                <a:solidFill>
                  <a:srgbClr val="222222"/>
                </a:solidFill>
              </a:rPr>
              <a:t> </a:t>
            </a:r>
            <a:r>
              <a:rPr lang="en-US" sz="2444" dirty="0" err="1">
                <a:solidFill>
                  <a:srgbClr val="222222"/>
                </a:solidFill>
              </a:rPr>
              <a:t>silpnąsias</a:t>
            </a:r>
            <a:r>
              <a:rPr lang="en-US" sz="2444" dirty="0">
                <a:solidFill>
                  <a:srgbClr val="222222"/>
                </a:solidFill>
              </a:rPr>
              <a:t> </a:t>
            </a:r>
            <a:r>
              <a:rPr lang="en-US" sz="2444" dirty="0" err="1">
                <a:solidFill>
                  <a:srgbClr val="222222"/>
                </a:solidFill>
              </a:rPr>
              <a:t>puses</a:t>
            </a:r>
            <a:r>
              <a:rPr lang="en-US" sz="2444" dirty="0">
                <a:solidFill>
                  <a:srgbClr val="222222"/>
                </a:solidFill>
              </a:rPr>
              <a:t>.</a:t>
            </a:r>
            <a:endParaRPr sz="2444" dirty="0">
              <a:solidFill>
                <a:srgbClr val="222222"/>
              </a:solidFill>
            </a:endParaRPr>
          </a:p>
          <a:p>
            <a:pPr marL="0" lvl="0" indent="0" algn="l" rtl="0">
              <a:lnSpc>
                <a:spcPct val="90000"/>
              </a:lnSpc>
              <a:spcBef>
                <a:spcPts val="0"/>
              </a:spcBef>
              <a:spcAft>
                <a:spcPts val="0"/>
              </a:spcAft>
              <a:buClr>
                <a:schemeClr val="dk1"/>
              </a:buClr>
              <a:buSzPct val="94090"/>
              <a:buFont typeface="Calibri"/>
              <a:buNone/>
            </a:pPr>
            <a:r>
              <a:rPr lang="en-US" sz="2200" dirty="0">
                <a:solidFill>
                  <a:srgbClr val="222222"/>
                </a:solidFill>
              </a:rPr>
              <a:t> </a:t>
            </a:r>
            <a:endParaRPr sz="2200" dirty="0">
              <a:solidFill>
                <a:srgbClr val="222222"/>
              </a:solidFill>
            </a:endParaRPr>
          </a:p>
          <a:p>
            <a:pPr marL="0" lvl="0" indent="0" algn="l" rtl="0">
              <a:lnSpc>
                <a:spcPct val="90000"/>
              </a:lnSpc>
              <a:spcBef>
                <a:spcPts val="0"/>
              </a:spcBef>
              <a:spcAft>
                <a:spcPts val="0"/>
              </a:spcAft>
              <a:buClr>
                <a:schemeClr val="dk1"/>
              </a:buClr>
              <a:buSzPct val="73928"/>
              <a:buFont typeface="Calibri"/>
              <a:buNone/>
            </a:pPr>
            <a:endParaRPr sz="2800" dirty="0"/>
          </a:p>
          <a:p>
            <a:pPr marL="0" lvl="0" indent="0" algn="l" rtl="0">
              <a:lnSpc>
                <a:spcPct val="90000"/>
              </a:lnSpc>
              <a:spcBef>
                <a:spcPts val="0"/>
              </a:spcBef>
              <a:spcAft>
                <a:spcPts val="0"/>
              </a:spcAft>
              <a:buClr>
                <a:schemeClr val="dk1"/>
              </a:buClr>
              <a:buSzPct val="73928"/>
              <a:buFont typeface="Calibri"/>
              <a:buNone/>
            </a:pPr>
            <a:br>
              <a:rPr lang="en-US" sz="2800" dirty="0">
                <a:latin typeface="Calibri"/>
                <a:ea typeface="Calibri"/>
                <a:cs typeface="Calibri"/>
                <a:sym typeface="Calibri"/>
              </a:rPr>
            </a:br>
            <a:br>
              <a:rPr lang="en-US" sz="2800" dirty="0">
                <a:latin typeface="Calibri"/>
                <a:ea typeface="Calibri"/>
                <a:cs typeface="Calibri"/>
                <a:sym typeface="Calibri"/>
              </a:rPr>
            </a:br>
            <a:br>
              <a:rPr lang="en-US" sz="2160" dirty="0">
                <a:latin typeface="Calibri"/>
                <a:ea typeface="Calibri"/>
                <a:cs typeface="Calibri"/>
                <a:sym typeface="Calibri"/>
              </a:rPr>
            </a:br>
            <a:br>
              <a:rPr lang="en-US" sz="2070" b="1" dirty="0">
                <a:solidFill>
                  <a:schemeClr val="dk1"/>
                </a:solidFill>
                <a:latin typeface="Calibri"/>
                <a:ea typeface="Calibri"/>
                <a:cs typeface="Calibri"/>
                <a:sym typeface="Calibri"/>
              </a:rPr>
            </a:br>
            <a:endParaRPr sz="2070" b="1" dirty="0">
              <a:solidFill>
                <a:schemeClr val="dk1"/>
              </a:solidFill>
              <a:latin typeface="Calibri"/>
              <a:ea typeface="Calibri"/>
              <a:cs typeface="Calibri"/>
              <a:sym typeface="Calibri"/>
            </a:endParaRPr>
          </a:p>
        </p:txBody>
      </p:sp>
      <p:grpSp>
        <p:nvGrpSpPr>
          <p:cNvPr id="171" name="Google Shape;171;g18c7cd05b41_0_0"/>
          <p:cNvGrpSpPr/>
          <p:nvPr/>
        </p:nvGrpSpPr>
        <p:grpSpPr>
          <a:xfrm>
            <a:off x="441960" y="561256"/>
            <a:ext cx="1128381" cy="847205"/>
            <a:chOff x="7393391" y="1075612"/>
            <a:chExt cx="1128381" cy="847205"/>
          </a:xfrm>
        </p:grpSpPr>
        <p:sp>
          <p:nvSpPr>
            <p:cNvPr id="172" name="Google Shape;172;g18c7cd05b41_0_0"/>
            <p:cNvSpPr/>
            <p:nvPr/>
          </p:nvSpPr>
          <p:spPr>
            <a:xfrm>
              <a:off x="7393391" y="1327438"/>
              <a:ext cx="675351" cy="595380"/>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73" name="Google Shape;173;g18c7cd05b41_0_0"/>
            <p:cNvSpPr/>
            <p:nvPr/>
          </p:nvSpPr>
          <p:spPr>
            <a:xfrm>
              <a:off x="7971281" y="1075612"/>
              <a:ext cx="550491" cy="485307"/>
            </a:xfrm>
            <a:custGeom>
              <a:avLst/>
              <a:gdLst/>
              <a:ahLst/>
              <a:cxnLst/>
              <a:rect l="l" t="t" r="r" b="b"/>
              <a:pathLst>
                <a:path w="785" h="692" extrusionOk="0">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grpSp>
      <p:pic>
        <p:nvPicPr>
          <p:cNvPr id="174" name="Google Shape;174;g18c7cd05b41_0_0" descr="Logotipo&#10;&#10;Descripción generada automáticamente"/>
          <p:cNvPicPr preferRelativeResize="0">
            <a:picLocks noGrp="1"/>
          </p:cNvPicPr>
          <p:nvPr>
            <p:ph type="body" idx="1"/>
          </p:nvPr>
        </p:nvPicPr>
        <p:blipFill rotWithShape="1">
          <a:blip r:embed="rId3">
            <a:alphaModFix/>
          </a:blip>
          <a:srcRect/>
          <a:stretch/>
        </p:blipFill>
        <p:spPr>
          <a:xfrm>
            <a:off x="10469310" y="6024685"/>
            <a:ext cx="1362900" cy="480300"/>
          </a:xfrm>
          <a:prstGeom prst="rect">
            <a:avLst/>
          </a:prstGeom>
          <a:noFill/>
          <a:ln>
            <a:noFill/>
          </a:ln>
        </p:spPr>
      </p:pic>
      <p:sp>
        <p:nvSpPr>
          <p:cNvPr id="175" name="Google Shape;175;g18c7cd05b41_0_0"/>
          <p:cNvSpPr txBox="1"/>
          <p:nvPr/>
        </p:nvSpPr>
        <p:spPr>
          <a:xfrm>
            <a:off x="4038600" y="4884873"/>
            <a:ext cx="7188300" cy="129210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79"/>
        <p:cNvGrpSpPr/>
        <p:nvPr/>
      </p:nvGrpSpPr>
      <p:grpSpPr>
        <a:xfrm>
          <a:off x="0" y="0"/>
          <a:ext cx="0" cy="0"/>
          <a:chOff x="0" y="0"/>
          <a:chExt cx="0" cy="0"/>
        </a:xfrm>
      </p:grpSpPr>
      <p:sp>
        <p:nvSpPr>
          <p:cNvPr id="180" name="Google Shape;180;p7"/>
          <p:cNvSpPr/>
          <p:nvPr/>
        </p:nvSpPr>
        <p:spPr>
          <a:xfrm>
            <a:off x="3048"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1" name="Google Shape;181;p7"/>
          <p:cNvSpPr/>
          <p:nvPr/>
        </p:nvSpPr>
        <p:spPr>
          <a:xfrm rot="10800000" flipH="1">
            <a:off x="1" y="0"/>
            <a:ext cx="7539895" cy="6858000"/>
          </a:xfrm>
          <a:custGeom>
            <a:avLst/>
            <a:gdLst/>
            <a:ahLst/>
            <a:cxnLst/>
            <a:rect l="l" t="t" r="r" b="b"/>
            <a:pathLst>
              <a:path w="7539895" h="6858000" extrusionOk="0">
                <a:moveTo>
                  <a:pt x="7539895" y="6858000"/>
                </a:moveTo>
                <a:lnTo>
                  <a:pt x="0" y="6858000"/>
                </a:lnTo>
                <a:lnTo>
                  <a:pt x="0" y="0"/>
                </a:lnTo>
                <a:lnTo>
                  <a:pt x="4363741" y="0"/>
                </a:lnTo>
                <a:close/>
              </a:path>
            </a:pathLst>
          </a:custGeom>
          <a:solidFill>
            <a:srgbClr val="262626">
              <a:alpha val="69411"/>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2" name="Google Shape;182;p7"/>
          <p:cNvSpPr/>
          <p:nvPr/>
        </p:nvSpPr>
        <p:spPr>
          <a:xfrm rot="10800000" flipH="1">
            <a:off x="0" y="0"/>
            <a:ext cx="7092985" cy="6858000"/>
          </a:xfrm>
          <a:custGeom>
            <a:avLst/>
            <a:gdLst/>
            <a:ahLst/>
            <a:cxnLst/>
            <a:rect l="l" t="t" r="r" b="b"/>
            <a:pathLst>
              <a:path w="7092985" h="6858000" extrusionOk="0">
                <a:moveTo>
                  <a:pt x="7092985" y="6858000"/>
                </a:moveTo>
                <a:lnTo>
                  <a:pt x="0" y="6858000"/>
                </a:lnTo>
                <a:lnTo>
                  <a:pt x="0" y="0"/>
                </a:lnTo>
                <a:lnTo>
                  <a:pt x="3916831" y="0"/>
                </a:lnTo>
                <a:close/>
              </a:path>
            </a:pathLst>
          </a:custGeom>
          <a:solidFill>
            <a:srgbClr val="26262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3" name="Google Shape;183;p7"/>
          <p:cNvSpPr>
            <a:spLocks noGrp="1"/>
          </p:cNvSpPr>
          <p:nvPr>
            <p:ph type="title"/>
          </p:nvPr>
        </p:nvSpPr>
        <p:spPr>
          <a:xfrm>
            <a:off x="838199" y="365125"/>
            <a:ext cx="5529943" cy="1325563"/>
          </a:xfrm>
          <a:prstGeom prst="ellipse">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1400"/>
              <a:buFont typeface="Calibri"/>
              <a:buNone/>
            </a:pPr>
            <a:br>
              <a:rPr lang="en-US" sz="1400" b="1"/>
            </a:br>
            <a:r>
              <a:rPr lang="en-US" sz="1400" b="1"/>
              <a:t> </a:t>
            </a:r>
            <a:br>
              <a:rPr lang="en-US" sz="1400" b="1"/>
            </a:br>
            <a:r>
              <a:rPr lang="en-US" sz="1400" b="1"/>
              <a:t> </a:t>
            </a:r>
            <a:br>
              <a:rPr lang="en-US" sz="1400" b="1"/>
            </a:br>
            <a:endParaRPr sz="1400" b="1"/>
          </a:p>
        </p:txBody>
      </p:sp>
      <p:sp>
        <p:nvSpPr>
          <p:cNvPr id="184" name="Google Shape;184;p7"/>
          <p:cNvSpPr txBox="1"/>
          <p:nvPr/>
        </p:nvSpPr>
        <p:spPr>
          <a:xfrm>
            <a:off x="6541478" y="3024256"/>
            <a:ext cx="5395516" cy="527050"/>
          </a:xfrm>
          <a:prstGeom prst="rect">
            <a:avLst/>
          </a:prstGeom>
          <a:noFill/>
          <a:ln>
            <a:noFill/>
          </a:ln>
        </p:spPr>
        <p:txBody>
          <a:bodyPr spcFirstLastPara="1" wrap="square" lIns="91425" tIns="45700" rIns="91425" bIns="45700" anchor="t" anchorCtr="0">
            <a:noAutofit/>
          </a:bodyPr>
          <a:lstStyle/>
          <a:p>
            <a:pPr marL="114300" marR="0" lvl="0" indent="0" algn="l" rtl="0">
              <a:lnSpc>
                <a:spcPct val="90000"/>
              </a:lnSpc>
              <a:spcBef>
                <a:spcPts val="0"/>
              </a:spcBef>
              <a:spcAft>
                <a:spcPts val="0"/>
              </a:spcAft>
              <a:buClr>
                <a:srgbClr val="000000"/>
              </a:buClr>
              <a:buSzPts val="3200"/>
              <a:buFont typeface="Arial"/>
              <a:buNone/>
            </a:pPr>
            <a:r>
              <a:rPr lang="en-US" sz="3200" b="1" i="0" u="none" strike="noStrike" cap="none">
                <a:solidFill>
                  <a:schemeClr val="dk1"/>
                </a:solidFill>
                <a:latin typeface="Calibri"/>
                <a:ea typeface="Calibri"/>
                <a:cs typeface="Calibri"/>
                <a:sym typeface="Calibri"/>
              </a:rPr>
              <a:t>Turinio šablonas </a:t>
            </a:r>
            <a:endParaRPr sz="3200" b="1" i="0" u="none" strike="noStrike" cap="none">
              <a:solidFill>
                <a:schemeClr val="dk1"/>
              </a:solidFill>
              <a:latin typeface="Calibri"/>
              <a:ea typeface="Calibri"/>
              <a:cs typeface="Calibri"/>
              <a:sym typeface="Calibri"/>
            </a:endParaRPr>
          </a:p>
        </p:txBody>
      </p:sp>
      <p:pic>
        <p:nvPicPr>
          <p:cNvPr id="185" name="Google Shape;185;p7" descr="Interfaz de usuario gráfica, Texto&#10;&#10;Descripción generada automáticamente"/>
          <p:cNvPicPr preferRelativeResize="0"/>
          <p:nvPr/>
        </p:nvPicPr>
        <p:blipFill rotWithShape="1">
          <a:blip r:embed="rId3">
            <a:alphaModFix/>
          </a:blip>
          <a:srcRect/>
          <a:stretch/>
        </p:blipFill>
        <p:spPr>
          <a:xfrm>
            <a:off x="8883683" y="5836096"/>
            <a:ext cx="2795945" cy="761895"/>
          </a:xfrm>
          <a:prstGeom prst="rect">
            <a:avLst/>
          </a:prstGeom>
          <a:noFill/>
          <a:ln>
            <a:noFill/>
          </a:ln>
        </p:spPr>
      </p:pic>
      <p:pic>
        <p:nvPicPr>
          <p:cNvPr id="186" name="Google Shape;186;p7" descr="Logotipo&#10;&#10;Descripción generada automáticamente"/>
          <p:cNvPicPr preferRelativeResize="0">
            <a:picLocks noGrp="1"/>
          </p:cNvPicPr>
          <p:nvPr>
            <p:ph type="body" idx="1"/>
          </p:nvPr>
        </p:nvPicPr>
        <p:blipFill rotWithShape="1">
          <a:blip r:embed="rId4">
            <a:alphaModFix/>
          </a:blip>
          <a:srcRect/>
          <a:stretch/>
        </p:blipFill>
        <p:spPr>
          <a:xfrm>
            <a:off x="5429840" y="5889279"/>
            <a:ext cx="1663146" cy="655528"/>
          </a:xfrm>
          <a:prstGeom prst="rect">
            <a:avLst/>
          </a:prstGeom>
          <a:noFill/>
          <a:ln>
            <a:noFill/>
          </a:ln>
        </p:spPr>
      </p:pic>
      <p:sp>
        <p:nvSpPr>
          <p:cNvPr id="187" name="Google Shape;187;p7"/>
          <p:cNvSpPr txBox="1"/>
          <p:nvPr/>
        </p:nvSpPr>
        <p:spPr>
          <a:xfrm>
            <a:off x="4038600" y="4884873"/>
            <a:ext cx="7188199" cy="129209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lt1"/>
              </a:buClr>
              <a:buSzPts val="1700"/>
              <a:buFont typeface="Arial"/>
              <a:buNone/>
            </a:pPr>
            <a:endParaRPr sz="1700" b="0" i="0" u="none" strike="noStrike" cap="none">
              <a:solidFill>
                <a:schemeClr val="lt1"/>
              </a:solidFill>
              <a:latin typeface="Calibri"/>
              <a:ea typeface="Calibri"/>
              <a:cs typeface="Calibri"/>
              <a:sym typeface="Calibri"/>
            </a:endParaRPr>
          </a:p>
        </p:txBody>
      </p:sp>
      <p:sp>
        <p:nvSpPr>
          <p:cNvPr id="188" name="Google Shape;188;p7"/>
          <p:cNvSpPr/>
          <p:nvPr/>
        </p:nvSpPr>
        <p:spPr>
          <a:xfrm rot="2164748">
            <a:off x="9564001" y="-232367"/>
            <a:ext cx="3728533" cy="2603228"/>
          </a:xfrm>
          <a:prstGeom prst="triangle">
            <a:avLst>
              <a:gd name="adj" fmla="val 50000"/>
            </a:avLst>
          </a:prstGeom>
          <a:solidFill>
            <a:srgbClr val="FF0000"/>
          </a:solidFill>
          <a:ln w="1270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2"/>
        <p:cNvGrpSpPr/>
        <p:nvPr/>
      </p:nvGrpSpPr>
      <p:grpSpPr>
        <a:xfrm>
          <a:off x="0" y="0"/>
          <a:ext cx="0" cy="0"/>
          <a:chOff x="0" y="0"/>
          <a:chExt cx="0" cy="0"/>
        </a:xfrm>
      </p:grpSpPr>
      <p:sp>
        <p:nvSpPr>
          <p:cNvPr id="193" name="Google Shape;193;g18c10405233_0_1"/>
          <p:cNvSpPr/>
          <p:nvPr/>
        </p:nvSpPr>
        <p:spPr>
          <a:xfrm>
            <a:off x="321614" y="320090"/>
            <a:ext cx="11548800" cy="6217800"/>
          </a:xfrm>
          <a:prstGeom prst="rect">
            <a:avLst/>
          </a:prstGeom>
          <a:solidFill>
            <a:schemeClr val="dk1">
              <a:alpha val="13330"/>
            </a:schemeClr>
          </a:solidFill>
          <a:ln w="127000" cap="sq" cmpd="thinThick">
            <a:solidFill>
              <a:srgbClr val="262626">
                <a:alpha val="14510"/>
              </a:srgb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94" name="Google Shape;194;g18c10405233_0_1"/>
          <p:cNvSpPr>
            <a:spLocks noGrp="1"/>
          </p:cNvSpPr>
          <p:nvPr>
            <p:ph type="title"/>
          </p:nvPr>
        </p:nvSpPr>
        <p:spPr>
          <a:xfrm>
            <a:off x="838200" y="631825"/>
            <a:ext cx="10515600" cy="1325700"/>
          </a:xfrm>
          <a:prstGeom prst="ellipse">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1100"/>
              <a:buFont typeface="Calibri"/>
              <a:buNone/>
            </a:pPr>
            <a:r>
              <a:rPr lang="en-US" sz="1100" b="1">
                <a:latin typeface="Calibri"/>
                <a:ea typeface="Calibri"/>
                <a:cs typeface="Calibri"/>
                <a:sym typeface="Calibri"/>
              </a:rPr>
              <a:t> </a:t>
            </a:r>
            <a:br>
              <a:rPr lang="en-US" sz="1100">
                <a:latin typeface="Calibri"/>
                <a:ea typeface="Calibri"/>
                <a:cs typeface="Calibri"/>
                <a:sym typeface="Calibri"/>
              </a:rPr>
            </a:br>
            <a:br>
              <a:rPr lang="en-US" sz="1100">
                <a:latin typeface="Calibri"/>
                <a:ea typeface="Calibri"/>
                <a:cs typeface="Calibri"/>
                <a:sym typeface="Calibri"/>
              </a:rPr>
            </a:br>
            <a:br>
              <a:rPr lang="en-US" sz="1100">
                <a:latin typeface="Calibri"/>
                <a:ea typeface="Calibri"/>
                <a:cs typeface="Calibri"/>
                <a:sym typeface="Calibri"/>
              </a:rPr>
            </a:br>
            <a:br>
              <a:rPr lang="en-US" sz="1100" b="1">
                <a:latin typeface="Calibri"/>
                <a:ea typeface="Calibri"/>
                <a:cs typeface="Calibri"/>
                <a:sym typeface="Calibri"/>
              </a:rPr>
            </a:br>
            <a:endParaRPr sz="1100" b="1">
              <a:latin typeface="Calibri"/>
              <a:ea typeface="Calibri"/>
              <a:cs typeface="Calibri"/>
              <a:sym typeface="Calibri"/>
            </a:endParaRPr>
          </a:p>
        </p:txBody>
      </p:sp>
      <p:cxnSp>
        <p:nvCxnSpPr>
          <p:cNvPr id="195" name="Google Shape;195;g18c10405233_0_1"/>
          <p:cNvCxnSpPr/>
          <p:nvPr/>
        </p:nvCxnSpPr>
        <p:spPr>
          <a:xfrm>
            <a:off x="897611" y="1785463"/>
            <a:ext cx="10396800" cy="0"/>
          </a:xfrm>
          <a:prstGeom prst="straightConnector1">
            <a:avLst/>
          </a:prstGeom>
          <a:noFill/>
          <a:ln w="22225" cap="flat" cmpd="sng">
            <a:solidFill>
              <a:srgbClr val="7F7F7F"/>
            </a:solidFill>
            <a:prstDash val="solid"/>
            <a:miter lim="800000"/>
            <a:headEnd type="none" w="sm" len="sm"/>
            <a:tailEnd type="none" w="sm" len="sm"/>
          </a:ln>
        </p:spPr>
      </p:cxnSp>
      <p:sp>
        <p:nvSpPr>
          <p:cNvPr id="196" name="Google Shape;196;g18c10405233_0_1"/>
          <p:cNvSpPr txBox="1"/>
          <p:nvPr/>
        </p:nvSpPr>
        <p:spPr>
          <a:xfrm>
            <a:off x="4945336" y="531327"/>
            <a:ext cx="6609900" cy="1526700"/>
          </a:xfrm>
          <a:prstGeom prst="rect">
            <a:avLst/>
          </a:prstGeom>
          <a:noFill/>
          <a:ln>
            <a:noFill/>
          </a:ln>
        </p:spPr>
        <p:txBody>
          <a:bodyPr spcFirstLastPara="1" wrap="square" lIns="91425" tIns="45700" rIns="91425" bIns="45700" anchor="ctr" anchorCtr="0">
            <a:normAutofit/>
          </a:bodyPr>
          <a:lstStyle/>
          <a:p>
            <a:pPr marL="342900" marR="0" lvl="0" indent="-165100" algn="l" rtl="0">
              <a:lnSpc>
                <a:spcPct val="90000"/>
              </a:lnSpc>
              <a:spcBef>
                <a:spcPts val="0"/>
              </a:spcBef>
              <a:spcAft>
                <a:spcPts val="0"/>
              </a:spcAft>
              <a:buClr>
                <a:schemeClr val="dk1"/>
              </a:buClr>
              <a:buSzPts val="1000"/>
              <a:buFont typeface="Arial"/>
              <a:buNone/>
            </a:pPr>
            <a:endParaRPr sz="1000" b="0" i="0" u="none" strike="noStrike" cap="none">
              <a:solidFill>
                <a:schemeClr val="lt1"/>
              </a:solidFill>
              <a:latin typeface="Calibri"/>
              <a:ea typeface="Calibri"/>
              <a:cs typeface="Calibri"/>
              <a:sym typeface="Calibri"/>
            </a:endParaRPr>
          </a:p>
        </p:txBody>
      </p:sp>
      <p:pic>
        <p:nvPicPr>
          <p:cNvPr id="197" name="Google Shape;197;g18c10405233_0_1" descr="Logotipo&#10;&#10;Descripción generada automáticamente"/>
          <p:cNvPicPr preferRelativeResize="0">
            <a:picLocks noGrp="1"/>
          </p:cNvPicPr>
          <p:nvPr>
            <p:ph type="body" idx="1"/>
          </p:nvPr>
        </p:nvPicPr>
        <p:blipFill rotWithShape="1">
          <a:blip r:embed="rId3">
            <a:alphaModFix/>
          </a:blip>
          <a:srcRect/>
          <a:stretch/>
        </p:blipFill>
        <p:spPr>
          <a:xfrm>
            <a:off x="10316743" y="5904863"/>
            <a:ext cx="1362900" cy="480300"/>
          </a:xfrm>
          <a:prstGeom prst="rect">
            <a:avLst/>
          </a:prstGeom>
          <a:noFill/>
          <a:ln>
            <a:noFill/>
          </a:ln>
        </p:spPr>
      </p:pic>
      <p:sp>
        <p:nvSpPr>
          <p:cNvPr id="198" name="Google Shape;198;g18c10405233_0_1"/>
          <p:cNvSpPr txBox="1"/>
          <p:nvPr/>
        </p:nvSpPr>
        <p:spPr>
          <a:xfrm>
            <a:off x="4038625" y="4564823"/>
            <a:ext cx="7188300" cy="1292100"/>
          </a:xfrm>
          <a:prstGeom prst="rect">
            <a:avLst/>
          </a:prstGeom>
          <a:noFill/>
          <a:ln>
            <a:noFill/>
          </a:ln>
        </p:spPr>
        <p:txBody>
          <a:bodyPr spcFirstLastPara="1" wrap="square" lIns="91425" tIns="45700" rIns="91425" bIns="45700" anchor="t" anchorCtr="0">
            <a:normAutofit/>
          </a:bodyPr>
          <a:lstStyle/>
          <a:p>
            <a:pPr marL="0" marR="0" lvl="0" indent="107950" algn="l" rtl="0">
              <a:lnSpc>
                <a:spcPct val="90000"/>
              </a:lnSpc>
              <a:spcBef>
                <a:spcPts val="0"/>
              </a:spcBef>
              <a:spcAft>
                <a:spcPts val="0"/>
              </a:spcAft>
              <a:buClr>
                <a:schemeClr val="dk1"/>
              </a:buClr>
              <a:buSzPts val="1700"/>
              <a:buFont typeface="Arial"/>
              <a:buNone/>
            </a:pPr>
            <a:endParaRPr sz="1700" b="0" i="0" u="none" strike="noStrike" cap="none">
              <a:solidFill>
                <a:schemeClr val="dk1"/>
              </a:solidFill>
              <a:latin typeface="Calibri"/>
              <a:ea typeface="Calibri"/>
              <a:cs typeface="Calibri"/>
              <a:sym typeface="Calibri"/>
            </a:endParaRPr>
          </a:p>
        </p:txBody>
      </p:sp>
      <p:pic>
        <p:nvPicPr>
          <p:cNvPr id="199" name="Google Shape;199;g18c10405233_0_1" descr="Interfaz de usuario gráfica, Texto&#10;&#10;Descripción generada automáticamente"/>
          <p:cNvPicPr preferRelativeResize="0"/>
          <p:nvPr/>
        </p:nvPicPr>
        <p:blipFill rotWithShape="1">
          <a:blip r:embed="rId4">
            <a:alphaModFix/>
          </a:blip>
          <a:srcRect/>
          <a:stretch/>
        </p:blipFill>
        <p:spPr>
          <a:xfrm>
            <a:off x="584758" y="5851025"/>
            <a:ext cx="2167968" cy="588061"/>
          </a:xfrm>
          <a:prstGeom prst="rect">
            <a:avLst/>
          </a:prstGeom>
          <a:noFill/>
          <a:ln>
            <a:noFill/>
          </a:ln>
        </p:spPr>
      </p:pic>
      <p:sp>
        <p:nvSpPr>
          <p:cNvPr id="200" name="Google Shape;200;g18c10405233_0_1"/>
          <p:cNvSpPr txBox="1"/>
          <p:nvPr/>
        </p:nvSpPr>
        <p:spPr>
          <a:xfrm>
            <a:off x="1513500" y="1103600"/>
            <a:ext cx="10678500" cy="554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400">
                <a:latin typeface="Georgia"/>
                <a:ea typeface="Georgia"/>
                <a:cs typeface="Georgia"/>
                <a:sym typeface="Georgia"/>
              </a:rPr>
              <a:t>Atėjo analizė</a:t>
            </a:r>
            <a:endParaRPr sz="2400">
              <a:latin typeface="Georgia"/>
              <a:ea typeface="Georgia"/>
              <a:cs typeface="Georgia"/>
              <a:sym typeface="Georgia"/>
            </a:endParaRPr>
          </a:p>
        </p:txBody>
      </p:sp>
      <p:sp>
        <p:nvSpPr>
          <p:cNvPr id="201" name="Google Shape;201;g18c10405233_0_1"/>
          <p:cNvSpPr/>
          <p:nvPr/>
        </p:nvSpPr>
        <p:spPr>
          <a:xfrm>
            <a:off x="1661975" y="1913250"/>
            <a:ext cx="3800100" cy="1730400"/>
          </a:xfrm>
          <a:prstGeom prst="flowChartAlternateProcess">
            <a:avLst/>
          </a:prstGeom>
          <a:solidFill>
            <a:srgbClr val="FFF2CC"/>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lt-LT" sz="1700" dirty="0"/>
              <a:t>Pastiprinkite</a:t>
            </a:r>
            <a:r>
              <a:rPr lang="en-US" sz="1700" dirty="0"/>
              <a:t> </a:t>
            </a:r>
            <a:r>
              <a:rPr lang="en-US" sz="1700" dirty="0" err="1"/>
              <a:t>silpnąsias</a:t>
            </a:r>
            <a:r>
              <a:rPr lang="en-US" sz="1700" dirty="0"/>
              <a:t> </a:t>
            </a:r>
            <a:r>
              <a:rPr lang="en-US" sz="1700" dirty="0" err="1"/>
              <a:t>vietas</a:t>
            </a:r>
            <a:r>
              <a:rPr lang="en-US" sz="1700" dirty="0"/>
              <a:t> (</a:t>
            </a:r>
            <a:r>
              <a:rPr lang="en-US" sz="1700" dirty="0" err="1"/>
              <a:t>išlikimo</a:t>
            </a:r>
            <a:r>
              <a:rPr lang="en-US" sz="1700" dirty="0"/>
              <a:t> </a:t>
            </a:r>
            <a:r>
              <a:rPr lang="en-US" sz="1700" dirty="0" err="1"/>
              <a:t>strategija</a:t>
            </a:r>
            <a:r>
              <a:rPr lang="en-US" sz="1700" dirty="0"/>
              <a:t>):  </a:t>
            </a:r>
            <a:endParaRPr sz="1700" dirty="0"/>
          </a:p>
        </p:txBody>
      </p:sp>
      <p:sp>
        <p:nvSpPr>
          <p:cNvPr id="202" name="Google Shape;202;g18c10405233_0_1"/>
          <p:cNvSpPr/>
          <p:nvPr/>
        </p:nvSpPr>
        <p:spPr>
          <a:xfrm>
            <a:off x="5099250" y="3022975"/>
            <a:ext cx="802200" cy="758700"/>
          </a:xfrm>
          <a:prstGeom prst="flowChartAlternateProcess">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3500" b="1"/>
              <a:t>C</a:t>
            </a:r>
            <a:endParaRPr sz="3500" b="1"/>
          </a:p>
        </p:txBody>
      </p:sp>
      <p:sp>
        <p:nvSpPr>
          <p:cNvPr id="203" name="Google Shape;203;g18c10405233_0_1"/>
          <p:cNvSpPr/>
          <p:nvPr/>
        </p:nvSpPr>
        <p:spPr>
          <a:xfrm>
            <a:off x="1661975" y="4100250"/>
            <a:ext cx="3800100" cy="1730400"/>
          </a:xfrm>
          <a:prstGeom prst="flowChartAlternateProcess">
            <a:avLst/>
          </a:prstGeom>
          <a:solidFill>
            <a:srgbClr val="FFF2CC"/>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US" sz="1700"/>
              <a:t>Išlaikyti stipriąsias puses (puolimo strategija):</a:t>
            </a:r>
            <a:endParaRPr sz="1700"/>
          </a:p>
        </p:txBody>
      </p:sp>
      <p:sp>
        <p:nvSpPr>
          <p:cNvPr id="204" name="Google Shape;204;g18c10405233_0_1"/>
          <p:cNvSpPr/>
          <p:nvPr/>
        </p:nvSpPr>
        <p:spPr>
          <a:xfrm>
            <a:off x="6516675" y="4100250"/>
            <a:ext cx="3800100" cy="1730400"/>
          </a:xfrm>
          <a:prstGeom prst="flowChartAlternateProcess">
            <a:avLst/>
          </a:prstGeom>
          <a:solidFill>
            <a:srgbClr val="FFF2CC"/>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endParaRPr sz="1700"/>
          </a:p>
        </p:txBody>
      </p:sp>
      <p:sp>
        <p:nvSpPr>
          <p:cNvPr id="205" name="Google Shape;205;g18c10405233_0_1"/>
          <p:cNvSpPr/>
          <p:nvPr/>
        </p:nvSpPr>
        <p:spPr>
          <a:xfrm>
            <a:off x="6516675" y="1913250"/>
            <a:ext cx="3800100" cy="1730400"/>
          </a:xfrm>
          <a:prstGeom prst="flowChartAlternateProcess">
            <a:avLst/>
          </a:prstGeom>
          <a:solidFill>
            <a:srgbClr val="FFF2CC"/>
          </a:solidFill>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US" sz="1700"/>
              <a:t>Prisitaikymas prie grėsmių (persiorientavimo strategija):</a:t>
            </a:r>
            <a:endParaRPr sz="1700"/>
          </a:p>
        </p:txBody>
      </p:sp>
      <p:sp>
        <p:nvSpPr>
          <p:cNvPr id="206" name="Google Shape;206;g18c10405233_0_1"/>
          <p:cNvSpPr/>
          <p:nvPr/>
        </p:nvSpPr>
        <p:spPr>
          <a:xfrm>
            <a:off x="6074350" y="3022975"/>
            <a:ext cx="802200" cy="758700"/>
          </a:xfrm>
          <a:prstGeom prst="flowChartAlternateProcess">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3500" b="1"/>
              <a:t>A</a:t>
            </a:r>
            <a:endParaRPr sz="3500" b="1"/>
          </a:p>
        </p:txBody>
      </p:sp>
      <p:sp>
        <p:nvSpPr>
          <p:cNvPr id="207" name="Google Shape;207;g18c10405233_0_1"/>
          <p:cNvSpPr/>
          <p:nvPr/>
        </p:nvSpPr>
        <p:spPr>
          <a:xfrm>
            <a:off x="5099250" y="3919550"/>
            <a:ext cx="802200" cy="758700"/>
          </a:xfrm>
          <a:prstGeom prst="flowChartAlternateProcess">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3500" b="1"/>
              <a:t>M</a:t>
            </a:r>
            <a:endParaRPr sz="3500" b="1"/>
          </a:p>
        </p:txBody>
      </p:sp>
      <p:sp>
        <p:nvSpPr>
          <p:cNvPr id="208" name="Google Shape;208;g18c10405233_0_1"/>
          <p:cNvSpPr/>
          <p:nvPr/>
        </p:nvSpPr>
        <p:spPr>
          <a:xfrm>
            <a:off x="6074350" y="3919550"/>
            <a:ext cx="802200" cy="758700"/>
          </a:xfrm>
          <a:prstGeom prst="flowChartAlternateProcess">
            <a:avLst/>
          </a:prstGeom>
          <a:solidFill>
            <a:srgbClr val="FFD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3500" b="1"/>
              <a:t>E</a:t>
            </a:r>
            <a:endParaRPr sz="3500" b="1"/>
          </a:p>
        </p:txBody>
      </p:sp>
      <p:sp>
        <p:nvSpPr>
          <p:cNvPr id="209" name="Google Shape;209;g18c10405233_0_1"/>
          <p:cNvSpPr txBox="1"/>
          <p:nvPr/>
        </p:nvSpPr>
        <p:spPr>
          <a:xfrm>
            <a:off x="5310650" y="3438550"/>
            <a:ext cx="6915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sp>
        <p:nvSpPr>
          <p:cNvPr id="210" name="Google Shape;210;g18c10405233_0_1"/>
          <p:cNvSpPr txBox="1"/>
          <p:nvPr/>
        </p:nvSpPr>
        <p:spPr>
          <a:xfrm>
            <a:off x="592195" y="2787137"/>
            <a:ext cx="110034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p:txBody>
      </p:sp>
      <p:sp>
        <p:nvSpPr>
          <p:cNvPr id="211" name="Google Shape;211;g18c10405233_0_1"/>
          <p:cNvSpPr txBox="1"/>
          <p:nvPr/>
        </p:nvSpPr>
        <p:spPr>
          <a:xfrm>
            <a:off x="592195" y="2787137"/>
            <a:ext cx="11003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sp>
        <p:nvSpPr>
          <p:cNvPr id="212" name="Google Shape;212;g18c10405233_0_1"/>
          <p:cNvSpPr txBox="1"/>
          <p:nvPr/>
        </p:nvSpPr>
        <p:spPr>
          <a:xfrm>
            <a:off x="4985900" y="2789050"/>
            <a:ext cx="7240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sp>
        <p:nvSpPr>
          <p:cNvPr id="213" name="Google Shape;213;g18c10405233_0_1"/>
          <p:cNvSpPr txBox="1"/>
          <p:nvPr/>
        </p:nvSpPr>
        <p:spPr>
          <a:xfrm>
            <a:off x="3400350" y="2330575"/>
            <a:ext cx="88257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sp>
        <p:nvSpPr>
          <p:cNvPr id="214" name="Google Shape;214;g18c10405233_0_1"/>
          <p:cNvSpPr txBox="1"/>
          <p:nvPr/>
        </p:nvSpPr>
        <p:spPr>
          <a:xfrm>
            <a:off x="12799050" y="2559800"/>
            <a:ext cx="11003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sp>
        <p:nvSpPr>
          <p:cNvPr id="215" name="Google Shape;215;g18c10405233_0_1"/>
          <p:cNvSpPr txBox="1"/>
          <p:nvPr/>
        </p:nvSpPr>
        <p:spPr>
          <a:xfrm>
            <a:off x="12837250" y="3553175"/>
            <a:ext cx="11003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sp>
        <p:nvSpPr>
          <p:cNvPr id="216" name="Google Shape;216;g18c10405233_0_1"/>
          <p:cNvSpPr txBox="1"/>
          <p:nvPr/>
        </p:nvSpPr>
        <p:spPr>
          <a:xfrm>
            <a:off x="7157275" y="4240875"/>
            <a:ext cx="50688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sp>
        <p:nvSpPr>
          <p:cNvPr id="217" name="Google Shape;217;g18c10405233_0_1"/>
          <p:cNvSpPr txBox="1"/>
          <p:nvPr/>
        </p:nvSpPr>
        <p:spPr>
          <a:xfrm>
            <a:off x="1636496" y="2806240"/>
            <a:ext cx="11003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sp>
        <p:nvSpPr>
          <p:cNvPr id="218" name="Google Shape;218;g18c10405233_0_1"/>
          <p:cNvSpPr txBox="1"/>
          <p:nvPr/>
        </p:nvSpPr>
        <p:spPr>
          <a:xfrm>
            <a:off x="13423075" y="1470925"/>
            <a:ext cx="11003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sp>
        <p:nvSpPr>
          <p:cNvPr id="219" name="Google Shape;219;g18c10405233_0_1"/>
          <p:cNvSpPr txBox="1"/>
          <p:nvPr/>
        </p:nvSpPr>
        <p:spPr>
          <a:xfrm>
            <a:off x="6838900" y="5196025"/>
            <a:ext cx="53871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sp>
        <p:nvSpPr>
          <p:cNvPr id="220" name="Google Shape;220;g18c10405233_0_1"/>
          <p:cNvSpPr txBox="1"/>
          <p:nvPr/>
        </p:nvSpPr>
        <p:spPr>
          <a:xfrm>
            <a:off x="7157275" y="4364563"/>
            <a:ext cx="4077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sp>
        <p:nvSpPr>
          <p:cNvPr id="221" name="Google Shape;221;g18c10405233_0_1"/>
          <p:cNvSpPr txBox="1"/>
          <p:nvPr/>
        </p:nvSpPr>
        <p:spPr>
          <a:xfrm>
            <a:off x="6963100" y="4163375"/>
            <a:ext cx="5138700" cy="708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700">
                <a:solidFill>
                  <a:schemeClr val="dk1"/>
                </a:solidFill>
              </a:rPr>
              <a:t>Išnaudoti galimybes (gynybinė </a:t>
            </a:r>
            <a:endParaRPr sz="1700">
              <a:solidFill>
                <a:schemeClr val="dk1"/>
              </a:solidFill>
            </a:endParaRPr>
          </a:p>
          <a:p>
            <a:pPr marL="0" lvl="0" indent="0" algn="l" rtl="0">
              <a:spcBef>
                <a:spcPts val="0"/>
              </a:spcBef>
              <a:spcAft>
                <a:spcPts val="0"/>
              </a:spcAft>
              <a:buNone/>
            </a:pPr>
            <a:r>
              <a:rPr lang="en-US" sz="1700">
                <a:solidFill>
                  <a:schemeClr val="dk1"/>
                </a:solidFill>
              </a:rPr>
              <a:t>strategija):</a:t>
            </a:r>
            <a:endParaRPr>
              <a:latin typeface="Calibri"/>
              <a:ea typeface="Calibri"/>
              <a:cs typeface="Calibri"/>
              <a:sym typeface="Calibri"/>
            </a:endParaRPr>
          </a:p>
        </p:txBody>
      </p:sp>
      <p:sp>
        <p:nvSpPr>
          <p:cNvPr id="222" name="Google Shape;222;g18c10405233_0_1"/>
          <p:cNvSpPr txBox="1"/>
          <p:nvPr/>
        </p:nvSpPr>
        <p:spPr>
          <a:xfrm>
            <a:off x="-2292375" y="2330575"/>
            <a:ext cx="110034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549</Words>
  <Application>Microsoft Office PowerPoint</Application>
  <PresentationFormat>Widescreen</PresentationFormat>
  <Paragraphs>74</Paragraphs>
  <Slides>10</Slides>
  <Notes>10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10</vt:i4>
      </vt:variant>
    </vt:vector>
  </HeadingPairs>
  <TitlesOfParts>
    <vt:vector size="15" baseType="lpstr">
      <vt:lpstr>Arial</vt:lpstr>
      <vt:lpstr>Calibri</vt:lpstr>
      <vt:lpstr>Georgia</vt:lpstr>
      <vt:lpstr>Tema de Office</vt:lpstr>
      <vt:lpstr>Tema de Office</vt:lpstr>
      <vt:lpstr>Meistriškumo pamokų saugykla  CAME analizė</vt:lpstr>
      <vt:lpstr>    Santrauka </vt:lpstr>
      <vt:lpstr> Įvadas  Įmonių analizė yra esminė priemonė, padedanti plėtoti sėkmingą verslą ir nustatyti verslo strategiją.  CAME analizė papildo SSGG analizę: SWOT analizė leidžia geriau suprasti ir apibrėžti situaciją, su kuria susijęs jūsų verslas, o CAME analizė padės jums spręsti jūsų verslo veiksmus.  CAME analizė leidžia įmonei pateikti konkrečius atsakymus į verslo ir rinkos analizės klausimus ir parengti pasiūlymus dėl tobulinimo, kad būtų skatinamas augimas.       </vt:lpstr>
      <vt:lpstr> CAME analizės charakteristikos  CAME - tai akronimas, reiškiantis Correct, Adapt, Maintain, Exploit. CAME analizė visada atliekama kartu su kitomis verslo analizėmis, ypač po SWOT analizės. Stiprybės, silpnybės, galimybės ir grėsmės yra pradinis CAME analizės rengimo taškas. Ji leidžia SWOT išvadas paversti veiksmais Naudodami CAME analizę galite kurti 4 skirtingas strategijas. Šis metodas leidžia keisti verslo organizacinius aspektus atsižvelgiant į rinkos pokyčius. </vt:lpstr>
      <vt:lpstr> CAME analizės reikšmė ir panaudojimas  Norint sukurti ir įgyvendinti sėkmingas verslo strategijas, būtina atlikti analizę. Visų pirma CAME analizė skirta 4 tipų strategijoms:  PUOLIMO strategija: derinti vidaus privalumus ir verslo galimybes IŠGYVENIMO strategija: rasti sprendimus išorės grėsmėms ir vidaus silpnybėms. GYNYBINĖ strategija: stiprinti vidines stiprybes ir konkurencingumą REORIENTAVIMO strategija: analizuoti verslo galimybes ir gauti iš jų naudos </vt:lpstr>
      <vt:lpstr> Patarimai, kaip tai atlikti  Nustačius protingus tikslus ir swot analizę savo verslui, turėtumėte sutelkti dėmesį į CAME analizę ir galite pradėti nuo atsakymų į keletą paprastų klausimų:  Teisingai: Kokios yra jūsų verslo silpnosios pusės? Kokius veiksmus turite atlikti, kad jas ištaisytumėte?  Pritaikyti: Kokie išoriniai veiksniai kelia grėsmę jūsų verslui? Kaip galite prie jų prisitaikyti?   Išlaikyti: Kokios yra pagrindinės jūsų verslo stiprybės? Kaip galite jomis pasinaudoti, kad taptumėte konkurencingesni?  Išnaudojimas: Kokios yra rinkos galimybės? Kaip galite jomis pasinaudoti?         </vt:lpstr>
      <vt:lpstr> Išvados  Analizė yra labai svarbi siekiant apibrėžti verslo strategiją ir išspręsti įvairias vidines silpnybes arba susidurti su konkrečiais rinkos scenarijais. Came analizė papildo SWOT analizę.  Naudodamiesi CAME anaize galėsite rasti konkrečias strategijas, kaip išvengti grėsmių, paversti galimybes stiprybėmis, sustiprinti pastarąsias ir pašalinti silpnąsias puses.        </vt:lpstr>
      <vt:lpstr>     </vt:lpstr>
      <vt:lpstr>     </vt:lpstr>
      <vt:lpstr>Bibliografija:   Pardavimų verslo mokykla (2022 m.). Kas yra CAME modelis ir kaip šį strateginį įrankį pritaikyti savo versle? (https://salesbusinessschool.es/thinking-on-sales/modelo-came/)  Patricia Galiana (2021 m.). Kas yra CAME analizė ir kaip ji atliekama? (https://www.iebschool.com/blog/que-es-un-analisis-came-y-como-se-hace-marketing-digital/)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Meistriškumo pamokų saugykla  CAME analizė</dc:title>
  <dc:creator>Dideas Group</dc:creator>
  <cp:keywords>, docId:6D9DDDC53E48E2597C1EC8EA76864CD3</cp:keywords>
  <cp:lastModifiedBy>Viktorija Paplauskaitė</cp:lastModifiedBy>
  <cp:revision>6</cp:revision>
  <dcterms:created xsi:type="dcterms:W3CDTF">2022-09-21T07:19:16Z</dcterms:created>
  <dcterms:modified xsi:type="dcterms:W3CDTF">2023-01-20T11:12:44Z</dcterms:modified>
</cp:coreProperties>
</file>