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hySzkZB2MtfyxEwR6RekDBuxE9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5" name="Google Shape;21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7" name="Google Shape;10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7" name="Google Shape;11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9" name="Google Shape;12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3" name="Google Shape;153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59c182958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5" name="Google Shape;165;g159c182958c_0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7" name="Google Shape;177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0" name="Google Shape;190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medium.com/outcrowd/brand-book-guideline-a1eafcd4f706" TargetMode="External"/><Relationship Id="rId4" Type="http://schemas.openxmlformats.org/officeDocument/2006/relationships/hyperlink" Target="https://www.forbes.com/sites/propointgraphics/2016/07/24/brand-style-guides/?sh=7493cd3d61a5" TargetMode="External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0" y="0"/>
            <a:ext cx="9415165" cy="6858000"/>
          </a:xfrm>
          <a:custGeom>
            <a:rect b="b" l="l" r="r" t="t"/>
            <a:pathLst>
              <a:path extrusionOk="0" h="6858000" w="9415165">
                <a:moveTo>
                  <a:pt x="0" y="5940102"/>
                </a:moveTo>
                <a:lnTo>
                  <a:pt x="201903" y="5940608"/>
                </a:lnTo>
                <a:cubicBezTo>
                  <a:pt x="552894" y="5941488"/>
                  <a:pt x="968883" y="5942531"/>
                  <a:pt x="1461907" y="5943766"/>
                </a:cubicBezTo>
                <a:cubicBezTo>
                  <a:pt x="1662934" y="5938113"/>
                  <a:pt x="1852841" y="6049291"/>
                  <a:pt x="1951874" y="6220822"/>
                </a:cubicBezTo>
                <a:cubicBezTo>
                  <a:pt x="1951874" y="6220822"/>
                  <a:pt x="1951874" y="6220822"/>
                  <a:pt x="2282833" y="6794059"/>
                </a:cubicBezTo>
                <a:lnTo>
                  <a:pt x="2319750" y="6858000"/>
                </a:lnTo>
                <a:lnTo>
                  <a:pt x="0" y="6858000"/>
                </a:lnTo>
                <a:close/>
                <a:moveTo>
                  <a:pt x="751947" y="3830686"/>
                </a:moveTo>
                <a:cubicBezTo>
                  <a:pt x="751947" y="3830686"/>
                  <a:pt x="751947" y="3830686"/>
                  <a:pt x="1719258" y="3833112"/>
                </a:cubicBezTo>
                <a:cubicBezTo>
                  <a:pt x="1780885" y="3831380"/>
                  <a:pt x="1839102" y="3865462"/>
                  <a:pt x="1869462" y="3918046"/>
                </a:cubicBezTo>
                <a:cubicBezTo>
                  <a:pt x="1869462" y="3918046"/>
                  <a:pt x="1869462" y="3918046"/>
                  <a:pt x="2354170" y="4757586"/>
                </a:cubicBezTo>
                <a:cubicBezTo>
                  <a:pt x="2385577" y="4811983"/>
                  <a:pt x="2384937" y="4877630"/>
                  <a:pt x="2353672" y="4931947"/>
                </a:cubicBezTo>
                <a:cubicBezTo>
                  <a:pt x="2353672" y="4931947"/>
                  <a:pt x="2353672" y="4931947"/>
                  <a:pt x="1871068" y="5769061"/>
                </a:cubicBezTo>
                <a:cubicBezTo>
                  <a:pt x="1841608" y="5822336"/>
                  <a:pt x="1783799" y="5855711"/>
                  <a:pt x="1722931" y="5854589"/>
                </a:cubicBezTo>
                <a:cubicBezTo>
                  <a:pt x="1722931" y="5854589"/>
                  <a:pt x="1722931" y="5854589"/>
                  <a:pt x="756668" y="5853977"/>
                </a:cubicBezTo>
                <a:cubicBezTo>
                  <a:pt x="693994" y="5853896"/>
                  <a:pt x="636823" y="5821628"/>
                  <a:pt x="605416" y="5767228"/>
                </a:cubicBezTo>
                <a:cubicBezTo>
                  <a:pt x="605416" y="5767228"/>
                  <a:pt x="605416" y="5767228"/>
                  <a:pt x="120708" y="4927690"/>
                </a:cubicBezTo>
                <a:cubicBezTo>
                  <a:pt x="90348" y="4875106"/>
                  <a:pt x="89942" y="4807646"/>
                  <a:pt x="122255" y="4755141"/>
                </a:cubicBezTo>
                <a:cubicBezTo>
                  <a:pt x="122255" y="4755141"/>
                  <a:pt x="122255" y="4755141"/>
                  <a:pt x="603810" y="3916214"/>
                </a:cubicBezTo>
                <a:cubicBezTo>
                  <a:pt x="633271" y="3862939"/>
                  <a:pt x="691080" y="3829563"/>
                  <a:pt x="751947" y="3830686"/>
                </a:cubicBezTo>
                <a:close/>
                <a:moveTo>
                  <a:pt x="2140871" y="3416093"/>
                </a:moveTo>
                <a:cubicBezTo>
                  <a:pt x="2140871" y="3416093"/>
                  <a:pt x="2140871" y="3416093"/>
                  <a:pt x="2485012" y="3416957"/>
                </a:cubicBezTo>
                <a:cubicBezTo>
                  <a:pt x="2506938" y="3416340"/>
                  <a:pt x="2527650" y="3428466"/>
                  <a:pt x="2538451" y="3447174"/>
                </a:cubicBezTo>
                <a:cubicBezTo>
                  <a:pt x="2538451" y="3447174"/>
                  <a:pt x="2538451" y="3447174"/>
                  <a:pt x="2710898" y="3745860"/>
                </a:cubicBezTo>
                <a:cubicBezTo>
                  <a:pt x="2722072" y="3765213"/>
                  <a:pt x="2721844" y="3788568"/>
                  <a:pt x="2710720" y="3807893"/>
                </a:cubicBezTo>
                <a:cubicBezTo>
                  <a:pt x="2710720" y="3807893"/>
                  <a:pt x="2710720" y="3807893"/>
                  <a:pt x="2539024" y="4105714"/>
                </a:cubicBezTo>
                <a:cubicBezTo>
                  <a:pt x="2528542" y="4124669"/>
                  <a:pt x="2507974" y="4136543"/>
                  <a:pt x="2486319" y="4136144"/>
                </a:cubicBezTo>
                <a:cubicBezTo>
                  <a:pt x="2486319" y="4136144"/>
                  <a:pt x="2486319" y="4136144"/>
                  <a:pt x="2142549" y="4135926"/>
                </a:cubicBezTo>
                <a:cubicBezTo>
                  <a:pt x="2120252" y="4135898"/>
                  <a:pt x="2099911" y="4124417"/>
                  <a:pt x="2088738" y="4105063"/>
                </a:cubicBezTo>
                <a:cubicBezTo>
                  <a:pt x="2088738" y="4105063"/>
                  <a:pt x="2088738" y="4105063"/>
                  <a:pt x="1916292" y="3806378"/>
                </a:cubicBezTo>
                <a:cubicBezTo>
                  <a:pt x="1905490" y="3787669"/>
                  <a:pt x="1905346" y="3763670"/>
                  <a:pt x="1916843" y="3744990"/>
                </a:cubicBezTo>
                <a:cubicBezTo>
                  <a:pt x="1916843" y="3744990"/>
                  <a:pt x="1916843" y="3744990"/>
                  <a:pt x="2088166" y="3446523"/>
                </a:cubicBezTo>
                <a:cubicBezTo>
                  <a:pt x="2098648" y="3427568"/>
                  <a:pt x="2119216" y="3415695"/>
                  <a:pt x="2140871" y="3416093"/>
                </a:cubicBezTo>
                <a:close/>
                <a:moveTo>
                  <a:pt x="2309207" y="2943824"/>
                </a:moveTo>
                <a:cubicBezTo>
                  <a:pt x="2309207" y="2943824"/>
                  <a:pt x="2309207" y="2943824"/>
                  <a:pt x="2490927" y="2944279"/>
                </a:cubicBezTo>
                <a:cubicBezTo>
                  <a:pt x="2502505" y="2943955"/>
                  <a:pt x="2513441" y="2950357"/>
                  <a:pt x="2519144" y="2960236"/>
                </a:cubicBezTo>
                <a:cubicBezTo>
                  <a:pt x="2519144" y="2960236"/>
                  <a:pt x="2519144" y="2960236"/>
                  <a:pt x="2610202" y="3117952"/>
                </a:cubicBezTo>
                <a:cubicBezTo>
                  <a:pt x="2616102" y="3128172"/>
                  <a:pt x="2615982" y="3140504"/>
                  <a:pt x="2610107" y="3150708"/>
                </a:cubicBezTo>
                <a:cubicBezTo>
                  <a:pt x="2610107" y="3150708"/>
                  <a:pt x="2610107" y="3150708"/>
                  <a:pt x="2519446" y="3307968"/>
                </a:cubicBezTo>
                <a:cubicBezTo>
                  <a:pt x="2513912" y="3317976"/>
                  <a:pt x="2503051" y="3324246"/>
                  <a:pt x="2491617" y="3324035"/>
                </a:cubicBezTo>
                <a:cubicBezTo>
                  <a:pt x="2491617" y="3324035"/>
                  <a:pt x="2491617" y="3324035"/>
                  <a:pt x="2310094" y="3323920"/>
                </a:cubicBezTo>
                <a:cubicBezTo>
                  <a:pt x="2298321" y="3323905"/>
                  <a:pt x="2287579" y="3317843"/>
                  <a:pt x="2281679" y="3307623"/>
                </a:cubicBezTo>
                <a:cubicBezTo>
                  <a:pt x="2281679" y="3307623"/>
                  <a:pt x="2281679" y="3307623"/>
                  <a:pt x="2190623" y="3149908"/>
                </a:cubicBezTo>
                <a:cubicBezTo>
                  <a:pt x="2184919" y="3140029"/>
                  <a:pt x="2184843" y="3127357"/>
                  <a:pt x="2190913" y="3117492"/>
                </a:cubicBezTo>
                <a:cubicBezTo>
                  <a:pt x="2190913" y="3117492"/>
                  <a:pt x="2190913" y="3117492"/>
                  <a:pt x="2281378" y="2959891"/>
                </a:cubicBezTo>
                <a:cubicBezTo>
                  <a:pt x="2286913" y="2949884"/>
                  <a:pt x="2297773" y="2943613"/>
                  <a:pt x="2309207" y="2943824"/>
                </a:cubicBezTo>
                <a:close/>
                <a:moveTo>
                  <a:pt x="4112874" y="2635904"/>
                </a:moveTo>
                <a:cubicBezTo>
                  <a:pt x="4112874" y="2635904"/>
                  <a:pt x="4112874" y="2635904"/>
                  <a:pt x="7268230" y="2643815"/>
                </a:cubicBezTo>
                <a:cubicBezTo>
                  <a:pt x="7469258" y="2638162"/>
                  <a:pt x="7659163" y="2749340"/>
                  <a:pt x="7758196" y="2920870"/>
                </a:cubicBezTo>
                <a:cubicBezTo>
                  <a:pt x="7758196" y="2920870"/>
                  <a:pt x="7758196" y="2920870"/>
                  <a:pt x="9339309" y="5659439"/>
                </a:cubicBezTo>
                <a:cubicBezTo>
                  <a:pt x="9441758" y="5836884"/>
                  <a:pt x="9439672" y="6051021"/>
                  <a:pt x="9337678" y="6228205"/>
                </a:cubicBezTo>
                <a:cubicBezTo>
                  <a:pt x="9337678" y="6228205"/>
                  <a:pt x="9337678" y="6228205"/>
                  <a:pt x="9008157" y="6799787"/>
                </a:cubicBezTo>
                <a:lnTo>
                  <a:pt x="8974598" y="6858000"/>
                </a:lnTo>
                <a:lnTo>
                  <a:pt x="2425403" y="6858000"/>
                </a:lnTo>
                <a:lnTo>
                  <a:pt x="2332089" y="6696379"/>
                </a:lnTo>
                <a:cubicBezTo>
                  <a:pt x="2245236" y="6545945"/>
                  <a:pt x="2152593" y="6385482"/>
                  <a:pt x="2053773" y="6214321"/>
                </a:cubicBezTo>
                <a:cubicBezTo>
                  <a:pt x="1954740" y="6042790"/>
                  <a:pt x="1953410" y="5822737"/>
                  <a:pt x="2058819" y="5651469"/>
                </a:cubicBezTo>
                <a:cubicBezTo>
                  <a:pt x="2058819" y="5651469"/>
                  <a:pt x="2058819" y="5651469"/>
                  <a:pt x="3629647" y="2914896"/>
                </a:cubicBezTo>
                <a:cubicBezTo>
                  <a:pt x="3725749" y="2741114"/>
                  <a:pt x="3914325" y="2632240"/>
                  <a:pt x="4112874" y="2635904"/>
                </a:cubicBezTo>
                <a:close/>
                <a:moveTo>
                  <a:pt x="688133" y="2474638"/>
                </a:moveTo>
                <a:cubicBezTo>
                  <a:pt x="688133" y="2474638"/>
                  <a:pt x="688133" y="2474638"/>
                  <a:pt x="1287544" y="2476142"/>
                </a:cubicBezTo>
                <a:cubicBezTo>
                  <a:pt x="1325733" y="2475067"/>
                  <a:pt x="1361809" y="2496187"/>
                  <a:pt x="1380621" y="2528772"/>
                </a:cubicBezTo>
                <a:cubicBezTo>
                  <a:pt x="1380621" y="2528772"/>
                  <a:pt x="1380621" y="2528772"/>
                  <a:pt x="1680979" y="3049008"/>
                </a:cubicBezTo>
                <a:cubicBezTo>
                  <a:pt x="1700441" y="3082716"/>
                  <a:pt x="1700045" y="3123395"/>
                  <a:pt x="1680670" y="3157054"/>
                </a:cubicBezTo>
                <a:cubicBezTo>
                  <a:pt x="1680670" y="3157054"/>
                  <a:pt x="1680670" y="3157054"/>
                  <a:pt x="1381617" y="3675787"/>
                </a:cubicBezTo>
                <a:cubicBezTo>
                  <a:pt x="1363361" y="3708799"/>
                  <a:pt x="1327537" y="3729482"/>
                  <a:pt x="1289821" y="3728785"/>
                </a:cubicBezTo>
                <a:cubicBezTo>
                  <a:pt x="1289821" y="3728785"/>
                  <a:pt x="1289821" y="3728785"/>
                  <a:pt x="691058" y="3728407"/>
                </a:cubicBezTo>
                <a:cubicBezTo>
                  <a:pt x="652221" y="3728357"/>
                  <a:pt x="616793" y="3708360"/>
                  <a:pt x="597332" y="3674651"/>
                </a:cubicBezTo>
                <a:cubicBezTo>
                  <a:pt x="597332" y="3674651"/>
                  <a:pt x="597332" y="3674651"/>
                  <a:pt x="296974" y="3154416"/>
                </a:cubicBezTo>
                <a:cubicBezTo>
                  <a:pt x="278161" y="3121831"/>
                  <a:pt x="277908" y="3080029"/>
                  <a:pt x="297933" y="3047494"/>
                </a:cubicBezTo>
                <a:cubicBezTo>
                  <a:pt x="297933" y="3047494"/>
                  <a:pt x="297933" y="3047494"/>
                  <a:pt x="596337" y="2527637"/>
                </a:cubicBezTo>
                <a:cubicBezTo>
                  <a:pt x="614593" y="2494625"/>
                  <a:pt x="650416" y="2473943"/>
                  <a:pt x="688133" y="2474638"/>
                </a:cubicBezTo>
                <a:close/>
                <a:moveTo>
                  <a:pt x="2732571" y="2020011"/>
                </a:moveTo>
                <a:cubicBezTo>
                  <a:pt x="2732571" y="2020011"/>
                  <a:pt x="2732571" y="2020011"/>
                  <a:pt x="3236024" y="2021272"/>
                </a:cubicBezTo>
                <a:cubicBezTo>
                  <a:pt x="3268098" y="2020370"/>
                  <a:pt x="3298399" y="2038110"/>
                  <a:pt x="3314200" y="2065479"/>
                </a:cubicBezTo>
                <a:cubicBezTo>
                  <a:pt x="3314200" y="2065479"/>
                  <a:pt x="3314200" y="2065479"/>
                  <a:pt x="3566473" y="2502430"/>
                </a:cubicBezTo>
                <a:cubicBezTo>
                  <a:pt x="3582820" y="2530741"/>
                  <a:pt x="3582487" y="2564907"/>
                  <a:pt x="3566214" y="2593179"/>
                </a:cubicBezTo>
                <a:cubicBezTo>
                  <a:pt x="3566214" y="2593179"/>
                  <a:pt x="3566214" y="2593179"/>
                  <a:pt x="3315036" y="3028868"/>
                </a:cubicBezTo>
                <a:cubicBezTo>
                  <a:pt x="3299702" y="3056596"/>
                  <a:pt x="3269615" y="3073966"/>
                  <a:pt x="3237935" y="3073382"/>
                </a:cubicBezTo>
                <a:cubicBezTo>
                  <a:pt x="3237935" y="3073382"/>
                  <a:pt x="3237935" y="3073382"/>
                  <a:pt x="2735028" y="3073064"/>
                </a:cubicBezTo>
                <a:cubicBezTo>
                  <a:pt x="2702409" y="3073021"/>
                  <a:pt x="2672652" y="3056226"/>
                  <a:pt x="2656307" y="3027915"/>
                </a:cubicBezTo>
                <a:cubicBezTo>
                  <a:pt x="2656307" y="3027915"/>
                  <a:pt x="2656307" y="3027915"/>
                  <a:pt x="2404033" y="2590963"/>
                </a:cubicBezTo>
                <a:cubicBezTo>
                  <a:pt x="2388231" y="2563595"/>
                  <a:pt x="2388020" y="2528484"/>
                  <a:pt x="2404839" y="2501157"/>
                </a:cubicBezTo>
                <a:cubicBezTo>
                  <a:pt x="2404839" y="2501157"/>
                  <a:pt x="2404839" y="2501157"/>
                  <a:pt x="2655471" y="2064525"/>
                </a:cubicBezTo>
                <a:cubicBezTo>
                  <a:pt x="2670804" y="2036797"/>
                  <a:pt x="2700892" y="2019426"/>
                  <a:pt x="2732571" y="2020011"/>
                </a:cubicBezTo>
                <a:close/>
                <a:moveTo>
                  <a:pt x="3662925" y="0"/>
                </a:moveTo>
                <a:lnTo>
                  <a:pt x="5336547" y="0"/>
                </a:lnTo>
                <a:lnTo>
                  <a:pt x="5342959" y="11106"/>
                </a:lnTo>
                <a:cubicBezTo>
                  <a:pt x="5372852" y="62881"/>
                  <a:pt x="5492421" y="269982"/>
                  <a:pt x="5970700" y="1098387"/>
                </a:cubicBezTo>
                <a:cubicBezTo>
                  <a:pt x="6012021" y="1169956"/>
                  <a:pt x="6011183" y="1256322"/>
                  <a:pt x="5970044" y="1327785"/>
                </a:cubicBezTo>
                <a:cubicBezTo>
                  <a:pt x="5970044" y="1327785"/>
                  <a:pt x="5970044" y="1327785"/>
                  <a:pt x="5335110" y="2429135"/>
                </a:cubicBezTo>
                <a:cubicBezTo>
                  <a:pt x="5296350" y="2499226"/>
                  <a:pt x="5220291" y="2543137"/>
                  <a:pt x="5140211" y="2541659"/>
                </a:cubicBezTo>
                <a:cubicBezTo>
                  <a:pt x="5140211" y="2541659"/>
                  <a:pt x="5140211" y="2541659"/>
                  <a:pt x="3868947" y="2540855"/>
                </a:cubicBezTo>
                <a:cubicBezTo>
                  <a:pt x="3786490" y="2540750"/>
                  <a:pt x="3711273" y="2498294"/>
                  <a:pt x="3669952" y="2426726"/>
                </a:cubicBezTo>
                <a:cubicBezTo>
                  <a:pt x="3669952" y="2426726"/>
                  <a:pt x="3669952" y="2426726"/>
                  <a:pt x="3032246" y="1322186"/>
                </a:cubicBezTo>
                <a:cubicBezTo>
                  <a:pt x="2992303" y="1253003"/>
                  <a:pt x="2991768" y="1164250"/>
                  <a:pt x="3034282" y="1095172"/>
                </a:cubicBezTo>
                <a:cubicBezTo>
                  <a:pt x="3034282" y="1095172"/>
                  <a:pt x="3034282" y="1095172"/>
                  <a:pt x="3556318" y="185723"/>
                </a:cubicBez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8" name="Google Shape;98;p1"/>
          <p:cNvGrpSpPr/>
          <p:nvPr/>
        </p:nvGrpSpPr>
        <p:grpSpPr>
          <a:xfrm>
            <a:off x="6169039" y="1090549"/>
            <a:ext cx="5581001" cy="4278755"/>
            <a:chOff x="6169039" y="142050"/>
            <a:chExt cx="5581001" cy="4278755"/>
          </a:xfrm>
        </p:grpSpPr>
        <p:sp>
          <p:nvSpPr>
            <p:cNvPr id="99" name="Google Shape;99;p1"/>
            <p:cNvSpPr/>
            <p:nvPr/>
          </p:nvSpPr>
          <p:spPr>
            <a:xfrm rot="-5400000">
              <a:off x="6820162" y="-509073"/>
              <a:ext cx="4278755" cy="5581001"/>
            </a:xfrm>
            <a:custGeom>
              <a:rect b="b" l="l" r="r" t="t"/>
              <a:pathLst>
                <a:path extrusionOk="0" h="5581001" w="4278755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 rot="-5400000">
              <a:off x="6902139" y="-425197"/>
              <a:ext cx="4114800" cy="5413248"/>
            </a:xfrm>
            <a:custGeom>
              <a:rect b="b" l="l" r="r" t="t"/>
              <a:pathLst>
                <a:path extrusionOk="0" h="5581001" w="4278755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1" name="Google Shape;101;p1"/>
          <p:cNvSpPr txBox="1"/>
          <p:nvPr>
            <p:ph type="title"/>
          </p:nvPr>
        </p:nvSpPr>
        <p:spPr>
          <a:xfrm>
            <a:off x="6569715" y="1812202"/>
            <a:ext cx="4779647" cy="28219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-US" sz="4000">
                <a:solidFill>
                  <a:schemeClr val="lt1"/>
                </a:solidFill>
              </a:rPr>
              <a:t>Repositório de Lições Masterclass</a:t>
            </a:r>
            <a:br>
              <a:rPr lang="en-US" sz="4000">
                <a:solidFill>
                  <a:schemeClr val="lt1"/>
                </a:solidFill>
              </a:rPr>
            </a:br>
            <a:br>
              <a:rPr lang="en-US" sz="4000">
                <a:solidFill>
                  <a:schemeClr val="lt1"/>
                </a:solidFill>
              </a:rPr>
            </a:br>
            <a:r>
              <a:rPr b="1" lang="en-US" sz="4000">
                <a:solidFill>
                  <a:srgbClr val="FF0000"/>
                </a:solidFill>
              </a:rPr>
              <a:t>Brand book: guidelines</a:t>
            </a:r>
            <a:endParaRPr b="1" sz="4000">
              <a:solidFill>
                <a:srgbClr val="FF0000"/>
              </a:solidFill>
            </a:endParaRPr>
          </a:p>
        </p:txBody>
      </p:sp>
      <p:pic>
        <p:nvPicPr>
          <p:cNvPr descr="Logotipo&#10;&#10;Descripción generada automáticamente" id="102" name="Google Shape;102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772505"/>
            <a:ext cx="2953443" cy="10396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terfaz de usuario gráfica, Texto&#10;&#10;Descripción generada automáticamente" id="103" name="Google Shape;10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905122" y="235318"/>
            <a:ext cx="1864311" cy="505694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"/>
          <p:cNvSpPr txBox="1"/>
          <p:nvPr/>
        </p:nvSpPr>
        <p:spPr>
          <a:xfrm>
            <a:off x="2341413" y="5932268"/>
            <a:ext cx="6525600" cy="6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9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O resultado deste projeto foi financiado com o apoio da Comissão Europeia. Esta comunicação reflete apenas as opiniões do autor, e a Comissão não pode ser responsabilizada por qualquer uso que possa ser feito das informações nela contidas. Número de submissão: 2021-1-ES02-KA220-YOU-000028609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6"/>
          <p:cNvSpPr/>
          <p:nvPr/>
        </p:nvSpPr>
        <p:spPr>
          <a:xfrm>
            <a:off x="-169682" y="-50721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6"/>
          <p:cNvSpPr/>
          <p:nvPr/>
        </p:nvSpPr>
        <p:spPr>
          <a:xfrm>
            <a:off x="4715124" y="0"/>
            <a:ext cx="7476877" cy="68580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6"/>
          <p:cNvSpPr/>
          <p:nvPr>
            <p:ph type="title"/>
          </p:nvPr>
        </p:nvSpPr>
        <p:spPr>
          <a:xfrm>
            <a:off x="169682" y="-31867"/>
            <a:ext cx="10260831" cy="6296744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3"/>
              <a:buFont typeface="Calibri"/>
              <a:buNone/>
            </a:pPr>
            <a:r>
              <a:rPr b="1" lang="en-US" sz="2520"/>
              <a:t>Bibliografia</a:t>
            </a:r>
            <a:r>
              <a:rPr b="1" lang="en-US" sz="1862"/>
              <a:t>:</a:t>
            </a:r>
            <a:br>
              <a:rPr b="1" lang="en-US" sz="186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186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86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3"/>
              <a:buFont typeface="Calibri"/>
              <a:buNone/>
            </a:pPr>
            <a:r>
              <a:t/>
            </a:r>
            <a:endParaRPr sz="1863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2"/>
              <a:buFont typeface="Calibri"/>
              <a:buNone/>
            </a:pPr>
            <a:r>
              <a:rPr lang="en-US" sz="1999"/>
              <a:t>Messaki E. (2020), Brand Book and guideline. How to create a brilliant identity and improve the brand image (</a:t>
            </a:r>
            <a:r>
              <a:rPr lang="en-US" sz="1999" u="sng">
                <a:solidFill>
                  <a:schemeClr val="hlink"/>
                </a:solidFill>
                <a:hlinkClick r:id="rId3"/>
              </a:rPr>
              <a:t>https://medium.com/outcrowd/brand-book-guideline-a1eafcd4f706</a:t>
            </a:r>
            <a:r>
              <a:rPr lang="en-US" sz="1999"/>
              <a:t>)</a:t>
            </a:r>
            <a:endParaRPr sz="199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2"/>
              <a:buFont typeface="Calibri"/>
              <a:buNone/>
            </a:pPr>
            <a:r>
              <a:t/>
            </a:r>
            <a:endParaRPr sz="199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2"/>
              <a:buFont typeface="Calibri"/>
              <a:buNone/>
            </a:pPr>
            <a:br>
              <a:rPr lang="en-US" sz="1999">
                <a:latin typeface="Calibri"/>
                <a:ea typeface="Calibri"/>
                <a:cs typeface="Calibri"/>
                <a:sym typeface="Calibri"/>
              </a:rPr>
            </a:br>
            <a:r>
              <a:rPr lang="en-US" sz="1999">
                <a:latin typeface="Calibri"/>
                <a:ea typeface="Calibri"/>
                <a:cs typeface="Calibri"/>
                <a:sym typeface="Calibri"/>
              </a:rPr>
              <a:t>Forbes (2016)</a:t>
            </a:r>
            <a:r>
              <a:rPr lang="en-US" sz="1999"/>
              <a:t>, Why your brand needs a real style guide?</a:t>
            </a:r>
            <a:endParaRPr sz="1999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2"/>
              <a:buFont typeface="Calibri"/>
              <a:buNone/>
            </a:pPr>
            <a:r>
              <a:rPr lang="en-US" sz="1999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1999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https://www.forbes.com/sites/propointgraphics/2016/07/24/brand-style-guides/?sh=7493cd3d61a5</a:t>
            </a:r>
            <a:r>
              <a:rPr lang="en-US" sz="1999"/>
              <a:t>)</a:t>
            </a:r>
            <a:endParaRPr sz="1999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3"/>
              <a:buFont typeface="Calibri"/>
              <a:buNone/>
            </a:pPr>
            <a:br>
              <a:rPr lang="en-US" sz="1944"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186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86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0" name="Google Shape;220;p6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221" name="Google Shape;221;p6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6"/>
            <p:cNvSpPr/>
            <p:nvPr/>
          </p:nvSpPr>
          <p:spPr>
            <a:xfrm>
              <a:off x="7971281" y="1075612"/>
              <a:ext cx="550492" cy="485306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3" name="Google Shape;223;p6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224" name="Google Shape;224;p6"/>
          <p:cNvPicPr preferRelativeResize="0"/>
          <p:nvPr>
            <p:ph idx="1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/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/>
          <p:nvPr>
            <p:ph type="title"/>
          </p:nvPr>
        </p:nvSpPr>
        <p:spPr>
          <a:xfrm>
            <a:off x="874454" y="599504"/>
            <a:ext cx="2743200" cy="2743200"/>
          </a:xfrm>
          <a:prstGeom prst="ellipse">
            <a:avLst/>
          </a:prstGeom>
          <a:solidFill>
            <a:srgbClr val="262626"/>
          </a:solidFill>
          <a:ln cap="flat" cmpd="thinThick" w="174625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36718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br>
              <a:rPr b="1"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3200">
                <a:solidFill>
                  <a:schemeClr val="lt1"/>
                </a:solidFill>
              </a:rPr>
              <a:t>Sumário</a:t>
            </a:r>
            <a:endParaRPr b="1"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111" name="Google Shape;111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50920" y="5992047"/>
            <a:ext cx="1587680" cy="532897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terfaz de usuario gráfica, Texto&#10;&#10;Descripción generada automáticamente" id="113" name="Google Shape;11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319183" y="5919434"/>
            <a:ext cx="2532506" cy="686942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"/>
          <p:cNvSpPr txBox="1"/>
          <p:nvPr/>
        </p:nvSpPr>
        <p:spPr>
          <a:xfrm>
            <a:off x="4509856" y="736847"/>
            <a:ext cx="7188300" cy="34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Características do </a:t>
            </a: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Brand Book</a:t>
            </a:r>
            <a:endParaRPr b="1"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Relevância e usos do Brand Book</a:t>
            </a:r>
            <a:endParaRPr b="1"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Dicas de como realizá-lo</a:t>
            </a:r>
            <a:endParaRPr b="1"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Conclusões</a:t>
            </a:r>
            <a:endParaRPr b="1"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Modelo editável</a:t>
            </a:r>
            <a:endParaRPr b="1"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3"/>
          <p:cNvSpPr/>
          <p:nvPr/>
        </p:nvSpPr>
        <p:spPr>
          <a:xfrm>
            <a:off x="4715124" y="0"/>
            <a:ext cx="7476877" cy="68580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/>
          <p:nvPr>
            <p:ph type="title"/>
          </p:nvPr>
        </p:nvSpPr>
        <p:spPr>
          <a:xfrm>
            <a:off x="441959" y="-101896"/>
            <a:ext cx="10084511" cy="577365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999"/>
              <a:buFont typeface="Calibri"/>
              <a:buNone/>
            </a:pPr>
            <a:r>
              <a:rPr b="1" lang="en-US" sz="186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268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Introd</a:t>
            </a:r>
            <a:r>
              <a:rPr b="1" lang="en-US" sz="2268">
                <a:solidFill>
                  <a:srgbClr val="222222"/>
                </a:solidFill>
              </a:rPr>
              <a:t>ução</a:t>
            </a:r>
            <a:endParaRPr b="1" sz="2268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2142"/>
              <a:buFont typeface="Calibri"/>
              <a:buNone/>
            </a:pPr>
            <a:r>
              <a:t/>
            </a:r>
            <a:endParaRPr b="1" sz="2268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9"/>
              <a:buFont typeface="Arial"/>
              <a:buNone/>
            </a:pPr>
            <a:r>
              <a:rPr lang="en-US" sz="2199">
                <a:solidFill>
                  <a:srgbClr val="222222"/>
                </a:solidFill>
              </a:rPr>
              <a:t>Branding consistente está diretamente relacionado a um negócio florescente, por isso é importante dedicar algum tempo para pensar e desenvolver um Brand Book.</a:t>
            </a:r>
            <a:endParaRPr sz="2199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9"/>
              <a:buFont typeface="Arial"/>
              <a:buNone/>
            </a:pPr>
            <a:r>
              <a:t/>
            </a:r>
            <a:endParaRPr sz="2199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9"/>
              <a:buFont typeface="Arial"/>
              <a:buNone/>
            </a:pPr>
            <a:r>
              <a:rPr lang="en-US" sz="2199">
                <a:solidFill>
                  <a:srgbClr val="222222"/>
                </a:solidFill>
              </a:rPr>
              <a:t>Um manual de marca define as regras para tudo o que você cria, desde quais fontes usar até que tipo de cor funciona melhor no logotipo. Um guia de estilo é essencial para garantir a identidade da marca, seja criando um cartão de visita, postando um comentário nas redes sociais ou desenvolvendo um anúncio de campanha.</a:t>
            </a:r>
            <a:endParaRPr sz="2199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9"/>
              <a:buFont typeface="Arial"/>
              <a:buNone/>
            </a:pPr>
            <a:r>
              <a:t/>
            </a:r>
            <a:endParaRPr sz="2199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9"/>
              <a:buFont typeface="Arial"/>
              <a:buNone/>
            </a:pPr>
            <a:r>
              <a:rPr lang="en-US" sz="2199">
                <a:solidFill>
                  <a:srgbClr val="222222"/>
                </a:solidFill>
              </a:rPr>
              <a:t>Um brand book é a ferramenta que permite criar trabalhos consistentes que as pessoas possam reconhecer facilmente. Elementos visuais, estilos e mensagens comuns são a chave para desenvolver uma imagem e reputação de marca coerentes.</a:t>
            </a:r>
            <a:endParaRPr sz="2199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5833"/>
              <a:buFont typeface="Calibri"/>
              <a:buNone/>
            </a:pPr>
            <a:r>
              <a:t/>
            </a:r>
            <a:endParaRPr sz="1944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5833"/>
              <a:buFont typeface="Calibri"/>
              <a:buNone/>
            </a:pPr>
            <a:br>
              <a:rPr lang="en-US" sz="1944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944"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186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86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" name="Google Shape;122;p3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23" name="Google Shape;123;p3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7971281" y="1075612"/>
              <a:ext cx="550492" cy="485306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125;p3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126" name="Google Shape;126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4"/>
          <p:cNvSpPr/>
          <p:nvPr/>
        </p:nvSpPr>
        <p:spPr>
          <a:xfrm>
            <a:off x="4715124" y="0"/>
            <a:ext cx="7476877" cy="68580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4"/>
          <p:cNvSpPr/>
          <p:nvPr>
            <p:ph type="title"/>
          </p:nvPr>
        </p:nvSpPr>
        <p:spPr>
          <a:xfrm>
            <a:off x="535529" y="-76001"/>
            <a:ext cx="10201601" cy="6372745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 sz="207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520">
                <a:solidFill>
                  <a:srgbClr val="222222"/>
                </a:solidFill>
              </a:rPr>
              <a:t>Características de um</a:t>
            </a:r>
            <a:r>
              <a:rPr b="1" lang="en-US" sz="2520">
                <a:solidFill>
                  <a:srgbClr val="222222"/>
                </a:solidFill>
              </a:rPr>
              <a:t> Brand Book</a:t>
            </a:r>
            <a:endParaRPr b="1" sz="216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5833"/>
              <a:buFont typeface="Calibri"/>
              <a:buNone/>
            </a:pPr>
            <a:r>
              <a:t/>
            </a:r>
            <a:endParaRPr sz="2160"/>
          </a:p>
          <a:p>
            <a:pPr indent="-354307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-US" sz="2199"/>
              <a:t>Um Brand Book estabelece orientações específicas para conteúdos e comunicações coerentes com a identidade da marca;</a:t>
            </a:r>
            <a:endParaRPr sz="2199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99"/>
          </a:p>
          <a:p>
            <a:pPr indent="-354307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-US" sz="2199"/>
              <a:t>Inclui informação específica sobre os objetivos e a missão da marca, a utilização do logótipo, a utilização das cores, tipografia, imagens e estilo de comunicação;</a:t>
            </a:r>
            <a:endParaRPr sz="2199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99"/>
          </a:p>
          <a:p>
            <a:pPr indent="-354307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-US" sz="2199"/>
              <a:t>Aumenta a eficácia das atividades de marketing;</a:t>
            </a:r>
            <a:endParaRPr sz="2199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99"/>
          </a:p>
          <a:p>
            <a:pPr indent="-354307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-US" sz="2199"/>
              <a:t>Ajuda o seu negócio a aumentar a notoriedade, reconhecimento e fidelização da marca;</a:t>
            </a:r>
            <a:endParaRPr sz="2199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99"/>
          </a:p>
          <a:p>
            <a:pPr indent="-354307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-US" sz="2199"/>
              <a:t>Apresenta o seu negócio a parceiros criativos.</a:t>
            </a:r>
            <a:endParaRPr sz="2199"/>
          </a:p>
        </p:txBody>
      </p:sp>
      <p:grpSp>
        <p:nvGrpSpPr>
          <p:cNvPr id="134" name="Google Shape;134;p4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35" name="Google Shape;135;p4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7971281" y="1075612"/>
              <a:ext cx="550492" cy="485306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7" name="Google Shape;137;p4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138" name="Google Shape;138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4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5"/>
          <p:cNvSpPr/>
          <p:nvPr/>
        </p:nvSpPr>
        <p:spPr>
          <a:xfrm>
            <a:off x="4715124" y="0"/>
            <a:ext cx="7476877" cy="68580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5"/>
          <p:cNvSpPr/>
          <p:nvPr>
            <p:ph type="title"/>
          </p:nvPr>
        </p:nvSpPr>
        <p:spPr>
          <a:xfrm>
            <a:off x="636743" y="-79384"/>
            <a:ext cx="10379700" cy="57759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6774"/>
              <a:buFont typeface="Calibri"/>
              <a:buNone/>
            </a:pPr>
            <a:r>
              <a:rPr b="1" lang="en-US" sz="3100"/>
              <a:t>Relevância e usos do Brand Book</a:t>
            </a:r>
            <a:br>
              <a:rPr lang="en-US" sz="2520">
                <a:latin typeface="Calibri"/>
                <a:ea typeface="Calibri"/>
                <a:cs typeface="Calibri"/>
                <a:sym typeface="Calibri"/>
              </a:rPr>
            </a:br>
            <a:endParaRPr sz="252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9"/>
              <a:buFont typeface="Arial"/>
              <a:buNone/>
            </a:pPr>
            <a:r>
              <a:rPr lang="en-US" sz="2199"/>
              <a:t>Um brand book é importante para manter uma aparência visual consistente e uma sensação consistente em todas as comunicações e para se diferenciar dos concorrentes.</a:t>
            </a:r>
            <a:endParaRPr sz="219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9"/>
              <a:buFont typeface="Arial"/>
              <a:buNone/>
            </a:pPr>
            <a:r>
              <a:t/>
            </a:r>
            <a:endParaRPr sz="219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9"/>
              <a:buFont typeface="Arial"/>
              <a:buNone/>
            </a:pPr>
            <a:r>
              <a:rPr lang="en-US" sz="2199"/>
              <a:t>Um guia de estilo de marca claro é a chave para desenvolver uma identidade de marca estável e reconhecível e as pessoas estarão mais inclinadas a confiar em sua marca. Também garantirá que seus funcionários e parceiros desenvolvam um conhecimento sólido dos elementos da marca e sejam capazes de representar a marca e o produto da maneira correta.</a:t>
            </a:r>
            <a:endParaRPr sz="219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9"/>
              <a:buFont typeface="Arial"/>
              <a:buNone/>
            </a:pPr>
            <a:r>
              <a:t/>
            </a:r>
            <a:endParaRPr sz="219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9"/>
              <a:buFont typeface="Arial"/>
              <a:buNone/>
            </a:pPr>
            <a:r>
              <a:rPr lang="en-US" sz="2199"/>
              <a:t>Dar voz a novas ideias ou explorar novos campos tem sempre de respeitar o estilo e a forma de comunicação de forma a garantir a estabilidade, reconhecimento e continuidade da marca.</a:t>
            </a:r>
            <a:endParaRPr sz="219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4065"/>
              <a:buFont typeface="Calibri"/>
              <a:buNone/>
            </a:pPr>
            <a:r>
              <a:t/>
            </a:r>
            <a:endParaRPr sz="219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545"/>
              <a:buFont typeface="Calibri"/>
              <a:buNone/>
            </a:pPr>
            <a:r>
              <a:t/>
            </a:r>
            <a:endParaRPr sz="197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4545"/>
              <a:buFont typeface="Calibri"/>
              <a:buNone/>
            </a:pPr>
            <a:r>
              <a:t/>
            </a:r>
            <a:endParaRPr sz="197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5833"/>
              <a:buFont typeface="Calibri"/>
              <a:buNone/>
            </a:pPr>
            <a:r>
              <a:t/>
            </a:r>
            <a:endParaRPr sz="216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5833"/>
              <a:buFont typeface="Calibri"/>
              <a:buNone/>
            </a:pPr>
            <a:br>
              <a:rPr lang="en-US" sz="2160"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207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207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7" name="Google Shape;147;p5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48" name="Google Shape;148;p5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5"/>
            <p:cNvSpPr/>
            <p:nvPr/>
          </p:nvSpPr>
          <p:spPr>
            <a:xfrm>
              <a:off x="7971281" y="1075612"/>
              <a:ext cx="550492" cy="485306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Logotipo&#10;&#10;Descripción generada automáticamente" id="150" name="Google Shape;150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4"/>
          <p:cNvSpPr/>
          <p:nvPr/>
        </p:nvSpPr>
        <p:spPr>
          <a:xfrm>
            <a:off x="4715124" y="0"/>
            <a:ext cx="7476877" cy="68580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4"/>
          <p:cNvSpPr/>
          <p:nvPr>
            <p:ph type="title"/>
          </p:nvPr>
        </p:nvSpPr>
        <p:spPr>
          <a:xfrm>
            <a:off x="0" y="-205500"/>
            <a:ext cx="12822600" cy="59691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999"/>
              <a:buFont typeface="Calibri"/>
              <a:buNone/>
            </a:pPr>
            <a:r>
              <a:rPr b="1" lang="en-US" sz="186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520">
                <a:solidFill>
                  <a:srgbClr val="222222"/>
                </a:solidFill>
              </a:rPr>
              <a:t>Dicas de como criar um brand book</a:t>
            </a:r>
            <a:endParaRPr b="1" sz="252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928"/>
              <a:buFont typeface="Calibri"/>
              <a:buNone/>
            </a:pPr>
            <a:br>
              <a:rPr lang="en-US" sz="252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199"/>
              <a:t>Criar um Brand Book nem sempre é fácil, mas existem alguns passos simples que você pode seguir para desenvolvê-lo.</a:t>
            </a:r>
            <a:endParaRPr sz="219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9"/>
              <a:buFont typeface="Arial"/>
              <a:buNone/>
            </a:pPr>
            <a:r>
              <a:t/>
            </a:r>
            <a:endParaRPr sz="219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9"/>
              <a:buFont typeface="Arial"/>
              <a:buNone/>
            </a:pPr>
            <a:r>
              <a:rPr lang="en-US" sz="2199"/>
              <a:t>- A parte introdutória do Brand Book refere-se à </a:t>
            </a:r>
            <a:r>
              <a:rPr b="1" lang="en-US" sz="2199"/>
              <a:t>missão</a:t>
            </a:r>
            <a:r>
              <a:rPr lang="en-US" sz="2199"/>
              <a:t> e aos </a:t>
            </a:r>
            <a:r>
              <a:rPr b="1" lang="en-US" sz="2199"/>
              <a:t>valores</a:t>
            </a:r>
            <a:r>
              <a:rPr lang="en-US" sz="2199"/>
              <a:t> da sua marca: quais são os valores centrais da marca? Como a marca se diferencia de seus concorrentes? Descreva seus clientes, seu público-alvo.</a:t>
            </a:r>
            <a:endParaRPr sz="219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9"/>
              <a:buFont typeface="Arial"/>
              <a:buNone/>
            </a:pPr>
            <a:r>
              <a:t/>
            </a:r>
            <a:endParaRPr sz="219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9"/>
              <a:buFont typeface="Arial"/>
              <a:buNone/>
            </a:pPr>
            <a:r>
              <a:rPr lang="en-US" sz="2199"/>
              <a:t>- A segunda parte do Livro refere-se aos elementos visuais: o l</a:t>
            </a:r>
            <a:r>
              <a:rPr b="1" lang="en-US" sz="2199"/>
              <a:t>ogotipo, as cores e as imagens</a:t>
            </a:r>
            <a:r>
              <a:rPr lang="en-US" sz="2199"/>
              <a:t>. Para cada elemento especifique os detalhes e as diferentes versões, adicione exemplos concretos.</a:t>
            </a:r>
            <a:endParaRPr sz="219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9"/>
              <a:buFont typeface="Arial"/>
              <a:buNone/>
            </a:pPr>
            <a:r>
              <a:t/>
            </a:r>
            <a:endParaRPr sz="219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9"/>
              <a:buFont typeface="Arial"/>
              <a:buNone/>
            </a:pPr>
            <a:r>
              <a:rPr lang="en-US" sz="2199"/>
              <a:t>- A terceira e última parte refere-se à </a:t>
            </a:r>
            <a:r>
              <a:rPr b="1" lang="en-US" sz="2199"/>
              <a:t>comunicação</a:t>
            </a:r>
            <a:r>
              <a:rPr lang="en-US" sz="2199"/>
              <a:t>. Qual é o tipo de linguagem que se adequa ao seu público-alvo? Que tipo de mensagens gostaria de comunicar? Escolha o estilo e o tom de voz que melhor representam a sua marca e seja consistente na comunicação em todos os canais.</a:t>
            </a:r>
            <a:endParaRPr sz="219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4089"/>
              <a:buFont typeface="Calibri"/>
              <a:buNone/>
            </a:pPr>
            <a:r>
              <a:t/>
            </a:r>
            <a:endParaRPr sz="197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4042"/>
              <a:buFont typeface="Calibri"/>
              <a:buNone/>
            </a:pPr>
            <a:r>
              <a:rPr lang="en-US" sz="1979"/>
              <a:t> </a:t>
            </a:r>
            <a:br>
              <a:rPr lang="en-US" sz="1979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944"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186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86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8" name="Google Shape;158;p24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59" name="Google Shape;159;p24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24"/>
            <p:cNvSpPr/>
            <p:nvPr/>
          </p:nvSpPr>
          <p:spPr>
            <a:xfrm>
              <a:off x="7971281" y="1075612"/>
              <a:ext cx="550492" cy="485306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1" name="Google Shape;161;p24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162" name="Google Shape;162;p2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59c182958c_0_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g159c182958c_0_5"/>
          <p:cNvSpPr/>
          <p:nvPr/>
        </p:nvSpPr>
        <p:spPr>
          <a:xfrm>
            <a:off x="4715124" y="0"/>
            <a:ext cx="7476877" cy="68580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1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159c182958c_0_5"/>
          <p:cNvSpPr/>
          <p:nvPr>
            <p:ph type="title"/>
          </p:nvPr>
        </p:nvSpPr>
        <p:spPr>
          <a:xfrm>
            <a:off x="279356" y="-33568"/>
            <a:ext cx="10521900" cy="59691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928"/>
              <a:buFont typeface="Calibri"/>
              <a:buNone/>
            </a:pPr>
            <a:r>
              <a:rPr b="1" lang="en-US" sz="2520"/>
              <a:t>Conclusão</a:t>
            </a:r>
            <a:endParaRPr b="1" sz="252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928"/>
              <a:buFont typeface="Calibri"/>
              <a:buNone/>
            </a:pPr>
            <a:r>
              <a:t/>
            </a:r>
            <a:endParaRPr sz="2520"/>
          </a:p>
          <a:p>
            <a:pPr indent="-354462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90895"/>
              <a:buChar char="➔"/>
            </a:pPr>
            <a:r>
              <a:rPr lang="en-US" sz="2421"/>
              <a:t>O Brand Book é o guia de estilo da sua marca e é essencial para desenvolver e promover o seu negócio: contém toda a informação importante da sua marca, desde a descrição de valores e métodos, aos detalhes do logótipo e todos os elementos visuais que represente sua marca.</a:t>
            </a:r>
            <a:endParaRPr sz="2421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21"/>
          </a:p>
          <a:p>
            <a:pPr indent="-354462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90895"/>
              <a:buChar char="➔"/>
            </a:pPr>
            <a:r>
              <a:rPr lang="en-US" sz="2421"/>
              <a:t>O Brand Book é uma ferramenta útil que permite sistematizar as informações da Marca em um único documento; informar a equipe interna e parceiros sobre os objetivos da marca; aumentar a eficácia das atividades de marketing; criar uma imagem e reputação de marca coerente</a:t>
            </a:r>
            <a:r>
              <a:rPr lang="en-US" sz="2421"/>
              <a:t>;</a:t>
            </a:r>
            <a:endParaRPr sz="2421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9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4089"/>
              <a:buFont typeface="Calibri"/>
              <a:buNone/>
            </a:pPr>
            <a:r>
              <a:t/>
            </a:r>
            <a:endParaRPr sz="197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4089"/>
              <a:buFont typeface="Calibri"/>
              <a:buNone/>
            </a:pPr>
            <a:r>
              <a:t/>
            </a:r>
            <a:endParaRPr sz="1979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4042"/>
              <a:buFont typeface="Calibri"/>
              <a:buNone/>
            </a:pPr>
            <a:r>
              <a:rPr lang="en-US" sz="1979"/>
              <a:t> </a:t>
            </a:r>
            <a:br>
              <a:rPr lang="en-US" sz="1979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944"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186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86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0" name="Google Shape;170;g159c182958c_0_5"/>
          <p:cNvGrpSpPr/>
          <p:nvPr/>
        </p:nvGrpSpPr>
        <p:grpSpPr>
          <a:xfrm>
            <a:off x="441960" y="561256"/>
            <a:ext cx="1128381" cy="847206"/>
            <a:chOff x="7393391" y="1075612"/>
            <a:chExt cx="1128381" cy="847206"/>
          </a:xfrm>
        </p:grpSpPr>
        <p:sp>
          <p:nvSpPr>
            <p:cNvPr id="171" name="Google Shape;171;g159c182958c_0_5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g159c182958c_0_5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Logotipo&#10;&#10;Descripción generada automáticamente" id="173" name="Google Shape;173;g159c182958c_0_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69310" y="6024685"/>
            <a:ext cx="1362900" cy="48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g159c182958c_0_5"/>
          <p:cNvSpPr txBox="1"/>
          <p:nvPr/>
        </p:nvSpPr>
        <p:spPr>
          <a:xfrm>
            <a:off x="4038600" y="4884873"/>
            <a:ext cx="7188300" cy="12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7"/>
          <p:cNvSpPr/>
          <p:nvPr/>
        </p:nvSpPr>
        <p:spPr>
          <a:xfrm flipH="1" rot="10800000">
            <a:off x="1" y="0"/>
            <a:ext cx="7539895" cy="6858000"/>
          </a:xfrm>
          <a:custGeom>
            <a:rect b="b" l="l" r="r" t="t"/>
            <a:pathLst>
              <a:path extrusionOk="0" h="6858000" w="7539895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rgbClr val="262626">
              <a:alpha val="6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7"/>
          <p:cNvSpPr/>
          <p:nvPr/>
        </p:nvSpPr>
        <p:spPr>
          <a:xfrm flipH="1" rot="10800000">
            <a:off x="0" y="0"/>
            <a:ext cx="7092985" cy="6858000"/>
          </a:xfrm>
          <a:custGeom>
            <a:rect b="b" l="l" r="r" t="t"/>
            <a:pathLst>
              <a:path extrusionOk="0" h="6858000" w="7092985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7"/>
          <p:cNvSpPr/>
          <p:nvPr>
            <p:ph type="title"/>
          </p:nvPr>
        </p:nvSpPr>
        <p:spPr>
          <a:xfrm>
            <a:off x="838199" y="365125"/>
            <a:ext cx="5529943" cy="1325563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br>
              <a:rPr b="1" lang="en-US" sz="1400"/>
            </a:br>
            <a:r>
              <a:rPr b="1" lang="en-US" sz="1400"/>
              <a:t> </a:t>
            </a:r>
            <a:br>
              <a:rPr b="1" lang="en-US" sz="1400"/>
            </a:br>
            <a:r>
              <a:rPr b="1" lang="en-US" sz="1400"/>
              <a:t> </a:t>
            </a:r>
            <a:br>
              <a:rPr b="1" lang="en-US" sz="1400"/>
            </a:br>
            <a:endParaRPr b="1" sz="1400"/>
          </a:p>
        </p:txBody>
      </p:sp>
      <p:sp>
        <p:nvSpPr>
          <p:cNvPr id="183" name="Google Shape;183;p7"/>
          <p:cNvSpPr txBox="1"/>
          <p:nvPr/>
        </p:nvSpPr>
        <p:spPr>
          <a:xfrm>
            <a:off x="6541478" y="3024256"/>
            <a:ext cx="5395516" cy="527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143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Modelo editável</a:t>
            </a: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terfaz de usuario gráfica, Texto&#10;&#10;Descripción generada automáticamente" id="184" name="Google Shape;18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83683" y="5836096"/>
            <a:ext cx="2795945" cy="7618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tipo&#10;&#10;Descripción generada automáticamente" id="185" name="Google Shape;185;p7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29840" y="5889279"/>
            <a:ext cx="1663146" cy="655528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7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7"/>
          <p:cNvSpPr/>
          <p:nvPr/>
        </p:nvSpPr>
        <p:spPr>
          <a:xfrm rot="2164748">
            <a:off x="9564001" y="-232367"/>
            <a:ext cx="3728533" cy="2603228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8"/>
          <p:cNvSpPr/>
          <p:nvPr/>
        </p:nvSpPr>
        <p:spPr>
          <a:xfrm>
            <a:off x="321564" y="320040"/>
            <a:ext cx="11548800" cy="6217800"/>
          </a:xfrm>
          <a:prstGeom prst="rect">
            <a:avLst/>
          </a:prstGeom>
          <a:solidFill>
            <a:schemeClr val="dk1">
              <a:alpha val="12549"/>
            </a:schemeClr>
          </a:solidFill>
          <a:ln cap="sq" cmpd="thinThick" w="127000">
            <a:solidFill>
              <a:srgbClr val="262626">
                <a:alpha val="13725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8"/>
          <p:cNvSpPr/>
          <p:nvPr>
            <p:ph type="title"/>
          </p:nvPr>
        </p:nvSpPr>
        <p:spPr>
          <a:xfrm>
            <a:off x="838200" y="631825"/>
            <a:ext cx="10515600" cy="1325563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b="1" lang="en-US" sz="1100">
                <a:latin typeface="Calibri"/>
                <a:ea typeface="Calibri"/>
                <a:cs typeface="Calibri"/>
                <a:sym typeface="Calibri"/>
              </a:rPr>
            </a:br>
            <a:endParaRPr b="1" sz="11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4" name="Google Shape;194;p8"/>
          <p:cNvCxnSpPr/>
          <p:nvPr/>
        </p:nvCxnSpPr>
        <p:spPr>
          <a:xfrm>
            <a:off x="897636" y="1957388"/>
            <a:ext cx="10396728" cy="0"/>
          </a:xfrm>
          <a:prstGeom prst="straightConnector1">
            <a:avLst/>
          </a:prstGeom>
          <a:noFill/>
          <a:ln cap="flat" cmpd="sng" w="222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5" name="Google Shape;195;p8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65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196" name="Google Shape;196;p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16743" y="5904863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8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1079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terfaz de usuario gráfica, Texto&#10;&#10;Descripción generada automáticamente" id="198" name="Google Shape;198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4758" y="5851025"/>
            <a:ext cx="2167968" cy="588061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8"/>
          <p:cNvSpPr/>
          <p:nvPr/>
        </p:nvSpPr>
        <p:spPr>
          <a:xfrm>
            <a:off x="1967625" y="2326650"/>
            <a:ext cx="2167975" cy="2188975"/>
          </a:xfrm>
          <a:prstGeom prst="flowChartOffpageConnector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Objetivos e missão: </a:t>
            </a:r>
            <a:r>
              <a:rPr lang="en-US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valores, missão e público-alvo</a:t>
            </a:r>
            <a:endParaRPr b="0" i="0" sz="15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0" name="Google Shape;200;p8"/>
          <p:cNvSpPr/>
          <p:nvPr/>
        </p:nvSpPr>
        <p:spPr>
          <a:xfrm flipH="1" rot="10800000">
            <a:off x="3471213" y="4087225"/>
            <a:ext cx="2167975" cy="2188975"/>
          </a:xfrm>
          <a:prstGeom prst="flowChartOffpageConnector">
            <a:avLst/>
          </a:prstGeom>
          <a:solidFill>
            <a:srgbClr val="AFEEF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8"/>
          <p:cNvSpPr/>
          <p:nvPr/>
        </p:nvSpPr>
        <p:spPr>
          <a:xfrm rot="10800000">
            <a:off x="6548713" y="4087225"/>
            <a:ext cx="2167975" cy="2188975"/>
          </a:xfrm>
          <a:prstGeom prst="flowChartOffpageConnector">
            <a:avLst/>
          </a:prstGeom>
          <a:solidFill>
            <a:srgbClr val="FFC88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8"/>
          <p:cNvSpPr/>
          <p:nvPr/>
        </p:nvSpPr>
        <p:spPr>
          <a:xfrm>
            <a:off x="8148775" y="2364675"/>
            <a:ext cx="2167975" cy="2188975"/>
          </a:xfrm>
          <a:prstGeom prst="flowChartOffpageConnector">
            <a:avLst/>
          </a:prstGeom>
          <a:solidFill>
            <a:srgbClr val="E5DA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-US" sz="1500">
                <a:latin typeface="Georgia"/>
                <a:ea typeface="Georgia"/>
                <a:cs typeface="Georgia"/>
                <a:sym typeface="Georgia"/>
              </a:rPr>
              <a:t>Cores: </a:t>
            </a:r>
            <a:r>
              <a:rPr lang="en-US" sz="1500">
                <a:latin typeface="Georgia"/>
                <a:ea typeface="Georgia"/>
                <a:cs typeface="Georgia"/>
                <a:sym typeface="Georgia"/>
              </a:rPr>
              <a:t>cores primárias e secundárias e versões monocromáticas</a:t>
            </a:r>
            <a:endParaRPr b="0" i="0" sz="15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3" name="Google Shape;203;p8"/>
          <p:cNvSpPr/>
          <p:nvPr/>
        </p:nvSpPr>
        <p:spPr>
          <a:xfrm>
            <a:off x="5012013" y="2326638"/>
            <a:ext cx="2167975" cy="2188975"/>
          </a:xfrm>
          <a:prstGeom prst="flowChartOffpageConnector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-US" sz="1500">
                <a:latin typeface="Georgia"/>
                <a:ea typeface="Georgia"/>
                <a:cs typeface="Georgia"/>
                <a:sym typeface="Georgia"/>
              </a:rPr>
              <a:t>Logotipo: </a:t>
            </a:r>
            <a:r>
              <a:rPr lang="en-US" sz="1500">
                <a:latin typeface="Georgia"/>
                <a:ea typeface="Georgia"/>
                <a:cs typeface="Georgia"/>
                <a:sym typeface="Georgia"/>
              </a:rPr>
              <a:t>cores, tamanho, proporções e variações para diferentes plataformas e canais</a:t>
            </a:r>
            <a:endParaRPr b="0" i="0" sz="15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4" name="Google Shape;204;p8"/>
          <p:cNvSpPr txBox="1"/>
          <p:nvPr/>
        </p:nvSpPr>
        <p:spPr>
          <a:xfrm>
            <a:off x="1375425" y="1146175"/>
            <a:ext cx="10965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Brand Book</a:t>
            </a:r>
            <a:endParaRPr b="0" i="0" sz="2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5" name="Google Shape;205;p8"/>
          <p:cNvSpPr txBox="1"/>
          <p:nvPr/>
        </p:nvSpPr>
        <p:spPr>
          <a:xfrm>
            <a:off x="8921125" y="2827250"/>
            <a:ext cx="3304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8"/>
          <p:cNvSpPr txBox="1"/>
          <p:nvPr/>
        </p:nvSpPr>
        <p:spPr>
          <a:xfrm>
            <a:off x="9207675" y="4565625"/>
            <a:ext cx="301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8"/>
          <p:cNvSpPr txBox="1"/>
          <p:nvPr/>
        </p:nvSpPr>
        <p:spPr>
          <a:xfrm>
            <a:off x="4317300" y="4355500"/>
            <a:ext cx="790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8"/>
          <p:cNvSpPr txBox="1"/>
          <p:nvPr/>
        </p:nvSpPr>
        <p:spPr>
          <a:xfrm>
            <a:off x="-1566450" y="4412800"/>
            <a:ext cx="1100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8"/>
          <p:cNvSpPr txBox="1"/>
          <p:nvPr/>
        </p:nvSpPr>
        <p:spPr>
          <a:xfrm>
            <a:off x="5348850" y="5750025"/>
            <a:ext cx="6877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8"/>
          <p:cNvSpPr txBox="1"/>
          <p:nvPr/>
        </p:nvSpPr>
        <p:spPr>
          <a:xfrm>
            <a:off x="3744200" y="6151175"/>
            <a:ext cx="8481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8"/>
          <p:cNvSpPr txBox="1"/>
          <p:nvPr/>
        </p:nvSpPr>
        <p:spPr>
          <a:xfrm>
            <a:off x="6671813" y="4627625"/>
            <a:ext cx="19218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Comunicação: </a:t>
            </a:r>
            <a:r>
              <a:rPr lang="en-US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linguagem oficial, estilo, tom de voz</a:t>
            </a:r>
            <a:endParaRPr b="0" i="0" sz="15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2" name="Google Shape;212;p8"/>
          <p:cNvSpPr txBox="1"/>
          <p:nvPr/>
        </p:nvSpPr>
        <p:spPr>
          <a:xfrm>
            <a:off x="3594300" y="4627613"/>
            <a:ext cx="1921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-US" sz="1500">
                <a:latin typeface="Georgia"/>
                <a:ea typeface="Georgia"/>
                <a:cs typeface="Georgia"/>
                <a:sym typeface="Georgia"/>
              </a:rPr>
              <a:t>Imagens: </a:t>
            </a:r>
            <a:r>
              <a:rPr lang="en-US" sz="1500">
                <a:latin typeface="Georgia"/>
                <a:ea typeface="Georgia"/>
                <a:cs typeface="Georgia"/>
                <a:sym typeface="Georgia"/>
              </a:rPr>
              <a:t>estilo e diretrizes para uma apresentação consistente</a:t>
            </a:r>
            <a:endParaRPr b="0" i="0" sz="15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2022-09-21T07:19:16Z</dcterms:created>
  <dc:creator>Dideas Group</dc:creator>
</cp:coreProperties>
</file>