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hdqaBre7jIBahI3P94Jd6es78yg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customschemas.google.com/relationships/presentationmetadata" Target="meta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1b0e6279ad5_0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7" name="Google Shape;197;g1b0e6279ad5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8" name="Google Shape;20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1" name="Google Shape;221;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8" name="Google Shape;24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9" name="Google Shape;12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0" name="Google Shape;14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1b0e6279ad5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2" name="Google Shape;152;g1b0e6279ad5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4" name="Google Shape;164;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1b0e6279ad5_0_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5" name="Google Shape;175;g1b0e6279ad5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b0e6279ad5_0_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6" name="Google Shape;186;g1b0e6279ad5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69715" y="1812202"/>
            <a:ext cx="4779647" cy="282194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000"/>
              <a:buFont typeface="Calibri"/>
              <a:buNone/>
            </a:pPr>
            <a:r>
              <a:rPr lang="es" sz="4000" b="1" dirty="0">
                <a:solidFill>
                  <a:schemeClr val="lt1"/>
                </a:solidFill>
              </a:rPr>
              <a:t>Masterclass Lessons Learned Repository</a:t>
            </a:r>
            <a:br>
              <a:rPr lang="en-US" sz="4000" dirty="0">
                <a:solidFill>
                  <a:schemeClr val="lt1"/>
                </a:solidFill>
              </a:rPr>
            </a:br>
            <a:br>
              <a:rPr lang="en-US" sz="4000" dirty="0">
                <a:solidFill>
                  <a:schemeClr val="lt1"/>
                </a:solidFill>
              </a:rPr>
            </a:br>
            <a:r>
              <a:rPr lang="es" sz="4000" b="1" dirty="0">
                <a:solidFill>
                  <a:srgbClr val="FF0000"/>
                </a:solidFill>
              </a:rPr>
              <a:t>Mapa de empatía</a:t>
            </a:r>
            <a:endParaRPr sz="4000" b="1" dirty="0">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816080"/>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s" sz="1200" b="0" i="0" u="none" strike="noStrike" cap="none" dirty="0">
                <a:solidFill>
                  <a:srgbClr val="222222"/>
                </a:solidFill>
                <a:latin typeface="Calibri"/>
                <a:ea typeface="Calibri"/>
                <a:cs typeface="Calibri"/>
                <a:sym typeface="Calibri"/>
              </a:rPr>
              <a:t>Este resultado del proyecto ha sido financiado con el apoyo de la Comisión Europea. Esta comunicación refleja únicamente los puntos de vista del autor, y la Comisión no se hace responsable del uso que pueda hacerse de la información contenida en el mismo. Número de presentación: 2021-1-ES02-KA220-YOU-000028609</a:t>
            </a: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8"/>
        <p:cNvGrpSpPr/>
        <p:nvPr/>
      </p:nvGrpSpPr>
      <p:grpSpPr>
        <a:xfrm>
          <a:off x="0" y="0"/>
          <a:ext cx="0" cy="0"/>
          <a:chOff x="0" y="0"/>
          <a:chExt cx="0" cy="0"/>
        </a:xfrm>
      </p:grpSpPr>
      <p:sp>
        <p:nvSpPr>
          <p:cNvPr id="199" name="Google Shape;199;g1b0e6279ad5_0_7"/>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0" name="Google Shape;200;g1b0e6279ad5_0_7"/>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1" name="Google Shape;201;g1b0e6279ad5_0_7"/>
          <p:cNvSpPr>
            <a:spLocks noGrp="1"/>
          </p:cNvSpPr>
          <p:nvPr>
            <p:ph type="title"/>
          </p:nvPr>
        </p:nvSpPr>
        <p:spPr>
          <a:xfrm>
            <a:off x="279356" y="-33568"/>
            <a:ext cx="10521900" cy="59691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070" b="1">
                <a:solidFill>
                  <a:schemeClr val="dk1"/>
                </a:solidFill>
                <a:latin typeface="Calibri"/>
                <a:ea typeface="Calibri"/>
                <a:cs typeface="Calibri"/>
                <a:sym typeface="Calibri"/>
              </a:rPr>
              <a:t> </a:t>
            </a:r>
            <a:r>
              <a:rPr lang="es" sz="2800" b="1">
                <a:solidFill>
                  <a:srgbClr val="222222"/>
                </a:solidFill>
                <a:latin typeface="Calibri"/>
                <a:ea typeface="Calibri"/>
                <a:cs typeface="Calibri"/>
                <a:sym typeface="Calibri"/>
              </a:rPr>
              <a:t>Conclusiones </a:t>
            </a:r>
            <a:br>
              <a:rPr lang="en-US" sz="2800">
                <a:latin typeface="Calibri"/>
                <a:ea typeface="Calibri"/>
                <a:cs typeface="Calibri"/>
                <a:sym typeface="Calibri"/>
              </a:rPr>
            </a:br>
            <a:br>
              <a:rPr lang="en-US" sz="2160">
                <a:latin typeface="Calibri"/>
                <a:ea typeface="Calibri"/>
                <a:cs typeface="Calibri"/>
                <a:sym typeface="Calibri"/>
              </a:rPr>
            </a:br>
            <a:br>
              <a:rPr lang="en-US" sz="2070" b="1">
                <a:solidFill>
                  <a:schemeClr val="dk1"/>
                </a:solidFill>
                <a:latin typeface="Calibri"/>
                <a:ea typeface="Calibri"/>
                <a:cs typeface="Calibri"/>
                <a:sym typeface="Calibri"/>
              </a:rPr>
            </a:br>
            <a:r>
              <a:rPr lang="es" sz="2400">
                <a:solidFill>
                  <a:schemeClr val="dk1"/>
                </a:solidFill>
              </a:rPr>
              <a:t>No se limite a ser objetivo. Concéntrese en lo que realmente tiene valor para cada cuadrante, incorporando la mayor cantidad de información y comportamiento posible. Y tenga en cuenta que, en algunos casos, serán ciertamente ambiguos.</a:t>
            </a:r>
            <a:endParaRPr sz="2400">
              <a:solidFill>
                <a:schemeClr val="dk1"/>
              </a:solidFill>
            </a:endParaRPr>
          </a:p>
          <a:p>
            <a:pPr marL="0" lvl="0" indent="0" algn="l" rtl="0">
              <a:lnSpc>
                <a:spcPct val="90000"/>
              </a:lnSpc>
              <a:spcBef>
                <a:spcPts val="0"/>
              </a:spcBef>
              <a:spcAft>
                <a:spcPts val="0"/>
              </a:spcAft>
              <a:buClr>
                <a:schemeClr val="dk1"/>
              </a:buClr>
              <a:buSzPct val="45833"/>
              <a:buFont typeface="Arial"/>
              <a:buNone/>
            </a:pPr>
            <a:endParaRPr sz="2400">
              <a:solidFill>
                <a:schemeClr val="dk1"/>
              </a:solidFill>
            </a:endParaRPr>
          </a:p>
          <a:p>
            <a:pPr marL="0" lvl="0" indent="0" algn="l" rtl="0">
              <a:lnSpc>
                <a:spcPct val="90000"/>
              </a:lnSpc>
              <a:spcBef>
                <a:spcPts val="0"/>
              </a:spcBef>
              <a:spcAft>
                <a:spcPts val="0"/>
              </a:spcAft>
              <a:buClr>
                <a:schemeClr val="dk1"/>
              </a:buClr>
              <a:buSzPct val="45833"/>
              <a:buFont typeface="Arial"/>
              <a:buNone/>
            </a:pPr>
            <a:r>
              <a:rPr lang="es" sz="2400">
                <a:solidFill>
                  <a:schemeClr val="dk1"/>
                </a:solidFill>
              </a:rPr>
              <a:t>Recuerde: no hay bien o mal. Lo importante es recopilar y analizar la mayor cantidad de información posible, siempre con empatía y total foco en el usuario.</a:t>
            </a:r>
            <a:endParaRPr sz="2400">
              <a:solidFill>
                <a:schemeClr val="dk1"/>
              </a:solidFill>
            </a:endParaRPr>
          </a:p>
          <a:p>
            <a:pPr marL="0" lvl="0" indent="0" algn="l" rtl="0">
              <a:lnSpc>
                <a:spcPct val="90000"/>
              </a:lnSpc>
              <a:spcBef>
                <a:spcPts val="0"/>
              </a:spcBef>
              <a:spcAft>
                <a:spcPts val="0"/>
              </a:spcAft>
              <a:buClr>
                <a:schemeClr val="dk1"/>
              </a:buClr>
              <a:buSzPct val="45833"/>
              <a:buFont typeface="Arial"/>
              <a:buNone/>
            </a:pPr>
            <a:endParaRPr sz="2400">
              <a:solidFill>
                <a:schemeClr val="dk1"/>
              </a:solidFill>
            </a:endParaRPr>
          </a:p>
          <a:p>
            <a:pPr marL="0" lvl="0" indent="0" algn="l" rtl="0">
              <a:lnSpc>
                <a:spcPct val="90000"/>
              </a:lnSpc>
              <a:spcBef>
                <a:spcPts val="0"/>
              </a:spcBef>
              <a:spcAft>
                <a:spcPts val="0"/>
              </a:spcAft>
              <a:buClr>
                <a:schemeClr val="dk1"/>
              </a:buClr>
              <a:buSzPct val="45833"/>
              <a:buFont typeface="Arial"/>
              <a:buNone/>
            </a:pPr>
            <a:r>
              <a:rPr lang="es" sz="2400">
                <a:solidFill>
                  <a:schemeClr val="dk1"/>
                </a:solidFill>
              </a:rPr>
              <a:t>Después de todo, esta herramienta también permite salir de nuestra zona de confort y ampliar nuestra visión de nuestro grupo de </a:t>
            </a:r>
            <a:r>
              <a:rPr lang="es" sz="2400"/>
              <a:t>interés </a:t>
            </a:r>
            <a:r>
              <a:rPr lang="es" sz="2400">
                <a:solidFill>
                  <a:schemeClr val="dk1"/>
                </a:solidFill>
              </a:rPr>
              <a:t>.</a:t>
            </a:r>
            <a:endParaRPr sz="2400">
              <a:solidFill>
                <a:schemeClr val="dk1"/>
              </a:solidFill>
            </a:endParaRPr>
          </a:p>
          <a:p>
            <a:pPr marL="0" lvl="0" indent="0" algn="l" rtl="0">
              <a:lnSpc>
                <a:spcPct val="90000"/>
              </a:lnSpc>
              <a:spcBef>
                <a:spcPts val="0"/>
              </a:spcBef>
              <a:spcAft>
                <a:spcPts val="0"/>
              </a:spcAft>
              <a:buClr>
                <a:schemeClr val="dk1"/>
              </a:buClr>
              <a:buSzPct val="100000"/>
              <a:buFont typeface="Calibri"/>
              <a:buNone/>
            </a:pPr>
            <a:endParaRPr sz="2070" b="1"/>
          </a:p>
        </p:txBody>
      </p:sp>
      <p:grpSp>
        <p:nvGrpSpPr>
          <p:cNvPr id="202" name="Google Shape;202;g1b0e6279ad5_0_7"/>
          <p:cNvGrpSpPr/>
          <p:nvPr/>
        </p:nvGrpSpPr>
        <p:grpSpPr>
          <a:xfrm>
            <a:off x="441960" y="561256"/>
            <a:ext cx="1128381" cy="847205"/>
            <a:chOff x="7393391" y="1075612"/>
            <a:chExt cx="1128381" cy="847205"/>
          </a:xfrm>
        </p:grpSpPr>
        <p:sp>
          <p:nvSpPr>
            <p:cNvPr id="203" name="Google Shape;203;g1b0e6279ad5_0_7"/>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4" name="Google Shape;204;g1b0e6279ad5_0_7"/>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05" name="Google Shape;205;g1b0e6279ad5_0_7"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9"/>
        <p:cNvGrpSpPr/>
        <p:nvPr/>
      </p:nvGrpSpPr>
      <p:grpSpPr>
        <a:xfrm>
          <a:off x="0" y="0"/>
          <a:ext cx="0" cy="0"/>
          <a:chOff x="0" y="0"/>
          <a:chExt cx="0" cy="0"/>
        </a:xfrm>
      </p:grpSpPr>
      <p:sp>
        <p:nvSpPr>
          <p:cNvPr id="210" name="Google Shape;210;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1" name="Google Shape;211;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2" name="Google Shape;212;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3" name="Google Shape;213;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s" sz="1400" b="1"/>
              <a:t> </a:t>
            </a:r>
            <a:br>
              <a:rPr lang="en-US" sz="1400" b="1"/>
            </a:br>
            <a:r>
              <a:rPr lang="es" sz="1400" b="1"/>
              <a:t> </a:t>
            </a:r>
            <a:br>
              <a:rPr lang="en-US" sz="1400" b="1"/>
            </a:br>
            <a:endParaRPr sz="1400" b="1"/>
          </a:p>
        </p:txBody>
      </p:sp>
      <p:sp>
        <p:nvSpPr>
          <p:cNvPr id="214" name="Google Shape;214;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s" sz="3200" b="1">
                <a:solidFill>
                  <a:schemeClr val="dk1"/>
                </a:solidFill>
                <a:latin typeface="Calibri"/>
                <a:ea typeface="Calibri"/>
                <a:cs typeface="Calibri"/>
                <a:sym typeface="Calibri"/>
              </a:rPr>
              <a:t>mapa </a:t>
            </a:r>
            <a:r>
              <a:rPr lang="es" sz="3200" b="1" i="0" u="none" strike="noStrike" cap="none">
                <a:solidFill>
                  <a:schemeClr val="dk1"/>
                </a:solidFill>
                <a:latin typeface="Calibri"/>
                <a:ea typeface="Calibri"/>
                <a:cs typeface="Calibri"/>
                <a:sym typeface="Calibri"/>
              </a:rPr>
              <a:t>de empatía</a:t>
            </a:r>
            <a:endParaRPr sz="3200" b="1" i="0" u="none" strike="noStrike" cap="none">
              <a:solidFill>
                <a:schemeClr val="dk1"/>
              </a:solidFill>
              <a:latin typeface="Calibri"/>
              <a:ea typeface="Calibri"/>
              <a:cs typeface="Calibri"/>
              <a:sym typeface="Calibri"/>
            </a:endParaRPr>
          </a:p>
        </p:txBody>
      </p:sp>
      <p:pic>
        <p:nvPicPr>
          <p:cNvPr id="215" name="Google Shape;215;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216" name="Google Shape;216;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217" name="Google Shape;217;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218" name="Google Shape;218;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2"/>
        <p:cNvGrpSpPr/>
        <p:nvPr/>
      </p:nvGrpSpPr>
      <p:grpSpPr>
        <a:xfrm>
          <a:off x="0" y="0"/>
          <a:ext cx="0" cy="0"/>
          <a:chOff x="0" y="0"/>
          <a:chExt cx="0" cy="0"/>
        </a:xfrm>
      </p:grpSpPr>
      <p:sp>
        <p:nvSpPr>
          <p:cNvPr id="223" name="Google Shape;223;p8"/>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4" name="Google Shape;224;p8"/>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225" name="Google Shape;225;p8"/>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226" name="Google Shape;226;p8"/>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27" name="Google Shape;227;p8"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pic>
        <p:nvPicPr>
          <p:cNvPr id="228" name="Google Shape;228;p8"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29" name="Google Shape;229;p8"/>
          <p:cNvSpPr/>
          <p:nvPr/>
        </p:nvSpPr>
        <p:spPr>
          <a:xfrm>
            <a:off x="-374560" y="589791"/>
            <a:ext cx="8740200" cy="1325700"/>
          </a:xfrm>
          <a:prstGeom prst="ellipse">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s" sz="2400" b="1" dirty="0">
                <a:solidFill>
                  <a:srgbClr val="000000"/>
                </a:solidFill>
                <a:latin typeface="Calibri"/>
                <a:ea typeface="Calibri"/>
                <a:cs typeface="Calibri"/>
                <a:sym typeface="Calibri"/>
              </a:rPr>
              <a:t>Anota en cada cuadrante toda la información sobre los </a:t>
            </a:r>
            <a:r>
              <a:rPr lang="es" sz="2400" b="1" dirty="0">
                <a:latin typeface="Calibri"/>
                <a:ea typeface="Calibri"/>
                <a:cs typeface="Calibri"/>
                <a:sym typeface="Calibri"/>
              </a:rPr>
              <a:t>demás</a:t>
            </a:r>
            <a:endParaRPr sz="2400" b="1" dirty="0">
              <a:solidFill>
                <a:srgbClr val="000000"/>
              </a:solidFill>
              <a:latin typeface="Calibri"/>
              <a:ea typeface="Calibri"/>
              <a:cs typeface="Calibri"/>
              <a:sym typeface="Calibri"/>
            </a:endParaRPr>
          </a:p>
        </p:txBody>
      </p:sp>
      <p:sp>
        <p:nvSpPr>
          <p:cNvPr id="230" name="Google Shape;230;p8"/>
          <p:cNvSpPr txBox="1"/>
          <p:nvPr/>
        </p:nvSpPr>
        <p:spPr>
          <a:xfrm>
            <a:off x="7585150" y="506725"/>
            <a:ext cx="3835500" cy="391500"/>
          </a:xfrm>
          <a:prstGeom prst="rect">
            <a:avLst/>
          </a:prstGeom>
          <a:noFill/>
          <a:ln>
            <a:noFill/>
          </a:ln>
        </p:spPr>
        <p:txBody>
          <a:bodyPr spcFirstLastPara="1" wrap="square" lIns="91425" tIns="45700" rIns="91425" bIns="45700" anchor="ctr" anchorCtr="0">
            <a:noAutofit/>
          </a:bodyPr>
          <a:lstStyle/>
          <a:p>
            <a:pPr marL="342900" marR="0" lvl="0" indent="-165100" algn="l" rtl="0">
              <a:lnSpc>
                <a:spcPct val="90000"/>
              </a:lnSpc>
              <a:spcBef>
                <a:spcPts val="0"/>
              </a:spcBef>
              <a:spcAft>
                <a:spcPts val="0"/>
              </a:spcAft>
              <a:buClr>
                <a:srgbClr val="000000"/>
              </a:buClr>
              <a:buSzPts val="1000"/>
              <a:buFont typeface="Arial"/>
              <a:buNone/>
            </a:pPr>
            <a:r>
              <a:rPr lang="es" sz="1100">
                <a:solidFill>
                  <a:srgbClr val="000000"/>
                </a:solidFill>
                <a:latin typeface="Calibri"/>
                <a:ea typeface="Calibri"/>
                <a:cs typeface="Calibri"/>
                <a:sym typeface="Calibri"/>
              </a:rPr>
              <a:t>Puedes duplicar el post-it tantas veces como necesites.</a:t>
            </a:r>
            <a:endParaRPr sz="1100" b="0" i="0" u="none" strike="noStrike" cap="none">
              <a:solidFill>
                <a:srgbClr val="000000"/>
              </a:solidFill>
              <a:latin typeface="Calibri"/>
              <a:ea typeface="Calibri"/>
              <a:cs typeface="Calibri"/>
              <a:sym typeface="Calibri"/>
            </a:endParaRPr>
          </a:p>
        </p:txBody>
      </p:sp>
      <p:sp>
        <p:nvSpPr>
          <p:cNvPr id="231" name="Google Shape;231;p8"/>
          <p:cNvSpPr/>
          <p:nvPr/>
        </p:nvSpPr>
        <p:spPr>
          <a:xfrm>
            <a:off x="8639775" y="1040825"/>
            <a:ext cx="743100" cy="660000"/>
          </a:xfrm>
          <a:prstGeom prst="snip1Rect">
            <a:avLst>
              <a:gd name="adj" fmla="val 16667"/>
            </a:avLst>
          </a:prstGeom>
          <a:solidFill>
            <a:srgbClr val="FFF2CC"/>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8"/>
          <p:cNvSpPr/>
          <p:nvPr/>
        </p:nvSpPr>
        <p:spPr>
          <a:xfrm>
            <a:off x="10579275" y="1040824"/>
            <a:ext cx="743100" cy="660000"/>
          </a:xfrm>
          <a:prstGeom prst="snip1Rect">
            <a:avLst>
              <a:gd name="adj" fmla="val 16667"/>
            </a:avLst>
          </a:prstGeom>
          <a:solidFill>
            <a:srgbClr val="CFE2F3"/>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8"/>
          <p:cNvSpPr/>
          <p:nvPr/>
        </p:nvSpPr>
        <p:spPr>
          <a:xfrm>
            <a:off x="9609525" y="1040824"/>
            <a:ext cx="743100" cy="660000"/>
          </a:xfrm>
          <a:prstGeom prst="snip1Rect">
            <a:avLst>
              <a:gd name="adj" fmla="val 16667"/>
            </a:avLst>
          </a:prstGeom>
          <a:solidFill>
            <a:srgbClr val="D9EAD3"/>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8"/>
          <p:cNvSpPr/>
          <p:nvPr/>
        </p:nvSpPr>
        <p:spPr>
          <a:xfrm>
            <a:off x="7670025" y="1040825"/>
            <a:ext cx="743100" cy="660000"/>
          </a:xfrm>
          <a:prstGeom prst="snip1Rect">
            <a:avLst>
              <a:gd name="adj" fmla="val 16667"/>
            </a:avLst>
          </a:prstGeom>
          <a:solidFill>
            <a:srgbClr val="F4CCCC"/>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35" name="Google Shape;235;p8"/>
          <p:cNvCxnSpPr/>
          <p:nvPr/>
        </p:nvCxnSpPr>
        <p:spPr>
          <a:xfrm>
            <a:off x="925399" y="1959418"/>
            <a:ext cx="10382100" cy="3673800"/>
          </a:xfrm>
          <a:prstGeom prst="straightConnector1">
            <a:avLst/>
          </a:prstGeom>
          <a:noFill/>
          <a:ln w="22225" cap="flat" cmpd="sng">
            <a:solidFill>
              <a:srgbClr val="7F7F7F"/>
            </a:solidFill>
            <a:prstDash val="solid"/>
            <a:miter lim="800000"/>
            <a:headEnd type="none" w="sm" len="sm"/>
            <a:tailEnd type="none" w="sm" len="sm"/>
          </a:ln>
        </p:spPr>
      </p:cxnSp>
      <p:cxnSp>
        <p:nvCxnSpPr>
          <p:cNvPr id="236" name="Google Shape;236;p8"/>
          <p:cNvCxnSpPr/>
          <p:nvPr/>
        </p:nvCxnSpPr>
        <p:spPr>
          <a:xfrm rot="10800000" flipH="1">
            <a:off x="884475" y="1972875"/>
            <a:ext cx="10409400" cy="3674100"/>
          </a:xfrm>
          <a:prstGeom prst="straightConnector1">
            <a:avLst/>
          </a:prstGeom>
          <a:noFill/>
          <a:ln w="22225" cap="flat" cmpd="sng">
            <a:solidFill>
              <a:srgbClr val="7F7F7F"/>
            </a:solidFill>
            <a:prstDash val="solid"/>
            <a:miter lim="800000"/>
            <a:headEnd type="none" w="sm" len="sm"/>
            <a:tailEnd type="none" w="sm" len="sm"/>
          </a:ln>
        </p:spPr>
      </p:cxnSp>
      <p:sp>
        <p:nvSpPr>
          <p:cNvPr id="237" name="Google Shape;237;p8"/>
          <p:cNvSpPr/>
          <p:nvPr/>
        </p:nvSpPr>
        <p:spPr>
          <a:xfrm>
            <a:off x="5086175" y="3007175"/>
            <a:ext cx="1880100" cy="18777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8"/>
          <p:cNvSpPr txBox="1"/>
          <p:nvPr/>
        </p:nvSpPr>
        <p:spPr>
          <a:xfrm>
            <a:off x="3981975" y="2286538"/>
            <a:ext cx="3835500" cy="391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SzPts val="1000"/>
              <a:buFont typeface="Arial"/>
              <a:buNone/>
            </a:pPr>
            <a:r>
              <a:rPr lang="es"/>
              <a:t>Pensamientos y sentimientos</a:t>
            </a:r>
            <a:endParaRPr/>
          </a:p>
        </p:txBody>
      </p:sp>
      <p:sp>
        <p:nvSpPr>
          <p:cNvPr id="239" name="Google Shape;239;p8"/>
          <p:cNvSpPr txBox="1"/>
          <p:nvPr/>
        </p:nvSpPr>
        <p:spPr>
          <a:xfrm>
            <a:off x="4108475" y="4997088"/>
            <a:ext cx="3835500" cy="391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SzPts val="1000"/>
              <a:buFont typeface="Arial"/>
              <a:buNone/>
            </a:pPr>
            <a:r>
              <a:rPr lang="es"/>
              <a:t>Acciones</a:t>
            </a:r>
            <a:endParaRPr dirty="0"/>
          </a:p>
        </p:txBody>
      </p:sp>
      <p:sp>
        <p:nvSpPr>
          <p:cNvPr id="240" name="Google Shape;240;p8"/>
          <p:cNvSpPr txBox="1"/>
          <p:nvPr/>
        </p:nvSpPr>
        <p:spPr>
          <a:xfrm>
            <a:off x="6966275" y="3585700"/>
            <a:ext cx="3835500" cy="391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SzPts val="1000"/>
              <a:buFont typeface="Arial"/>
              <a:buNone/>
            </a:pPr>
            <a:r>
              <a:rPr lang="es"/>
              <a:t>Ver</a:t>
            </a:r>
            <a:endParaRPr sz="1100" b="0" i="0" u="none" strike="noStrike" cap="none">
              <a:solidFill>
                <a:srgbClr val="000000"/>
              </a:solidFill>
              <a:latin typeface="Calibri"/>
              <a:ea typeface="Calibri"/>
              <a:cs typeface="Calibri"/>
              <a:sym typeface="Calibri"/>
            </a:endParaRPr>
          </a:p>
        </p:txBody>
      </p:sp>
      <p:sp>
        <p:nvSpPr>
          <p:cNvPr id="241" name="Google Shape;241;p8"/>
          <p:cNvSpPr txBox="1"/>
          <p:nvPr/>
        </p:nvSpPr>
        <p:spPr>
          <a:xfrm>
            <a:off x="1250675" y="3641813"/>
            <a:ext cx="3835500" cy="391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SzPts val="1000"/>
              <a:buFont typeface="Arial"/>
              <a:buNone/>
            </a:pPr>
            <a:r>
              <a:rPr lang="es"/>
              <a:t>Oír</a:t>
            </a:r>
            <a:endParaRPr sz="1100" b="0" i="0" u="none" strike="noStrike" cap="none">
              <a:solidFill>
                <a:srgbClr val="000000"/>
              </a:solidFill>
              <a:latin typeface="Calibri"/>
              <a:ea typeface="Calibri"/>
              <a:cs typeface="Calibri"/>
              <a:sym typeface="Calibri"/>
            </a:endParaRPr>
          </a:p>
        </p:txBody>
      </p:sp>
      <p:cxnSp>
        <p:nvCxnSpPr>
          <p:cNvPr id="242" name="Google Shape;242;p8"/>
          <p:cNvCxnSpPr/>
          <p:nvPr/>
        </p:nvCxnSpPr>
        <p:spPr>
          <a:xfrm>
            <a:off x="904036" y="5647938"/>
            <a:ext cx="10396800" cy="0"/>
          </a:xfrm>
          <a:prstGeom prst="straightConnector1">
            <a:avLst/>
          </a:prstGeom>
          <a:noFill/>
          <a:ln w="22225" cap="flat" cmpd="sng">
            <a:solidFill>
              <a:srgbClr val="7F7F7F"/>
            </a:solidFill>
            <a:prstDash val="solid"/>
            <a:miter lim="800000"/>
            <a:headEnd type="none" w="sm" len="sm"/>
            <a:tailEnd type="none" w="sm" len="sm"/>
          </a:ln>
        </p:spPr>
      </p:cxnSp>
      <p:cxnSp>
        <p:nvCxnSpPr>
          <p:cNvPr id="243" name="Google Shape;243;p8"/>
          <p:cNvCxnSpPr/>
          <p:nvPr/>
        </p:nvCxnSpPr>
        <p:spPr>
          <a:xfrm rot="10800000" flipH="1">
            <a:off x="6019800" y="5633460"/>
            <a:ext cx="13500" cy="904500"/>
          </a:xfrm>
          <a:prstGeom prst="straightConnector1">
            <a:avLst/>
          </a:prstGeom>
          <a:noFill/>
          <a:ln w="22225" cap="flat" cmpd="sng">
            <a:solidFill>
              <a:srgbClr val="7F7F7F"/>
            </a:solidFill>
            <a:prstDash val="solid"/>
            <a:miter lim="800000"/>
            <a:headEnd type="none" w="sm" len="sm"/>
            <a:tailEnd type="none" w="sm" len="sm"/>
          </a:ln>
        </p:spPr>
      </p:cxnSp>
      <p:sp>
        <p:nvSpPr>
          <p:cNvPr id="244" name="Google Shape;244;p8"/>
          <p:cNvSpPr txBox="1"/>
          <p:nvPr/>
        </p:nvSpPr>
        <p:spPr>
          <a:xfrm>
            <a:off x="2197800" y="5775413"/>
            <a:ext cx="3835500" cy="391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SzPts val="1000"/>
              <a:buFont typeface="Arial"/>
              <a:buNone/>
            </a:pPr>
            <a:r>
              <a:rPr lang="es" dirty="0"/>
              <a:t>Esfuerzos</a:t>
            </a:r>
            <a:endParaRPr dirty="0"/>
          </a:p>
        </p:txBody>
      </p:sp>
      <p:sp>
        <p:nvSpPr>
          <p:cNvPr id="245" name="Google Shape;245;p8"/>
          <p:cNvSpPr txBox="1"/>
          <p:nvPr/>
        </p:nvSpPr>
        <p:spPr>
          <a:xfrm>
            <a:off x="6019800" y="5775413"/>
            <a:ext cx="3835500" cy="391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SzPts val="1000"/>
              <a:buFont typeface="Arial"/>
              <a:buNone/>
            </a:pPr>
            <a:r>
              <a:rPr lang="es" dirty="0"/>
              <a:t>Recompensas</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9"/>
        <p:cNvGrpSpPr/>
        <p:nvPr/>
      </p:nvGrpSpPr>
      <p:grpSpPr>
        <a:xfrm>
          <a:off x="0" y="0"/>
          <a:ext cx="0" cy="0"/>
          <a:chOff x="0" y="0"/>
          <a:chExt cx="0" cy="0"/>
        </a:xfrm>
      </p:grpSpPr>
      <p:sp>
        <p:nvSpPr>
          <p:cNvPr id="250" name="Google Shape;250;p6"/>
          <p:cNvSpPr/>
          <p:nvPr/>
        </p:nvSpPr>
        <p:spPr>
          <a:xfrm>
            <a:off x="-169682" y="-50721"/>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1" name="Google Shape;251;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2" name="Google Shape;252;p6"/>
          <p:cNvSpPr>
            <a:spLocks noGrp="1"/>
          </p:cNvSpPr>
          <p:nvPr>
            <p:ph type="title"/>
          </p:nvPr>
        </p:nvSpPr>
        <p:spPr>
          <a:xfrm>
            <a:off x="169682" y="-31867"/>
            <a:ext cx="10260831" cy="6296744"/>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70"/>
              <a:buFont typeface="Calibri"/>
              <a:buNone/>
            </a:pPr>
            <a:r>
              <a:rPr lang="es" sz="2800" b="1">
                <a:solidFill>
                  <a:schemeClr val="dk1"/>
                </a:solidFill>
                <a:latin typeface="Calibri"/>
                <a:ea typeface="Calibri"/>
                <a:cs typeface="Calibri"/>
                <a:sym typeface="Calibri"/>
              </a:rPr>
              <a:t>Bibliografía </a:t>
            </a:r>
            <a:r>
              <a:rPr lang="es" sz="2070" b="1">
                <a:solidFill>
                  <a:schemeClr val="dk1"/>
                </a:solidFill>
                <a:latin typeface="Calibri"/>
                <a:ea typeface="Calibri"/>
                <a:cs typeface="Calibri"/>
                <a:sym typeface="Calibri"/>
              </a:rPr>
              <a:t>: </a:t>
            </a:r>
            <a:br>
              <a:rPr lang="en-US" sz="2070" b="1">
                <a:solidFill>
                  <a:schemeClr val="dk1"/>
                </a:solidFill>
                <a:latin typeface="Calibri"/>
                <a:ea typeface="Calibri"/>
                <a:cs typeface="Calibri"/>
                <a:sym typeface="Calibri"/>
              </a:rPr>
            </a:br>
            <a:br>
              <a:rPr lang="en-US" sz="2160">
                <a:latin typeface="Calibri"/>
                <a:ea typeface="Calibri"/>
                <a:cs typeface="Calibri"/>
                <a:sym typeface="Calibri"/>
              </a:rPr>
            </a:br>
            <a:r>
              <a:rPr lang="es" sz="2200"/>
              <a:t>LABX - Centro de Inovação. (2019). </a:t>
            </a:r>
            <a:r>
              <a:rPr lang="es" sz="2200" i="1"/>
              <a:t>CONHECER COMO PARTES INTERESADAS </a:t>
            </a:r>
            <a:r>
              <a:rPr lang="es" sz="2200"/>
              <a:t>. https://labx.gov.pt/. https://labx.gov.pt/wp-content/uploads/2021/10/Mapa-de-empatia-1.pdf</a:t>
            </a:r>
            <a:br>
              <a:rPr lang="en-US" sz="2200"/>
            </a:br>
            <a:endParaRPr sz="2200"/>
          </a:p>
          <a:p>
            <a:pPr marL="0" lvl="0" indent="0" algn="l" rtl="0">
              <a:lnSpc>
                <a:spcPct val="90000"/>
              </a:lnSpc>
              <a:spcBef>
                <a:spcPts val="0"/>
              </a:spcBef>
              <a:spcAft>
                <a:spcPts val="0"/>
              </a:spcAft>
              <a:buClr>
                <a:schemeClr val="dk1"/>
              </a:buClr>
              <a:buSzPts val="2070"/>
              <a:buFont typeface="Calibri"/>
              <a:buNone/>
            </a:pPr>
            <a:r>
              <a:rPr lang="es" sz="2200"/>
              <a:t>Equipo, M. (2021, 1 de octubre). </a:t>
            </a:r>
            <a:r>
              <a:rPr lang="es" sz="2200" i="1"/>
              <a:t>Mapa de empatía: qué es y cómo usarlo </a:t>
            </a:r>
            <a:r>
              <a:rPr lang="es" sz="2200"/>
              <a:t>. MJV Tecnología e Innovación. https://www.mjvinnovation.com/blog/empathy-map-what-is-it/</a:t>
            </a:r>
            <a:endParaRPr sz="2200"/>
          </a:p>
          <a:p>
            <a:pPr marL="0" lvl="0" indent="0" algn="l" rtl="0">
              <a:lnSpc>
                <a:spcPct val="90000"/>
              </a:lnSpc>
              <a:spcBef>
                <a:spcPts val="0"/>
              </a:spcBef>
              <a:spcAft>
                <a:spcPts val="0"/>
              </a:spcAft>
              <a:buClr>
                <a:schemeClr val="dk1"/>
              </a:buClr>
              <a:buSzPts val="2070"/>
              <a:buFont typeface="Calibri"/>
              <a:buNone/>
            </a:pP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253" name="Google Shape;253;p6"/>
          <p:cNvGrpSpPr/>
          <p:nvPr/>
        </p:nvGrpSpPr>
        <p:grpSpPr>
          <a:xfrm>
            <a:off x="441960" y="561256"/>
            <a:ext cx="1128382" cy="847206"/>
            <a:chOff x="7393391" y="1075612"/>
            <a:chExt cx="1128382" cy="847206"/>
          </a:xfrm>
        </p:grpSpPr>
        <p:sp>
          <p:nvSpPr>
            <p:cNvPr id="254" name="Google Shape;254;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55" name="Google Shape;255;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56" name="Google Shape;256;p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57" name="Google Shape;257;p6"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258" name="Google Shape;258;p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Resumen</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652241"/>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s" sz="2200" b="1" i="0" u="none" strike="noStrike" cap="none" dirty="0">
                <a:solidFill>
                  <a:srgbClr val="222222"/>
                </a:solidFill>
                <a:latin typeface="Calibri"/>
                <a:ea typeface="Calibri"/>
                <a:cs typeface="Calibri"/>
                <a:sym typeface="Calibri"/>
              </a:rPr>
              <a:t>Introducción</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dirty="0">
                <a:solidFill>
                  <a:srgbClr val="222222"/>
                </a:solidFill>
                <a:latin typeface="Calibri"/>
                <a:ea typeface="Calibri"/>
                <a:cs typeface="Calibri"/>
                <a:sym typeface="Calibri"/>
              </a:rPr>
              <a:t>Características </a:t>
            </a:r>
            <a:r>
              <a:rPr lang="es" sz="2200" b="1" dirty="0">
                <a:solidFill>
                  <a:srgbClr val="222222"/>
                </a:solidFill>
                <a:latin typeface="Calibri"/>
                <a:ea typeface="Calibri"/>
                <a:cs typeface="Calibri"/>
                <a:sym typeface="Calibri"/>
              </a:rPr>
              <a:t>del Mapa de Empatía</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dirty="0">
                <a:solidFill>
                  <a:srgbClr val="222222"/>
                </a:solidFill>
                <a:latin typeface="Calibri"/>
                <a:ea typeface="Calibri"/>
                <a:cs typeface="Calibri"/>
                <a:sym typeface="Calibri"/>
              </a:rPr>
              <a:t>Relevancia y usos </a:t>
            </a:r>
            <a:r>
              <a:rPr lang="es" sz="2200" b="1" dirty="0">
                <a:solidFill>
                  <a:srgbClr val="222222"/>
                </a:solidFill>
                <a:latin typeface="Calibri"/>
                <a:ea typeface="Calibri"/>
                <a:cs typeface="Calibri"/>
                <a:sym typeface="Calibri"/>
              </a:rPr>
              <a:t>del Mapa de Empatía</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dirty="0">
                <a:solidFill>
                  <a:srgbClr val="222222"/>
                </a:solidFill>
                <a:latin typeface="Calibri"/>
                <a:ea typeface="Calibri"/>
                <a:cs typeface="Calibri"/>
                <a:sym typeface="Calibri"/>
              </a:rPr>
              <a:t>Consejos de cómo llevarlo a cabo </a:t>
            </a:r>
            <a:r>
              <a:rPr lang="es" sz="2200" b="1" dirty="0">
                <a:solidFill>
                  <a:srgbClr val="222222"/>
                </a:solidFill>
                <a:latin typeface="Calibri"/>
                <a:ea typeface="Calibri"/>
                <a:cs typeface="Calibri"/>
                <a:sym typeface="Calibri"/>
              </a:rPr>
              <a:t>el Mapa de Empatía</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dirty="0">
                <a:solidFill>
                  <a:srgbClr val="222222"/>
                </a:solidFill>
                <a:latin typeface="Calibri"/>
                <a:ea typeface="Calibri"/>
                <a:cs typeface="Calibri"/>
                <a:sym typeface="Calibri"/>
              </a:rPr>
              <a:t>Conclusiones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dirty="0">
                <a:solidFill>
                  <a:srgbClr val="222222"/>
                </a:solidFill>
                <a:latin typeface="Calibri"/>
                <a:ea typeface="Calibri"/>
                <a:cs typeface="Calibri"/>
                <a:sym typeface="Calibri"/>
              </a:rPr>
              <a:t>Plantilla</a:t>
            </a:r>
            <a:endParaRPr sz="22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441959" y="-101896"/>
            <a:ext cx="10084511" cy="577365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74193"/>
              <a:buFont typeface="Calibri"/>
              <a:buNone/>
            </a:pPr>
            <a:r>
              <a:rPr lang="es" sz="3100" b="1">
                <a:solidFill>
                  <a:schemeClr val="dk1"/>
                </a:solidFill>
                <a:latin typeface="Calibri"/>
                <a:ea typeface="Calibri"/>
                <a:cs typeface="Calibri"/>
                <a:sym typeface="Calibri"/>
              </a:rPr>
              <a:t> </a:t>
            </a:r>
            <a:r>
              <a:rPr lang="es" sz="3100" b="1">
                <a:solidFill>
                  <a:srgbClr val="222222"/>
                </a:solidFill>
                <a:latin typeface="Calibri"/>
                <a:ea typeface="Calibri"/>
                <a:cs typeface="Calibri"/>
                <a:sym typeface="Calibri"/>
              </a:rPr>
              <a:t>Introducción </a:t>
            </a:r>
            <a:br>
              <a:rPr lang="en-US" sz="2400">
                <a:latin typeface="Calibri"/>
                <a:ea typeface="Calibri"/>
                <a:cs typeface="Calibri"/>
                <a:sym typeface="Calibri"/>
              </a:rPr>
            </a:br>
            <a:br>
              <a:rPr lang="en-US" sz="2400">
                <a:latin typeface="Calibri"/>
                <a:ea typeface="Calibri"/>
                <a:cs typeface="Calibri"/>
                <a:sym typeface="Calibri"/>
              </a:rPr>
            </a:br>
            <a:r>
              <a:rPr lang="es" sz="2400"/>
              <a:t>El Mapa de Empatía es una herramienta visual que le permite tener un nivel más profundo de comprensión sobre los comportamientos, sentimientos, necesidades y dolores de una parte interesada en particular.</a:t>
            </a:r>
            <a:endParaRPr sz="2400"/>
          </a:p>
          <a:p>
            <a:pPr marL="0" lvl="0" indent="0" algn="l" rtl="0">
              <a:lnSpc>
                <a:spcPct val="90000"/>
              </a:lnSpc>
              <a:spcBef>
                <a:spcPts val="0"/>
              </a:spcBef>
              <a:spcAft>
                <a:spcPts val="0"/>
              </a:spcAft>
              <a:buClr>
                <a:schemeClr val="dk1"/>
              </a:buClr>
              <a:buSzPct val="45833"/>
              <a:buFont typeface="Arial"/>
              <a:buNone/>
            </a:pPr>
            <a:endParaRPr sz="2400"/>
          </a:p>
          <a:p>
            <a:pPr marL="0" lvl="0" indent="0" algn="l" rtl="0">
              <a:lnSpc>
                <a:spcPct val="90000"/>
              </a:lnSpc>
              <a:spcBef>
                <a:spcPts val="0"/>
              </a:spcBef>
              <a:spcAft>
                <a:spcPts val="0"/>
              </a:spcAft>
              <a:buClr>
                <a:schemeClr val="dk1"/>
              </a:buClr>
              <a:buSzPct val="45833"/>
              <a:buFont typeface="Arial"/>
              <a:buNone/>
            </a:pPr>
            <a:r>
              <a:rPr lang="es" sz="2400"/>
              <a:t>El interesado puede ser un ciudadano, un usuario, un cliente, un colaborador, un socio, etc., en relación con un determinado servicio.</a:t>
            </a:r>
            <a:endParaRPr sz="2400"/>
          </a:p>
          <a:p>
            <a:pPr marL="0" lvl="0" indent="0" algn="l" rtl="0">
              <a:lnSpc>
                <a:spcPct val="90000"/>
              </a:lnSpc>
              <a:spcBef>
                <a:spcPts val="0"/>
              </a:spcBef>
              <a:spcAft>
                <a:spcPts val="0"/>
              </a:spcAft>
              <a:buClr>
                <a:schemeClr val="dk1"/>
              </a:buClr>
              <a:buSzPct val="45833"/>
              <a:buFont typeface="Arial"/>
              <a:buNone/>
            </a:pPr>
            <a:endParaRPr sz="2400"/>
          </a:p>
          <a:p>
            <a:pPr marL="0" lvl="0" indent="0" algn="l" rtl="0">
              <a:lnSpc>
                <a:spcPct val="90000"/>
              </a:lnSpc>
              <a:spcBef>
                <a:spcPts val="0"/>
              </a:spcBef>
              <a:spcAft>
                <a:spcPts val="0"/>
              </a:spcAft>
              <a:buClr>
                <a:schemeClr val="dk1"/>
              </a:buClr>
              <a:buSzPct val="45833"/>
              <a:buFont typeface="Arial"/>
              <a:buNone/>
            </a:pPr>
            <a:r>
              <a:rPr lang="es" sz="2400"/>
              <a:t>A partir del Mapa de Empatía es posible diseñar servicios y productos más adecuados al perfil en cuestión.</a:t>
            </a:r>
            <a:endParaRPr sz="2400"/>
          </a:p>
          <a:p>
            <a:pPr marL="0" lvl="0" indent="0" algn="l" rtl="0">
              <a:lnSpc>
                <a:spcPct val="90000"/>
              </a:lnSpc>
              <a:spcBef>
                <a:spcPts val="0"/>
              </a:spcBef>
              <a:spcAft>
                <a:spcPts val="0"/>
              </a:spcAft>
              <a:buClr>
                <a:schemeClr val="dk1"/>
              </a:buClr>
              <a:buSzPct val="100000"/>
              <a:buFont typeface="Calibri"/>
              <a:buNone/>
            </a:pPr>
            <a:br>
              <a:rPr lang="en-US" sz="2300" b="1">
                <a:solidFill>
                  <a:schemeClr val="dk1"/>
                </a:solidFill>
                <a:latin typeface="Calibri"/>
                <a:ea typeface="Calibri"/>
                <a:cs typeface="Calibri"/>
                <a:sym typeface="Calibri"/>
              </a:rPr>
            </a:br>
            <a:endParaRPr sz="2300" b="1">
              <a:solidFill>
                <a:schemeClr val="dk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25" name="Google Shape;125;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26" name="Google Shape;126;p3"/>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0"/>
        <p:cNvGrpSpPr/>
        <p:nvPr/>
      </p:nvGrpSpPr>
      <p:grpSpPr>
        <a:xfrm>
          <a:off x="0" y="0"/>
          <a:ext cx="0" cy="0"/>
          <a:chOff x="0" y="0"/>
          <a:chExt cx="0" cy="0"/>
        </a:xfrm>
      </p:grpSpPr>
      <p:sp>
        <p:nvSpPr>
          <p:cNvPr id="131" name="Google Shape;131;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2" name="Google Shape;132;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3" name="Google Shape;133;p4"/>
          <p:cNvSpPr>
            <a:spLocks noGrp="1"/>
          </p:cNvSpPr>
          <p:nvPr>
            <p:ph type="title"/>
          </p:nvPr>
        </p:nvSpPr>
        <p:spPr>
          <a:xfrm>
            <a:off x="535529" y="-76001"/>
            <a:ext cx="10201601" cy="6372745"/>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300" b="1">
                <a:solidFill>
                  <a:schemeClr val="dk1"/>
                </a:solidFill>
                <a:latin typeface="Calibri"/>
                <a:ea typeface="Calibri"/>
                <a:cs typeface="Calibri"/>
                <a:sym typeface="Calibri"/>
              </a:rPr>
              <a:t> </a:t>
            </a:r>
            <a:r>
              <a:rPr lang="es" sz="3100" b="1">
                <a:solidFill>
                  <a:srgbClr val="222222"/>
                </a:solidFill>
                <a:latin typeface="Calibri"/>
                <a:ea typeface="Calibri"/>
                <a:cs typeface="Calibri"/>
                <a:sym typeface="Calibri"/>
              </a:rPr>
              <a:t>Características </a:t>
            </a:r>
            <a:r>
              <a:rPr lang="es" sz="3100" b="1">
                <a:solidFill>
                  <a:srgbClr val="222222"/>
                </a:solidFill>
              </a:rPr>
              <a:t>del Mapa de Empatía </a:t>
            </a:r>
            <a:br>
              <a:rPr lang="en-US" sz="2400">
                <a:latin typeface="Calibri"/>
                <a:ea typeface="Calibri"/>
                <a:cs typeface="Calibri"/>
                <a:sym typeface="Calibri"/>
              </a:rPr>
            </a:br>
            <a:br>
              <a:rPr lang="en-US" sz="2300" b="1">
                <a:solidFill>
                  <a:schemeClr val="dk1"/>
                </a:solidFill>
                <a:latin typeface="Calibri"/>
                <a:ea typeface="Calibri"/>
                <a:cs typeface="Calibri"/>
                <a:sym typeface="Calibri"/>
              </a:rPr>
            </a:br>
            <a:r>
              <a:rPr lang="es" sz="2200"/>
              <a:t>El modelo de Mapa de Empatía permite sistematizar en un gráfico las necesidades, pensamientos, escuchas, puntos de vista, discursos, acciones y dolores de un actor.</a:t>
            </a:r>
            <a:endParaRPr sz="2200"/>
          </a:p>
          <a:p>
            <a:pPr marL="0" lvl="0" indent="0" algn="l" rtl="0">
              <a:lnSpc>
                <a:spcPct val="90000"/>
              </a:lnSpc>
              <a:spcBef>
                <a:spcPts val="0"/>
              </a:spcBef>
              <a:spcAft>
                <a:spcPts val="0"/>
              </a:spcAft>
              <a:buClr>
                <a:schemeClr val="dk1"/>
              </a:buClr>
              <a:buSzPct val="104545"/>
              <a:buFont typeface="Calibri"/>
              <a:buNone/>
            </a:pPr>
            <a:endParaRPr sz="2200"/>
          </a:p>
          <a:p>
            <a:pPr marL="0" lvl="0" indent="0" algn="l" rtl="0">
              <a:spcBef>
                <a:spcPts val="0"/>
              </a:spcBef>
              <a:spcAft>
                <a:spcPts val="0"/>
              </a:spcAft>
              <a:buClr>
                <a:schemeClr val="dk1"/>
              </a:buClr>
              <a:buSzPct val="104545"/>
              <a:buFont typeface="Arial"/>
              <a:buNone/>
            </a:pPr>
            <a:r>
              <a:rPr lang="es" sz="2200"/>
              <a:t>A continuación, se han agrupado las distintas secciones en función de:</a:t>
            </a:r>
            <a:endParaRPr sz="2200"/>
          </a:p>
          <a:p>
            <a:pPr marL="457200" lvl="0" indent="-354330" algn="l" rtl="0">
              <a:lnSpc>
                <a:spcPct val="115000"/>
              </a:lnSpc>
              <a:spcBef>
                <a:spcPts val="0"/>
              </a:spcBef>
              <a:spcAft>
                <a:spcPts val="0"/>
              </a:spcAft>
              <a:buClr>
                <a:srgbClr val="333333"/>
              </a:buClr>
              <a:buSzPct val="100000"/>
              <a:buFont typeface="Calibri"/>
              <a:buAutoNum type="arabicPeriod"/>
            </a:pPr>
            <a:r>
              <a:rPr lang="es" sz="2200">
                <a:solidFill>
                  <a:srgbClr val="333333"/>
                </a:solidFill>
                <a:highlight>
                  <a:srgbClr val="FFFFFF"/>
                </a:highlight>
              </a:rPr>
              <a:t>Lo que el interesado piensa y siente</a:t>
            </a:r>
            <a:endParaRPr sz="2200">
              <a:solidFill>
                <a:srgbClr val="333333"/>
              </a:solidFill>
              <a:highlight>
                <a:srgbClr val="FFFFFF"/>
              </a:highlight>
            </a:endParaRPr>
          </a:p>
          <a:p>
            <a:pPr marL="457200" lvl="0" indent="-354330" algn="l" rtl="0">
              <a:lnSpc>
                <a:spcPct val="115000"/>
              </a:lnSpc>
              <a:spcBef>
                <a:spcPts val="0"/>
              </a:spcBef>
              <a:spcAft>
                <a:spcPts val="0"/>
              </a:spcAft>
              <a:buClr>
                <a:srgbClr val="333333"/>
              </a:buClr>
              <a:buSzPct val="100000"/>
              <a:buFont typeface="Calibri"/>
              <a:buAutoNum type="arabicPeriod"/>
            </a:pPr>
            <a:r>
              <a:rPr lang="es" sz="2200">
                <a:solidFill>
                  <a:srgbClr val="333333"/>
                </a:solidFill>
                <a:highlight>
                  <a:srgbClr val="FFFFFF"/>
                </a:highlight>
              </a:rPr>
              <a:t>Lo que escucha la parte interesada</a:t>
            </a:r>
            <a:endParaRPr sz="2200">
              <a:solidFill>
                <a:srgbClr val="333333"/>
              </a:solidFill>
              <a:highlight>
                <a:srgbClr val="FFFFFF"/>
              </a:highlight>
            </a:endParaRPr>
          </a:p>
          <a:p>
            <a:pPr marL="457200" lvl="0" indent="-354330" algn="l" rtl="0">
              <a:lnSpc>
                <a:spcPct val="115000"/>
              </a:lnSpc>
              <a:spcBef>
                <a:spcPts val="0"/>
              </a:spcBef>
              <a:spcAft>
                <a:spcPts val="0"/>
              </a:spcAft>
              <a:buClr>
                <a:srgbClr val="333333"/>
              </a:buClr>
              <a:buSzPct val="100000"/>
              <a:buFont typeface="Calibri"/>
              <a:buAutoNum type="arabicPeriod"/>
            </a:pPr>
            <a:r>
              <a:rPr lang="es" sz="2200">
                <a:solidFill>
                  <a:srgbClr val="333333"/>
                </a:solidFill>
                <a:highlight>
                  <a:srgbClr val="FFFFFF"/>
                </a:highlight>
              </a:rPr>
              <a:t>Lo que ve el interesado</a:t>
            </a:r>
            <a:endParaRPr sz="2200">
              <a:solidFill>
                <a:srgbClr val="333333"/>
              </a:solidFill>
              <a:highlight>
                <a:srgbClr val="FFFFFF"/>
              </a:highlight>
            </a:endParaRPr>
          </a:p>
          <a:p>
            <a:pPr marL="457200" lvl="0" indent="-354330" algn="l" rtl="0">
              <a:lnSpc>
                <a:spcPct val="115000"/>
              </a:lnSpc>
              <a:spcBef>
                <a:spcPts val="0"/>
              </a:spcBef>
              <a:spcAft>
                <a:spcPts val="0"/>
              </a:spcAft>
              <a:buClr>
                <a:srgbClr val="333333"/>
              </a:buClr>
              <a:buSzPct val="100000"/>
              <a:buFont typeface="Calibri"/>
              <a:buAutoNum type="arabicPeriod"/>
            </a:pPr>
            <a:r>
              <a:rPr lang="es" sz="2200">
                <a:solidFill>
                  <a:srgbClr val="333333"/>
                </a:solidFill>
                <a:highlight>
                  <a:srgbClr val="FFFFFF"/>
                </a:highlight>
              </a:rPr>
              <a:t>Lo que dice y hace el interesado</a:t>
            </a:r>
            <a:endParaRPr sz="2200">
              <a:solidFill>
                <a:srgbClr val="333333"/>
              </a:solidFill>
              <a:highlight>
                <a:srgbClr val="FFFFFF"/>
              </a:highlight>
            </a:endParaRPr>
          </a:p>
          <a:p>
            <a:pPr marL="457200" lvl="0" indent="-354330" algn="l" rtl="0">
              <a:lnSpc>
                <a:spcPct val="115000"/>
              </a:lnSpc>
              <a:spcBef>
                <a:spcPts val="0"/>
              </a:spcBef>
              <a:spcAft>
                <a:spcPts val="0"/>
              </a:spcAft>
              <a:buClr>
                <a:srgbClr val="333333"/>
              </a:buClr>
              <a:buSzPct val="100000"/>
              <a:buFont typeface="Calibri"/>
              <a:buAutoNum type="arabicPeriod"/>
            </a:pPr>
            <a:r>
              <a:rPr lang="es" sz="2200">
                <a:solidFill>
                  <a:srgbClr val="333333"/>
                </a:solidFill>
                <a:highlight>
                  <a:srgbClr val="FFFFFF"/>
                </a:highlight>
              </a:rPr>
              <a:t>Los dolores de las partes interesadas</a:t>
            </a:r>
            <a:endParaRPr sz="2200">
              <a:solidFill>
                <a:srgbClr val="333333"/>
              </a:solidFill>
              <a:highlight>
                <a:srgbClr val="FFFFFF"/>
              </a:highlight>
            </a:endParaRPr>
          </a:p>
          <a:p>
            <a:pPr marL="457200" lvl="0" indent="-354330" algn="l" rtl="0">
              <a:lnSpc>
                <a:spcPct val="115000"/>
              </a:lnSpc>
              <a:spcBef>
                <a:spcPts val="0"/>
              </a:spcBef>
              <a:spcAft>
                <a:spcPts val="0"/>
              </a:spcAft>
              <a:buClr>
                <a:srgbClr val="333333"/>
              </a:buClr>
              <a:buSzPct val="100000"/>
              <a:buFont typeface="Calibri"/>
              <a:buAutoNum type="arabicPeriod"/>
            </a:pPr>
            <a:r>
              <a:rPr lang="es" sz="2200">
                <a:solidFill>
                  <a:srgbClr val="333333"/>
                </a:solidFill>
                <a:highlight>
                  <a:srgbClr val="FFFFFF"/>
                </a:highlight>
              </a:rPr>
              <a:t>Las ganancias de las partes interesadas</a:t>
            </a:r>
            <a:endParaRPr sz="3200"/>
          </a:p>
        </p:txBody>
      </p:sp>
      <p:grpSp>
        <p:nvGrpSpPr>
          <p:cNvPr id="134" name="Google Shape;134;p4"/>
          <p:cNvGrpSpPr/>
          <p:nvPr/>
        </p:nvGrpSpPr>
        <p:grpSpPr>
          <a:xfrm>
            <a:off x="441960" y="561256"/>
            <a:ext cx="1128382" cy="847206"/>
            <a:chOff x="7393391" y="1075612"/>
            <a:chExt cx="1128382" cy="847206"/>
          </a:xfrm>
        </p:grpSpPr>
        <p:sp>
          <p:nvSpPr>
            <p:cNvPr id="135" name="Google Shape;135;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6" name="Google Shape;136;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37" name="Google Shape;137;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1"/>
        <p:cNvGrpSpPr/>
        <p:nvPr/>
      </p:nvGrpSpPr>
      <p:grpSpPr>
        <a:xfrm>
          <a:off x="0" y="0"/>
          <a:ext cx="0" cy="0"/>
          <a:chOff x="0" y="0"/>
          <a:chExt cx="0" cy="0"/>
        </a:xfrm>
      </p:grpSpPr>
      <p:sp>
        <p:nvSpPr>
          <p:cNvPr id="142" name="Google Shape;142;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3" name="Google Shape;143;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4" name="Google Shape;144;p5"/>
          <p:cNvSpPr>
            <a:spLocks noGrp="1"/>
          </p:cNvSpPr>
          <p:nvPr>
            <p:ph type="title"/>
          </p:nvPr>
        </p:nvSpPr>
        <p:spPr>
          <a:xfrm>
            <a:off x="636743" y="-79384"/>
            <a:ext cx="10379741" cy="5775963"/>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74193"/>
              <a:buFont typeface="Calibri"/>
              <a:buNone/>
            </a:pPr>
            <a:r>
              <a:rPr lang="es" sz="3100" b="1">
                <a:solidFill>
                  <a:schemeClr val="dk1"/>
                </a:solidFill>
                <a:latin typeface="Calibri"/>
                <a:ea typeface="Calibri"/>
                <a:cs typeface="Calibri"/>
                <a:sym typeface="Calibri"/>
              </a:rPr>
              <a:t> </a:t>
            </a:r>
            <a:r>
              <a:rPr lang="es" sz="3100" b="1">
                <a:solidFill>
                  <a:srgbClr val="222222"/>
                </a:solidFill>
                <a:latin typeface="Calibri"/>
                <a:ea typeface="Calibri"/>
                <a:cs typeface="Calibri"/>
                <a:sym typeface="Calibri"/>
              </a:rPr>
              <a:t>Relevancia y usos </a:t>
            </a:r>
            <a:r>
              <a:rPr lang="es" sz="3100" b="1">
                <a:solidFill>
                  <a:srgbClr val="222222"/>
                </a:solidFill>
              </a:rPr>
              <a:t>del Mapa de empatía </a:t>
            </a:r>
            <a:br>
              <a:rPr lang="en-US" sz="2400">
                <a:latin typeface="Calibri"/>
                <a:ea typeface="Calibri"/>
                <a:cs typeface="Calibri"/>
                <a:sym typeface="Calibri"/>
              </a:rPr>
            </a:br>
            <a:br>
              <a:rPr lang="en-US" sz="2300" b="1">
                <a:solidFill>
                  <a:schemeClr val="dk1"/>
                </a:solidFill>
                <a:latin typeface="Calibri"/>
                <a:ea typeface="Calibri"/>
                <a:cs typeface="Calibri"/>
                <a:sym typeface="Calibri"/>
              </a:rPr>
            </a:br>
            <a:r>
              <a:rPr lang="es" sz="2400">
                <a:solidFill>
                  <a:schemeClr val="dk1"/>
                </a:solidFill>
              </a:rPr>
              <a:t>Muchas organizaciones utilizan el Mapa de empatía como parte de su proceso porque es útil para comprender a sus usuarios, sus deseos y lo que quieren de su producto o servicio.</a:t>
            </a:r>
            <a:endParaRPr sz="2400">
              <a:solidFill>
                <a:schemeClr val="dk1"/>
              </a:solidFill>
            </a:endParaRPr>
          </a:p>
          <a:p>
            <a:pPr marL="0" lvl="0" indent="0" algn="l" rtl="0">
              <a:lnSpc>
                <a:spcPct val="90000"/>
              </a:lnSpc>
              <a:spcBef>
                <a:spcPts val="0"/>
              </a:spcBef>
              <a:spcAft>
                <a:spcPts val="0"/>
              </a:spcAft>
              <a:buClr>
                <a:schemeClr val="dk1"/>
              </a:buClr>
              <a:buSzPct val="45833"/>
              <a:buFont typeface="Arial"/>
              <a:buNone/>
            </a:pPr>
            <a:endParaRPr sz="2400">
              <a:solidFill>
                <a:schemeClr val="dk1"/>
              </a:solidFill>
            </a:endParaRPr>
          </a:p>
          <a:p>
            <a:pPr marL="0" lvl="0" indent="0" algn="l" rtl="0">
              <a:lnSpc>
                <a:spcPct val="90000"/>
              </a:lnSpc>
              <a:spcBef>
                <a:spcPts val="0"/>
              </a:spcBef>
              <a:spcAft>
                <a:spcPts val="0"/>
              </a:spcAft>
              <a:buClr>
                <a:schemeClr val="dk1"/>
              </a:buClr>
              <a:buSzPct val="35483"/>
              <a:buFont typeface="Arial"/>
              <a:buNone/>
            </a:pPr>
            <a:r>
              <a:rPr lang="es" sz="3100" b="1">
                <a:solidFill>
                  <a:schemeClr val="dk1"/>
                </a:solidFill>
              </a:rPr>
              <a:t>Ponga una narrativa en sus datos</a:t>
            </a:r>
            <a:endParaRPr sz="3100" b="1">
              <a:solidFill>
                <a:schemeClr val="dk1"/>
              </a:solidFill>
            </a:endParaRPr>
          </a:p>
          <a:p>
            <a:pPr marL="0" lvl="0" indent="0" algn="l" rtl="0">
              <a:lnSpc>
                <a:spcPct val="90000"/>
              </a:lnSpc>
              <a:spcBef>
                <a:spcPts val="0"/>
              </a:spcBef>
              <a:spcAft>
                <a:spcPts val="0"/>
              </a:spcAft>
              <a:buClr>
                <a:schemeClr val="dk1"/>
              </a:buClr>
              <a:buSzPct val="45833"/>
              <a:buFont typeface="Arial"/>
              <a:buNone/>
            </a:pPr>
            <a:r>
              <a:rPr lang="es" sz="2400">
                <a:solidFill>
                  <a:schemeClr val="dk1"/>
                </a:solidFill>
              </a:rPr>
              <a:t>La base del mapa de empatía se genera principalmente a partir de datos recibidos directamente de los usuarios que describen sus pensamientos sobre un tema determinado. Uno de los principales beneficios del mapeo de empatía es que requiere conocer más al usuario a partir de estos datos, determinar qué siente y crear una narrativa que informe a los lectores.</a:t>
            </a:r>
            <a:endParaRPr sz="2400"/>
          </a:p>
        </p:txBody>
      </p:sp>
      <p:grpSp>
        <p:nvGrpSpPr>
          <p:cNvPr id="145" name="Google Shape;145;p5"/>
          <p:cNvGrpSpPr/>
          <p:nvPr/>
        </p:nvGrpSpPr>
        <p:grpSpPr>
          <a:xfrm>
            <a:off x="441960" y="561256"/>
            <a:ext cx="1128382" cy="847206"/>
            <a:chOff x="7393391" y="1075612"/>
            <a:chExt cx="1128382" cy="847206"/>
          </a:xfrm>
        </p:grpSpPr>
        <p:sp>
          <p:nvSpPr>
            <p:cNvPr id="146" name="Google Shape;146;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7" name="Google Shape;147;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48" name="Google Shape;148;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9" name="Google Shape;149;p5"/>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3"/>
        <p:cNvGrpSpPr/>
        <p:nvPr/>
      </p:nvGrpSpPr>
      <p:grpSpPr>
        <a:xfrm>
          <a:off x="0" y="0"/>
          <a:ext cx="0" cy="0"/>
          <a:chOff x="0" y="0"/>
          <a:chExt cx="0" cy="0"/>
        </a:xfrm>
      </p:grpSpPr>
      <p:sp>
        <p:nvSpPr>
          <p:cNvPr id="154" name="Google Shape;154;g1b0e6279ad5_0_22"/>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5" name="Google Shape;155;g1b0e6279ad5_0_22"/>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6" name="Google Shape;156;g1b0e6279ad5_0_22"/>
          <p:cNvSpPr>
            <a:spLocks noGrp="1"/>
          </p:cNvSpPr>
          <p:nvPr>
            <p:ph type="title"/>
          </p:nvPr>
        </p:nvSpPr>
        <p:spPr>
          <a:xfrm>
            <a:off x="636743" y="-79384"/>
            <a:ext cx="10379700" cy="57759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74193"/>
              <a:buFont typeface="Calibri"/>
              <a:buNone/>
            </a:pPr>
            <a:r>
              <a:rPr lang="es" sz="3100" b="1">
                <a:solidFill>
                  <a:schemeClr val="dk1"/>
                </a:solidFill>
              </a:rPr>
              <a:t>Métete en la cabeza de tus usuarios</a:t>
            </a:r>
            <a:endParaRPr sz="3100" b="1">
              <a:solidFill>
                <a:schemeClr val="dk1"/>
              </a:solidFill>
            </a:endParaRPr>
          </a:p>
          <a:p>
            <a:pPr marL="0" lvl="0" indent="0" algn="l" rtl="0">
              <a:lnSpc>
                <a:spcPct val="90000"/>
              </a:lnSpc>
              <a:spcBef>
                <a:spcPts val="0"/>
              </a:spcBef>
              <a:spcAft>
                <a:spcPts val="0"/>
              </a:spcAft>
              <a:buClr>
                <a:schemeClr val="dk1"/>
              </a:buClr>
              <a:buSzPct val="45833"/>
              <a:buFont typeface="Arial"/>
              <a:buNone/>
            </a:pPr>
            <a:r>
              <a:rPr lang="es" sz="2400">
                <a:solidFill>
                  <a:schemeClr val="dk1"/>
                </a:solidFill>
              </a:rPr>
              <a:t>El mapa de empatía también es un ejercicio importante porque realmente te obliga a ponerte en el lugar de tus usuarios y determinar cómo abordan e interactúan con un tema determinado. Es fácil que los gerentes pierdan de vista la experiencia diaria del usuario con el producto, por lo que el mapa de empatía ayuda a mantener la conexión con el mundo real.</a:t>
            </a:r>
            <a:endParaRPr sz="2400">
              <a:solidFill>
                <a:schemeClr val="dk1"/>
              </a:solidFill>
            </a:endParaRPr>
          </a:p>
          <a:p>
            <a:pPr marL="0" lvl="0" indent="0" algn="l" rtl="0">
              <a:lnSpc>
                <a:spcPct val="90000"/>
              </a:lnSpc>
              <a:spcBef>
                <a:spcPts val="0"/>
              </a:spcBef>
              <a:spcAft>
                <a:spcPts val="0"/>
              </a:spcAft>
              <a:buClr>
                <a:schemeClr val="dk1"/>
              </a:buClr>
              <a:buSzPct val="45833"/>
              <a:buFont typeface="Arial"/>
              <a:buNone/>
            </a:pPr>
            <a:endParaRPr sz="2400">
              <a:solidFill>
                <a:schemeClr val="dk1"/>
              </a:solidFill>
            </a:endParaRPr>
          </a:p>
          <a:p>
            <a:pPr marL="0" lvl="0" indent="0" algn="l" rtl="0">
              <a:lnSpc>
                <a:spcPct val="90000"/>
              </a:lnSpc>
              <a:spcBef>
                <a:spcPts val="0"/>
              </a:spcBef>
              <a:spcAft>
                <a:spcPts val="0"/>
              </a:spcAft>
              <a:buClr>
                <a:schemeClr val="dk1"/>
              </a:buClr>
              <a:buSzPct val="35483"/>
              <a:buFont typeface="Arial"/>
              <a:buNone/>
            </a:pPr>
            <a:r>
              <a:rPr lang="es" sz="3100" b="1">
                <a:solidFill>
                  <a:schemeClr val="dk1"/>
                </a:solidFill>
              </a:rPr>
              <a:t>Visualice fácilmente las necesidades del usuario</a:t>
            </a:r>
            <a:endParaRPr sz="3100" b="1">
              <a:solidFill>
                <a:schemeClr val="dk1"/>
              </a:solidFill>
            </a:endParaRPr>
          </a:p>
          <a:p>
            <a:pPr marL="0" lvl="0" indent="0" algn="l" rtl="0">
              <a:lnSpc>
                <a:spcPct val="90000"/>
              </a:lnSpc>
              <a:spcBef>
                <a:spcPts val="0"/>
              </a:spcBef>
              <a:spcAft>
                <a:spcPts val="0"/>
              </a:spcAft>
              <a:buClr>
                <a:schemeClr val="dk1"/>
              </a:buClr>
              <a:buSzPct val="45833"/>
              <a:buFont typeface="Arial"/>
              <a:buNone/>
            </a:pPr>
            <a:r>
              <a:rPr lang="es" sz="2400">
                <a:solidFill>
                  <a:schemeClr val="dk1"/>
                </a:solidFill>
              </a:rPr>
              <a:t>Otro beneficio del mapeo de empatía es que es un ejercicio visual que extrae mucha información sobre la experiencia del usuario. Los mapas de empatía pueden ser utilizados y referenciados por diferentes partes interesadas y miembros del equipo en varios puntos del ciclo de desarrollo y son relativamente simples de crear.</a:t>
            </a:r>
            <a:endParaRPr sz="2400"/>
          </a:p>
        </p:txBody>
      </p:sp>
      <p:grpSp>
        <p:nvGrpSpPr>
          <p:cNvPr id="157" name="Google Shape;157;g1b0e6279ad5_0_22"/>
          <p:cNvGrpSpPr/>
          <p:nvPr/>
        </p:nvGrpSpPr>
        <p:grpSpPr>
          <a:xfrm>
            <a:off x="441960" y="561256"/>
            <a:ext cx="1128381" cy="847205"/>
            <a:chOff x="7393391" y="1075612"/>
            <a:chExt cx="1128381" cy="847205"/>
          </a:xfrm>
        </p:grpSpPr>
        <p:sp>
          <p:nvSpPr>
            <p:cNvPr id="158" name="Google Shape;158;g1b0e6279ad5_0_22"/>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9" name="Google Shape;159;g1b0e6279ad5_0_22"/>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60" name="Google Shape;160;g1b0e6279ad5_0_22"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
        <p:nvSpPr>
          <p:cNvPr id="161" name="Google Shape;161;g1b0e6279ad5_0_22"/>
          <p:cNvSpPr txBox="1"/>
          <p:nvPr/>
        </p:nvSpPr>
        <p:spPr>
          <a:xfrm>
            <a:off x="4038600" y="4884873"/>
            <a:ext cx="7188300" cy="129210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5"/>
        <p:cNvGrpSpPr/>
        <p:nvPr/>
      </p:nvGrpSpPr>
      <p:grpSpPr>
        <a:xfrm>
          <a:off x="0" y="0"/>
          <a:ext cx="0" cy="0"/>
          <a:chOff x="0" y="0"/>
          <a:chExt cx="0" cy="0"/>
        </a:xfrm>
      </p:grpSpPr>
      <p:sp>
        <p:nvSpPr>
          <p:cNvPr id="166" name="Google Shape;166;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7" name="Google Shape;167;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8" name="Google Shape;168;p24"/>
          <p:cNvSpPr>
            <a:spLocks noGrp="1"/>
          </p:cNvSpPr>
          <p:nvPr>
            <p:ph type="title"/>
          </p:nvPr>
        </p:nvSpPr>
        <p:spPr>
          <a:xfrm>
            <a:off x="279356" y="-33568"/>
            <a:ext cx="10521756" cy="5969126"/>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070" b="1">
                <a:solidFill>
                  <a:schemeClr val="dk1"/>
                </a:solidFill>
                <a:latin typeface="Calibri"/>
                <a:ea typeface="Calibri"/>
                <a:cs typeface="Calibri"/>
                <a:sym typeface="Calibri"/>
              </a:rPr>
              <a:t> </a:t>
            </a:r>
            <a:r>
              <a:rPr lang="es" sz="2800" b="1">
                <a:solidFill>
                  <a:srgbClr val="222222"/>
                </a:solidFill>
                <a:latin typeface="Calibri"/>
                <a:ea typeface="Calibri"/>
                <a:cs typeface="Calibri"/>
                <a:sym typeface="Calibri"/>
              </a:rPr>
              <a:t>Consejos para realizar </a:t>
            </a:r>
            <a:r>
              <a:rPr lang="es" sz="2800" b="1">
                <a:solidFill>
                  <a:srgbClr val="222222"/>
                </a:solidFill>
              </a:rPr>
              <a:t>el Mapa de Empatía </a:t>
            </a:r>
            <a:br>
              <a:rPr lang="en-US" sz="2800">
                <a:latin typeface="Calibri"/>
                <a:ea typeface="Calibri"/>
                <a:cs typeface="Calibri"/>
                <a:sym typeface="Calibri"/>
              </a:rPr>
            </a:br>
            <a:br>
              <a:rPr lang="en-US" sz="2800">
                <a:latin typeface="Calibri"/>
                <a:ea typeface="Calibri"/>
                <a:cs typeface="Calibri"/>
                <a:sym typeface="Calibri"/>
              </a:rPr>
            </a:br>
            <a:r>
              <a:rPr lang="es" sz="2400">
                <a:latin typeface="Calibri"/>
                <a:ea typeface="Calibri"/>
                <a:cs typeface="Calibri"/>
                <a:sym typeface="Calibri"/>
              </a:rPr>
              <a:t>1. Crea la Persona que quieres definir</a:t>
            </a:r>
            <a:endParaRPr sz="2400">
              <a:latin typeface="Calibri"/>
              <a:ea typeface="Calibri"/>
              <a:cs typeface="Calibri"/>
              <a:sym typeface="Calibri"/>
            </a:endParaRPr>
          </a:p>
          <a:p>
            <a:pPr marL="0" lvl="0" indent="0" algn="l" rtl="0">
              <a:lnSpc>
                <a:spcPct val="90000"/>
              </a:lnSpc>
              <a:spcBef>
                <a:spcPts val="0"/>
              </a:spcBef>
              <a:spcAft>
                <a:spcPts val="0"/>
              </a:spcAft>
              <a:buClr>
                <a:schemeClr val="dk1"/>
              </a:buClr>
              <a:buSzPct val="86250"/>
              <a:buFont typeface="Calibri"/>
              <a:buNone/>
            </a:pPr>
            <a:r>
              <a:rPr lang="es" sz="2400">
                <a:latin typeface="Calibri"/>
                <a:ea typeface="Calibri"/>
                <a:cs typeface="Calibri"/>
                <a:sym typeface="Calibri"/>
              </a:rPr>
              <a:t>2. Pensando en esta Persona, intenta responder las preguntas del Mapa de Empatía.</a:t>
            </a:r>
            <a:endParaRPr sz="2400">
              <a:latin typeface="Calibri"/>
              <a:ea typeface="Calibri"/>
              <a:cs typeface="Calibri"/>
              <a:sym typeface="Calibri"/>
            </a:endParaRPr>
          </a:p>
          <a:p>
            <a:pPr marL="0" lvl="0" indent="0" algn="l" rtl="0">
              <a:lnSpc>
                <a:spcPct val="90000"/>
              </a:lnSpc>
              <a:spcBef>
                <a:spcPts val="0"/>
              </a:spcBef>
              <a:spcAft>
                <a:spcPts val="0"/>
              </a:spcAft>
              <a:buClr>
                <a:schemeClr val="dk1"/>
              </a:buClr>
              <a:buSzPct val="86250"/>
              <a:buFont typeface="Calibri"/>
              <a:buNone/>
            </a:pPr>
            <a:r>
              <a:rPr lang="es" sz="2400">
                <a:latin typeface="Calibri"/>
                <a:ea typeface="Calibri"/>
                <a:cs typeface="Calibri"/>
                <a:sym typeface="Calibri"/>
              </a:rPr>
              <a:t>Escriba cada respuesta en un post-it y péguelo en el Mapa, en el cuadrante respectivo:</a:t>
            </a:r>
            <a:endParaRPr sz="2400">
              <a:latin typeface="Calibri"/>
              <a:ea typeface="Calibri"/>
              <a:cs typeface="Calibri"/>
              <a:sym typeface="Calibri"/>
            </a:endParaRPr>
          </a:p>
          <a:p>
            <a:pPr marL="0" lvl="0" indent="0" algn="l" rtl="0">
              <a:lnSpc>
                <a:spcPct val="90000"/>
              </a:lnSpc>
              <a:spcBef>
                <a:spcPts val="0"/>
              </a:spcBef>
              <a:spcAft>
                <a:spcPts val="0"/>
              </a:spcAft>
              <a:buClr>
                <a:schemeClr val="dk1"/>
              </a:buClr>
              <a:buSzPct val="86250"/>
              <a:buFont typeface="Calibri"/>
              <a:buNone/>
            </a:pPr>
            <a:endParaRPr sz="2400"/>
          </a:p>
          <a:p>
            <a:pPr marL="0" lvl="0" indent="0" algn="l" rtl="0">
              <a:lnSpc>
                <a:spcPct val="90000"/>
              </a:lnSpc>
              <a:spcBef>
                <a:spcPts val="0"/>
              </a:spcBef>
              <a:spcAft>
                <a:spcPts val="0"/>
              </a:spcAft>
              <a:buClr>
                <a:schemeClr val="dk1"/>
              </a:buClr>
              <a:buSzPct val="86250"/>
              <a:buFont typeface="Calibri"/>
              <a:buNone/>
            </a:pPr>
            <a:r>
              <a:rPr lang="es" sz="2400" b="1"/>
              <a:t>Pregunta 1</a:t>
            </a:r>
            <a:endParaRPr sz="2400" b="1"/>
          </a:p>
          <a:p>
            <a:pPr marL="0" lvl="0" indent="0" algn="l" rtl="0">
              <a:lnSpc>
                <a:spcPct val="90000"/>
              </a:lnSpc>
              <a:spcBef>
                <a:spcPts val="0"/>
              </a:spcBef>
              <a:spcAft>
                <a:spcPts val="0"/>
              </a:spcAft>
              <a:buClr>
                <a:schemeClr val="dk1"/>
              </a:buClr>
              <a:buSzPct val="86250"/>
              <a:buFont typeface="Calibri"/>
              <a:buNone/>
            </a:pPr>
            <a:r>
              <a:rPr lang="es" sz="2400">
                <a:latin typeface="Calibri"/>
                <a:ea typeface="Calibri"/>
                <a:cs typeface="Calibri"/>
                <a:sym typeface="Calibri"/>
              </a:rPr>
              <a:t>¿Qué ve la </a:t>
            </a:r>
            <a:r>
              <a:rPr lang="es" sz="2400"/>
              <a:t>persona </a:t>
            </a:r>
            <a:r>
              <a:rPr lang="es" sz="2400">
                <a:latin typeface="Calibri"/>
                <a:ea typeface="Calibri"/>
                <a:cs typeface="Calibri"/>
                <a:sym typeface="Calibri"/>
              </a:rPr>
              <a:t>? ¿Cómo es el mundo en el que vive el personaje? ¿Con quién </a:t>
            </a:r>
            <a:r>
              <a:rPr lang="es" sz="2400"/>
              <a:t>se </a:t>
            </a:r>
            <a:r>
              <a:rPr lang="es" sz="2400">
                <a:latin typeface="Calibri"/>
                <a:ea typeface="Calibri"/>
                <a:cs typeface="Calibri"/>
                <a:sym typeface="Calibri"/>
              </a:rPr>
              <a:t>relaciona? ¿Cuáles son las cosas en las </a:t>
            </a:r>
            <a:r>
              <a:rPr lang="es" sz="2400"/>
              <a:t>que </a:t>
            </a:r>
            <a:r>
              <a:rPr lang="es" sz="2400">
                <a:latin typeface="Calibri"/>
                <a:ea typeface="Calibri"/>
                <a:cs typeface="Calibri"/>
                <a:sym typeface="Calibri"/>
              </a:rPr>
              <a:t>enfoca su atención?</a:t>
            </a: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169" name="Google Shape;169;p24"/>
          <p:cNvGrpSpPr/>
          <p:nvPr/>
        </p:nvGrpSpPr>
        <p:grpSpPr>
          <a:xfrm>
            <a:off x="441960" y="561256"/>
            <a:ext cx="1128382" cy="847206"/>
            <a:chOff x="7393391" y="1075612"/>
            <a:chExt cx="1128382" cy="847206"/>
          </a:xfrm>
        </p:grpSpPr>
        <p:sp>
          <p:nvSpPr>
            <p:cNvPr id="170" name="Google Shape;170;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1" name="Google Shape;171;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72" name="Google Shape;172;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6"/>
        <p:cNvGrpSpPr/>
        <p:nvPr/>
      </p:nvGrpSpPr>
      <p:grpSpPr>
        <a:xfrm>
          <a:off x="0" y="0"/>
          <a:ext cx="0" cy="0"/>
          <a:chOff x="0" y="0"/>
          <a:chExt cx="0" cy="0"/>
        </a:xfrm>
      </p:grpSpPr>
      <p:sp>
        <p:nvSpPr>
          <p:cNvPr id="177" name="Google Shape;177;g1b0e6279ad5_0_35"/>
          <p:cNvSpPr/>
          <p:nvPr/>
        </p:nvSpPr>
        <p:spPr>
          <a:xfrm>
            <a:off x="0" y="-32503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8" name="Google Shape;178;g1b0e6279ad5_0_3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9" name="Google Shape;179;g1b0e6279ad5_0_35"/>
          <p:cNvSpPr>
            <a:spLocks noGrp="1"/>
          </p:cNvSpPr>
          <p:nvPr>
            <p:ph type="title"/>
          </p:nvPr>
        </p:nvSpPr>
        <p:spPr>
          <a:xfrm>
            <a:off x="359790" y="119420"/>
            <a:ext cx="12544015" cy="59691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070" b="1" dirty="0">
                <a:solidFill>
                  <a:schemeClr val="dk1"/>
                </a:solidFill>
                <a:latin typeface="Calibri"/>
                <a:ea typeface="Calibri"/>
                <a:cs typeface="Calibri"/>
                <a:sym typeface="Calibri"/>
              </a:rPr>
              <a:t> </a:t>
            </a:r>
            <a:r>
              <a:rPr lang="es" sz="2800" b="1" dirty="0">
                <a:solidFill>
                  <a:srgbClr val="222222"/>
                </a:solidFill>
                <a:latin typeface="Calibri"/>
                <a:ea typeface="Calibri"/>
                <a:cs typeface="Calibri"/>
                <a:sym typeface="Calibri"/>
              </a:rPr>
              <a:t>Consejos de cómo llevarlo a cabo </a:t>
            </a:r>
            <a:r>
              <a:rPr lang="es" sz="2800" b="1" dirty="0">
                <a:solidFill>
                  <a:srgbClr val="222222"/>
                </a:solidFill>
              </a:rPr>
              <a:t>el Mapa de Empatía </a:t>
            </a:r>
            <a:br>
              <a:rPr lang="en-US" sz="2800" dirty="0">
                <a:latin typeface="Calibri"/>
                <a:ea typeface="Calibri"/>
                <a:cs typeface="Calibri"/>
                <a:sym typeface="Calibri"/>
              </a:rPr>
            </a:br>
            <a:br>
              <a:rPr lang="en-US" sz="2800" dirty="0">
                <a:latin typeface="Calibri"/>
                <a:ea typeface="Calibri"/>
                <a:cs typeface="Calibri"/>
                <a:sym typeface="Calibri"/>
              </a:rPr>
            </a:br>
            <a:r>
              <a:rPr lang="es" sz="2000" b="1" dirty="0"/>
              <a:t>Pregunta 2</a:t>
            </a:r>
            <a:endParaRPr sz="2000" b="1" dirty="0"/>
          </a:p>
          <a:p>
            <a:pPr marL="0" lvl="0" indent="0" algn="l" rtl="0">
              <a:lnSpc>
                <a:spcPct val="90000"/>
              </a:lnSpc>
              <a:spcBef>
                <a:spcPts val="0"/>
              </a:spcBef>
              <a:spcAft>
                <a:spcPts val="0"/>
              </a:spcAft>
              <a:buClr>
                <a:schemeClr val="dk1"/>
              </a:buClr>
              <a:buSzPct val="86250"/>
              <a:buFont typeface="Calibri"/>
              <a:buNone/>
            </a:pPr>
            <a:r>
              <a:rPr lang="es" sz="2000" dirty="0">
                <a:latin typeface="Calibri"/>
                <a:ea typeface="Calibri"/>
                <a:cs typeface="Calibri"/>
                <a:sym typeface="Calibri"/>
              </a:rPr>
              <a:t>¿Qué </a:t>
            </a:r>
            <a:r>
              <a:rPr lang="es" sz="2000" dirty="0"/>
              <a:t>escucha </a:t>
            </a:r>
            <a:r>
              <a:rPr lang="es" sz="2000" dirty="0">
                <a:latin typeface="Calibri"/>
                <a:ea typeface="Calibri"/>
                <a:cs typeface="Calibri"/>
                <a:sym typeface="Calibri"/>
              </a:rPr>
              <a:t>? ¿Qué personas e ideas influyen en la persona? ¿Cuáles son </a:t>
            </a:r>
            <a:r>
              <a:rPr lang="es" sz="2000" dirty="0"/>
              <a:t>sus </a:t>
            </a:r>
            <a:r>
              <a:rPr lang="es" sz="2000" dirty="0">
                <a:latin typeface="Calibri"/>
                <a:ea typeface="Calibri"/>
                <a:cs typeface="Calibri"/>
                <a:sym typeface="Calibri"/>
              </a:rPr>
              <a:t>marcas favoritas? ¿Cuáles son los medios de comunicación que </a:t>
            </a:r>
            <a:r>
              <a:rPr lang="es" sz="2000" dirty="0"/>
              <a:t>utiliza </a:t>
            </a:r>
            <a:r>
              <a:rPr lang="es" sz="2000" dirty="0">
                <a:latin typeface="Calibri"/>
                <a:ea typeface="Calibri"/>
                <a:cs typeface="Calibri"/>
                <a:sym typeface="Calibri"/>
              </a:rPr>
              <a:t>ya los que está expuesto?</a:t>
            </a:r>
            <a:endParaRPr sz="2000" dirty="0">
              <a:latin typeface="Calibri"/>
              <a:ea typeface="Calibri"/>
              <a:cs typeface="Calibri"/>
              <a:sym typeface="Calibri"/>
            </a:endParaRPr>
          </a:p>
          <a:p>
            <a:pPr marL="0" lvl="0" indent="0" algn="l" rtl="0">
              <a:lnSpc>
                <a:spcPct val="90000"/>
              </a:lnSpc>
              <a:spcBef>
                <a:spcPts val="0"/>
              </a:spcBef>
              <a:spcAft>
                <a:spcPts val="0"/>
              </a:spcAft>
              <a:buClr>
                <a:schemeClr val="dk1"/>
              </a:buClr>
              <a:buSzPct val="86250"/>
              <a:buFont typeface="Calibri"/>
              <a:buNone/>
            </a:pPr>
            <a:endParaRPr sz="2000" dirty="0"/>
          </a:p>
          <a:p>
            <a:pPr marL="0" lvl="0" indent="0" algn="l" rtl="0">
              <a:lnSpc>
                <a:spcPct val="90000"/>
              </a:lnSpc>
              <a:spcBef>
                <a:spcPts val="0"/>
              </a:spcBef>
              <a:spcAft>
                <a:spcPts val="0"/>
              </a:spcAft>
              <a:buClr>
                <a:schemeClr val="dk1"/>
              </a:buClr>
              <a:buSzPct val="86250"/>
              <a:buFont typeface="Calibri"/>
              <a:buNone/>
            </a:pPr>
            <a:r>
              <a:rPr lang="es" sz="2000" b="1" dirty="0"/>
              <a:t>Pregunta 3</a:t>
            </a:r>
            <a:endParaRPr sz="2000" b="1" dirty="0"/>
          </a:p>
          <a:p>
            <a:pPr marL="0" lvl="0" indent="0" algn="l" rtl="0">
              <a:lnSpc>
                <a:spcPct val="90000"/>
              </a:lnSpc>
              <a:spcBef>
                <a:spcPts val="0"/>
              </a:spcBef>
              <a:spcAft>
                <a:spcPts val="0"/>
              </a:spcAft>
              <a:buClr>
                <a:schemeClr val="dk1"/>
              </a:buClr>
              <a:buSzPct val="86250"/>
              <a:buFont typeface="Calibri"/>
              <a:buNone/>
            </a:pPr>
            <a:r>
              <a:rPr lang="es" sz="2000" dirty="0">
                <a:latin typeface="Calibri"/>
                <a:ea typeface="Calibri"/>
                <a:cs typeface="Calibri"/>
                <a:sym typeface="Calibri"/>
              </a:rPr>
              <a:t>¿Qué piensa y siente </a:t>
            </a:r>
            <a:r>
              <a:rPr lang="es" sz="2000" dirty="0"/>
              <a:t>? </a:t>
            </a:r>
            <a:r>
              <a:rPr lang="es" sz="2000" dirty="0">
                <a:latin typeface="Calibri"/>
                <a:ea typeface="Calibri"/>
                <a:cs typeface="Calibri"/>
                <a:sym typeface="Calibri"/>
              </a:rPr>
              <a:t>¿Cómo se siente la persona acerca del mundo? ¿Cuáles son </a:t>
            </a:r>
            <a:r>
              <a:rPr lang="es" sz="2000" dirty="0"/>
              <a:t>sus </a:t>
            </a:r>
            <a:r>
              <a:rPr lang="es" sz="2000" dirty="0">
                <a:latin typeface="Calibri"/>
                <a:ea typeface="Calibri"/>
                <a:cs typeface="Calibri"/>
                <a:sym typeface="Calibri"/>
              </a:rPr>
              <a:t>preocupaciones? ¿Cuáles son </a:t>
            </a:r>
            <a:r>
              <a:rPr lang="es" sz="2000" dirty="0"/>
              <a:t>sus </a:t>
            </a:r>
            <a:r>
              <a:rPr lang="es" sz="2000" dirty="0">
                <a:latin typeface="Calibri"/>
                <a:ea typeface="Calibri"/>
                <a:cs typeface="Calibri"/>
                <a:sym typeface="Calibri"/>
              </a:rPr>
              <a:t>sueños? ¿Cómo </a:t>
            </a:r>
            <a:r>
              <a:rPr lang="es" sz="2000" dirty="0"/>
              <a:t>se </a:t>
            </a:r>
            <a:r>
              <a:rPr lang="es" sz="2000" dirty="0">
                <a:latin typeface="Calibri"/>
                <a:ea typeface="Calibri"/>
                <a:cs typeface="Calibri"/>
                <a:sym typeface="Calibri"/>
              </a:rPr>
              <a:t>siente cuando utiliza el servicio?</a:t>
            </a:r>
            <a:endParaRPr sz="2000" dirty="0">
              <a:latin typeface="Calibri"/>
              <a:ea typeface="Calibri"/>
              <a:cs typeface="Calibri"/>
              <a:sym typeface="Calibri"/>
            </a:endParaRPr>
          </a:p>
          <a:p>
            <a:pPr marL="0" lvl="0" indent="0" algn="l" rtl="0">
              <a:lnSpc>
                <a:spcPct val="90000"/>
              </a:lnSpc>
              <a:spcBef>
                <a:spcPts val="0"/>
              </a:spcBef>
              <a:spcAft>
                <a:spcPts val="0"/>
              </a:spcAft>
              <a:buClr>
                <a:schemeClr val="dk1"/>
              </a:buClr>
              <a:buSzPct val="86250"/>
              <a:buFont typeface="Calibri"/>
              <a:buNone/>
            </a:pPr>
            <a:endParaRPr sz="2000" dirty="0"/>
          </a:p>
          <a:p>
            <a:pPr marL="0" lvl="0" indent="0" algn="l" rtl="0">
              <a:lnSpc>
                <a:spcPct val="90000"/>
              </a:lnSpc>
              <a:spcBef>
                <a:spcPts val="0"/>
              </a:spcBef>
              <a:spcAft>
                <a:spcPts val="0"/>
              </a:spcAft>
              <a:buClr>
                <a:schemeClr val="dk1"/>
              </a:buClr>
              <a:buSzPct val="45833"/>
              <a:buFont typeface="Arial"/>
              <a:buNone/>
            </a:pPr>
            <a:r>
              <a:rPr lang="es" sz="2000" b="1" dirty="0"/>
              <a:t>Pregunta 4</a:t>
            </a:r>
            <a:endParaRPr sz="2000" b="1" dirty="0"/>
          </a:p>
          <a:p>
            <a:pPr marL="0" lvl="0" indent="0" algn="l" rtl="0">
              <a:lnSpc>
                <a:spcPct val="90000"/>
              </a:lnSpc>
              <a:spcBef>
                <a:spcPts val="0"/>
              </a:spcBef>
              <a:spcAft>
                <a:spcPts val="0"/>
              </a:spcAft>
              <a:buClr>
                <a:schemeClr val="dk1"/>
              </a:buClr>
              <a:buSzPct val="45833"/>
              <a:buFont typeface="Arial"/>
              <a:buNone/>
            </a:pPr>
            <a:r>
              <a:rPr lang="es" sz="2000" dirty="0">
                <a:latin typeface="Calibri"/>
                <a:ea typeface="Calibri"/>
                <a:cs typeface="Calibri"/>
                <a:sym typeface="Calibri"/>
              </a:rPr>
              <a:t>¿Qué dice y hace? Cuando usa </a:t>
            </a:r>
            <a:r>
              <a:rPr lang="es" sz="2000" dirty="0"/>
              <a:t>el </a:t>
            </a:r>
            <a:r>
              <a:rPr lang="es" sz="2000" dirty="0">
                <a:latin typeface="Calibri"/>
                <a:ea typeface="Calibri"/>
                <a:cs typeface="Calibri"/>
                <a:sym typeface="Calibri"/>
              </a:rPr>
              <a:t>servicio, ¿qué </a:t>
            </a:r>
            <a:r>
              <a:rPr lang="es" sz="2000" dirty="0"/>
              <a:t>dice </a:t>
            </a:r>
            <a:r>
              <a:rPr lang="es" sz="2000" dirty="0">
                <a:latin typeface="Calibri"/>
                <a:ea typeface="Calibri"/>
                <a:cs typeface="Calibri"/>
                <a:sym typeface="Calibri"/>
              </a:rPr>
              <a:t>y qué haces? ¿Cuáles son </a:t>
            </a:r>
            <a:r>
              <a:rPr lang="es" sz="2000" dirty="0"/>
              <a:t>sus </a:t>
            </a:r>
            <a:r>
              <a:rPr lang="es" sz="2000" dirty="0">
                <a:latin typeface="Calibri"/>
                <a:ea typeface="Calibri"/>
                <a:cs typeface="Calibri"/>
                <a:sym typeface="Calibri"/>
              </a:rPr>
              <a:t>pasatiempos?</a:t>
            </a:r>
            <a:endParaRPr sz="2000" dirty="0">
              <a:latin typeface="Calibri"/>
              <a:ea typeface="Calibri"/>
              <a:cs typeface="Calibri"/>
              <a:sym typeface="Calibri"/>
            </a:endParaRPr>
          </a:p>
          <a:p>
            <a:pPr marL="0" lvl="0" indent="0" algn="l" rtl="0">
              <a:lnSpc>
                <a:spcPct val="90000"/>
              </a:lnSpc>
              <a:spcBef>
                <a:spcPts val="0"/>
              </a:spcBef>
              <a:spcAft>
                <a:spcPts val="0"/>
              </a:spcAft>
              <a:buClr>
                <a:schemeClr val="dk1"/>
              </a:buClr>
              <a:buSzPct val="45833"/>
              <a:buFont typeface="Arial"/>
              <a:buNone/>
            </a:pPr>
            <a:endParaRPr sz="2000" dirty="0"/>
          </a:p>
          <a:p>
            <a:pPr marL="0" lvl="0" indent="0" algn="l" rtl="0">
              <a:lnSpc>
                <a:spcPct val="90000"/>
              </a:lnSpc>
              <a:spcBef>
                <a:spcPts val="0"/>
              </a:spcBef>
              <a:spcAft>
                <a:spcPts val="0"/>
              </a:spcAft>
              <a:buClr>
                <a:schemeClr val="dk1"/>
              </a:buClr>
              <a:buSzPct val="45833"/>
              <a:buFont typeface="Arial"/>
              <a:buNone/>
            </a:pPr>
            <a:r>
              <a:rPr lang="es" sz="2000" b="1" dirty="0">
                <a:latin typeface="Calibri"/>
                <a:ea typeface="Calibri"/>
                <a:cs typeface="Calibri"/>
                <a:sym typeface="Calibri"/>
              </a:rPr>
              <a:t>Pregunta 5</a:t>
            </a:r>
            <a:endParaRPr sz="2000" b="1" dirty="0">
              <a:latin typeface="Calibri"/>
              <a:ea typeface="Calibri"/>
              <a:cs typeface="Calibri"/>
              <a:sym typeface="Calibri"/>
            </a:endParaRPr>
          </a:p>
          <a:p>
            <a:pPr marL="0" lvl="0" indent="0" algn="l" rtl="0">
              <a:lnSpc>
                <a:spcPct val="90000"/>
              </a:lnSpc>
              <a:spcBef>
                <a:spcPts val="0"/>
              </a:spcBef>
              <a:spcAft>
                <a:spcPts val="0"/>
              </a:spcAft>
              <a:buClr>
                <a:schemeClr val="dk1"/>
              </a:buClr>
              <a:buSzPct val="45833"/>
              <a:buFont typeface="Arial"/>
              <a:buNone/>
            </a:pPr>
            <a:r>
              <a:rPr lang="es" sz="2000" dirty="0">
                <a:latin typeface="Calibri"/>
                <a:ea typeface="Calibri"/>
                <a:cs typeface="Calibri"/>
                <a:sym typeface="Calibri"/>
              </a:rPr>
              <a:t>¿Cuáles son los dolores? ¿Cuáles son tus miedos? ¿Cuáles son tus frustraciones? ¿Qué obstáculos necesitas superar para conseguir lo que quieres? Pregunta 6¿Cuáles son las necesidades? ¿Qué te gustaría conseguir? ¿Qué acabaría con tus problemas? ¿Cómo te sentirás satisfecho?</a:t>
            </a:r>
            <a:endParaRPr sz="2000" dirty="0">
              <a:latin typeface="Calibri"/>
              <a:ea typeface="Calibri"/>
              <a:cs typeface="Calibri"/>
              <a:sym typeface="Calibri"/>
            </a:endParaRPr>
          </a:p>
          <a:p>
            <a:pPr marL="0" lvl="0" indent="0" algn="l" rtl="0">
              <a:lnSpc>
                <a:spcPct val="90000"/>
              </a:lnSpc>
              <a:spcBef>
                <a:spcPts val="0"/>
              </a:spcBef>
              <a:spcAft>
                <a:spcPts val="0"/>
              </a:spcAft>
              <a:buClr>
                <a:schemeClr val="dk1"/>
              </a:buClr>
              <a:buSzPct val="95833"/>
              <a:buFont typeface="Calibri"/>
              <a:buNone/>
            </a:pPr>
            <a:br>
              <a:rPr lang="en-US" sz="2160" dirty="0">
                <a:latin typeface="Calibri"/>
                <a:ea typeface="Calibri"/>
                <a:cs typeface="Calibri"/>
                <a:sym typeface="Calibri"/>
              </a:rPr>
            </a:br>
            <a:br>
              <a:rPr lang="en-US" sz="2070" b="1" dirty="0">
                <a:solidFill>
                  <a:schemeClr val="dk1"/>
                </a:solidFill>
                <a:latin typeface="Calibri"/>
                <a:ea typeface="Calibri"/>
                <a:cs typeface="Calibri"/>
                <a:sym typeface="Calibri"/>
              </a:rPr>
            </a:br>
            <a:endParaRPr sz="2070" b="1" dirty="0">
              <a:solidFill>
                <a:schemeClr val="dk1"/>
              </a:solidFill>
              <a:latin typeface="Calibri"/>
              <a:ea typeface="Calibri"/>
              <a:cs typeface="Calibri"/>
              <a:sym typeface="Calibri"/>
            </a:endParaRPr>
          </a:p>
        </p:txBody>
      </p:sp>
      <p:grpSp>
        <p:nvGrpSpPr>
          <p:cNvPr id="180" name="Google Shape;180;g1b0e6279ad5_0_35"/>
          <p:cNvGrpSpPr/>
          <p:nvPr/>
        </p:nvGrpSpPr>
        <p:grpSpPr>
          <a:xfrm>
            <a:off x="441960" y="561256"/>
            <a:ext cx="1128381" cy="847205"/>
            <a:chOff x="7393391" y="1075612"/>
            <a:chExt cx="1128381" cy="847205"/>
          </a:xfrm>
        </p:grpSpPr>
        <p:sp>
          <p:nvSpPr>
            <p:cNvPr id="181" name="Google Shape;181;g1b0e6279ad5_0_3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2" name="Google Shape;182;g1b0e6279ad5_0_35"/>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83" name="Google Shape;183;g1b0e6279ad5_0_3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7"/>
        <p:cNvGrpSpPr/>
        <p:nvPr/>
      </p:nvGrpSpPr>
      <p:grpSpPr>
        <a:xfrm>
          <a:off x="0" y="0"/>
          <a:ext cx="0" cy="0"/>
          <a:chOff x="0" y="0"/>
          <a:chExt cx="0" cy="0"/>
        </a:xfrm>
      </p:grpSpPr>
      <p:sp>
        <p:nvSpPr>
          <p:cNvPr id="188" name="Google Shape;188;g1b0e6279ad5_0_4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9" name="Google Shape;189;g1b0e6279ad5_0_4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0" name="Google Shape;190;g1b0e6279ad5_0_45"/>
          <p:cNvSpPr>
            <a:spLocks noGrp="1"/>
          </p:cNvSpPr>
          <p:nvPr>
            <p:ph type="title"/>
          </p:nvPr>
        </p:nvSpPr>
        <p:spPr>
          <a:xfrm>
            <a:off x="279356" y="-33568"/>
            <a:ext cx="10521900" cy="59691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070" b="1">
                <a:solidFill>
                  <a:schemeClr val="dk1"/>
                </a:solidFill>
                <a:latin typeface="Calibri"/>
                <a:ea typeface="Calibri"/>
                <a:cs typeface="Calibri"/>
                <a:sym typeface="Calibri"/>
              </a:rPr>
              <a:t> </a:t>
            </a:r>
            <a:r>
              <a:rPr lang="es" sz="2800" b="1">
                <a:solidFill>
                  <a:srgbClr val="222222"/>
                </a:solidFill>
                <a:latin typeface="Calibri"/>
                <a:ea typeface="Calibri"/>
                <a:cs typeface="Calibri"/>
                <a:sym typeface="Calibri"/>
              </a:rPr>
              <a:t>Consejos de cómo llevarlo a cabo </a:t>
            </a:r>
            <a:r>
              <a:rPr lang="es" sz="2800" b="1">
                <a:solidFill>
                  <a:srgbClr val="222222"/>
                </a:solidFill>
              </a:rPr>
              <a:t>el Mapa de Empatía </a:t>
            </a:r>
            <a:br>
              <a:rPr lang="en-US" sz="2800">
                <a:latin typeface="Calibri"/>
                <a:ea typeface="Calibri"/>
                <a:cs typeface="Calibri"/>
                <a:sym typeface="Calibri"/>
              </a:rPr>
            </a:br>
            <a:br>
              <a:rPr lang="en-US" sz="2800">
                <a:latin typeface="Calibri"/>
                <a:ea typeface="Calibri"/>
                <a:cs typeface="Calibri"/>
                <a:sym typeface="Calibri"/>
              </a:rPr>
            </a:br>
            <a:r>
              <a:rPr lang="es" sz="2400" b="1"/>
              <a:t>Pregunta 5</a:t>
            </a:r>
            <a:endParaRPr sz="2400" b="1"/>
          </a:p>
          <a:p>
            <a:pPr marL="0" lvl="0" indent="0" algn="l" rtl="0">
              <a:lnSpc>
                <a:spcPct val="90000"/>
              </a:lnSpc>
              <a:spcBef>
                <a:spcPts val="0"/>
              </a:spcBef>
              <a:spcAft>
                <a:spcPts val="0"/>
              </a:spcAft>
              <a:buClr>
                <a:schemeClr val="dk1"/>
              </a:buClr>
              <a:buSzPct val="45833"/>
              <a:buFont typeface="Arial"/>
              <a:buNone/>
            </a:pPr>
            <a:r>
              <a:rPr lang="es" sz="2400">
                <a:latin typeface="Calibri"/>
                <a:ea typeface="Calibri"/>
                <a:cs typeface="Calibri"/>
                <a:sym typeface="Calibri"/>
              </a:rPr>
              <a:t>¿Cuáles son los dolores? ¿Cuáles son </a:t>
            </a:r>
            <a:r>
              <a:rPr lang="es" sz="2400"/>
              <a:t>sus </a:t>
            </a:r>
            <a:r>
              <a:rPr lang="es" sz="2400">
                <a:latin typeface="Calibri"/>
                <a:ea typeface="Calibri"/>
                <a:cs typeface="Calibri"/>
                <a:sym typeface="Calibri"/>
              </a:rPr>
              <a:t>miedos? ¿Cuáles son </a:t>
            </a:r>
            <a:r>
              <a:rPr lang="es" sz="2400"/>
              <a:t>sus </a:t>
            </a:r>
            <a:r>
              <a:rPr lang="es" sz="2400">
                <a:latin typeface="Calibri"/>
                <a:ea typeface="Calibri"/>
                <a:cs typeface="Calibri"/>
                <a:sym typeface="Calibri"/>
              </a:rPr>
              <a:t>frustraciones? ¿Qué obstáculos </a:t>
            </a:r>
            <a:r>
              <a:rPr lang="es" sz="2400"/>
              <a:t>necesita </a:t>
            </a:r>
            <a:r>
              <a:rPr lang="es" sz="2400">
                <a:latin typeface="Calibri"/>
                <a:ea typeface="Calibri"/>
                <a:cs typeface="Calibri"/>
                <a:sym typeface="Calibri"/>
              </a:rPr>
              <a:t>superar para conseguir lo que quiere?</a:t>
            </a:r>
            <a:endParaRPr sz="2400">
              <a:latin typeface="Calibri"/>
              <a:ea typeface="Calibri"/>
              <a:cs typeface="Calibri"/>
              <a:sym typeface="Calibri"/>
            </a:endParaRPr>
          </a:p>
          <a:p>
            <a:pPr marL="0" lvl="0" indent="0" algn="l" rtl="0">
              <a:lnSpc>
                <a:spcPct val="90000"/>
              </a:lnSpc>
              <a:spcBef>
                <a:spcPts val="0"/>
              </a:spcBef>
              <a:spcAft>
                <a:spcPts val="0"/>
              </a:spcAft>
              <a:buClr>
                <a:schemeClr val="dk1"/>
              </a:buClr>
              <a:buSzPct val="45833"/>
              <a:buFont typeface="Arial"/>
              <a:buNone/>
            </a:pPr>
            <a:endParaRPr sz="2400"/>
          </a:p>
          <a:p>
            <a:pPr marL="0" lvl="0" indent="0" algn="l" rtl="0">
              <a:lnSpc>
                <a:spcPct val="90000"/>
              </a:lnSpc>
              <a:spcBef>
                <a:spcPts val="0"/>
              </a:spcBef>
              <a:spcAft>
                <a:spcPts val="0"/>
              </a:spcAft>
              <a:buClr>
                <a:schemeClr val="dk1"/>
              </a:buClr>
              <a:buSzPct val="45833"/>
              <a:buFont typeface="Arial"/>
              <a:buNone/>
            </a:pPr>
            <a:r>
              <a:rPr lang="es" sz="2400" b="1"/>
              <a:t>Pregunta 6</a:t>
            </a:r>
            <a:endParaRPr sz="2400" b="1"/>
          </a:p>
          <a:p>
            <a:pPr marL="0" lvl="0" indent="0" algn="l" rtl="0">
              <a:lnSpc>
                <a:spcPct val="90000"/>
              </a:lnSpc>
              <a:spcBef>
                <a:spcPts val="0"/>
              </a:spcBef>
              <a:spcAft>
                <a:spcPts val="0"/>
              </a:spcAft>
              <a:buClr>
                <a:schemeClr val="dk1"/>
              </a:buClr>
              <a:buSzPct val="45833"/>
              <a:buFont typeface="Arial"/>
              <a:buNone/>
            </a:pPr>
            <a:r>
              <a:rPr lang="es" sz="2400">
                <a:latin typeface="Calibri"/>
                <a:ea typeface="Calibri"/>
                <a:cs typeface="Calibri"/>
                <a:sym typeface="Calibri"/>
              </a:rPr>
              <a:t>¿Cuáles son las necesidades? ¿Qué le </a:t>
            </a:r>
            <a:r>
              <a:rPr lang="es" sz="2400"/>
              <a:t>gustaría </a:t>
            </a:r>
            <a:r>
              <a:rPr lang="es" sz="2400">
                <a:latin typeface="Calibri"/>
                <a:ea typeface="Calibri"/>
                <a:cs typeface="Calibri"/>
                <a:sym typeface="Calibri"/>
              </a:rPr>
              <a:t>conseguir? ¿Qué acabaría con </a:t>
            </a:r>
            <a:r>
              <a:rPr lang="es" sz="2400"/>
              <a:t>sus </a:t>
            </a:r>
            <a:r>
              <a:rPr lang="es" sz="2400">
                <a:latin typeface="Calibri"/>
                <a:ea typeface="Calibri"/>
                <a:cs typeface="Calibri"/>
                <a:sym typeface="Calibri"/>
              </a:rPr>
              <a:t>problemas? ¿Cómo </a:t>
            </a:r>
            <a:r>
              <a:rPr lang="es" sz="2400"/>
              <a:t>se </a:t>
            </a:r>
            <a:r>
              <a:rPr lang="es" sz="2400">
                <a:latin typeface="Calibri"/>
                <a:ea typeface="Calibri"/>
                <a:cs typeface="Calibri"/>
                <a:sym typeface="Calibri"/>
              </a:rPr>
              <a:t>sentirá satisfecho?</a:t>
            </a:r>
            <a:endParaRPr sz="2400">
              <a:latin typeface="Calibri"/>
              <a:ea typeface="Calibri"/>
              <a:cs typeface="Calibri"/>
              <a:sym typeface="Calibri"/>
            </a:endParaRPr>
          </a:p>
          <a:p>
            <a:pPr marL="0" lvl="0" indent="0" algn="l" rtl="0">
              <a:lnSpc>
                <a:spcPct val="90000"/>
              </a:lnSpc>
              <a:spcBef>
                <a:spcPts val="0"/>
              </a:spcBef>
              <a:spcAft>
                <a:spcPts val="0"/>
              </a:spcAft>
              <a:buClr>
                <a:schemeClr val="dk1"/>
              </a:buClr>
              <a:buSzPct val="95833"/>
              <a:buFont typeface="Calibri"/>
              <a:buNone/>
            </a:pPr>
            <a:br>
              <a:rPr lang="en-US" sz="2160">
                <a:latin typeface="Calibri"/>
                <a:ea typeface="Calibri"/>
                <a:cs typeface="Calibri"/>
                <a:sym typeface="Calibri"/>
              </a:rPr>
            </a:b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191" name="Google Shape;191;g1b0e6279ad5_0_45"/>
          <p:cNvGrpSpPr/>
          <p:nvPr/>
        </p:nvGrpSpPr>
        <p:grpSpPr>
          <a:xfrm>
            <a:off x="441960" y="561256"/>
            <a:ext cx="1128381" cy="847205"/>
            <a:chOff x="7393391" y="1075612"/>
            <a:chExt cx="1128381" cy="847205"/>
          </a:xfrm>
        </p:grpSpPr>
        <p:sp>
          <p:nvSpPr>
            <p:cNvPr id="192" name="Google Shape;192;g1b0e6279ad5_0_4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3" name="Google Shape;193;g1b0e6279ad5_0_45"/>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94" name="Google Shape;194;g1b0e6279ad5_0_4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1072</Words>
  <Application>Microsoft Macintosh PowerPoint</Application>
  <PresentationFormat>Panorámica</PresentationFormat>
  <Paragraphs>76</Paragraphs>
  <Slides>13</Slides>
  <Notes>13</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13</vt:i4>
      </vt:variant>
    </vt:vector>
  </HeadingPairs>
  <TitlesOfParts>
    <vt:vector size="17" baseType="lpstr">
      <vt:lpstr>Arial</vt:lpstr>
      <vt:lpstr>Calibri</vt:lpstr>
      <vt:lpstr>Tema de Office</vt:lpstr>
      <vt:lpstr>Tema de Office</vt:lpstr>
      <vt:lpstr>Masterclass Lessons Learned Repository  Mapa de empatía</vt:lpstr>
      <vt:lpstr>   Resumen </vt:lpstr>
      <vt:lpstr> Introducción   El Mapa de Empatía es una herramienta visual que le permite tener un nivel más profundo de comprensión sobre los comportamientos, sentimientos, necesidades y dolores de una parte interesada en particular.  El interesado puede ser un ciudadano, un usuario, un cliente, un colaborador, un socio, etc., en relación con un determinado servicio.  A partir del Mapa de Empatía es posible diseñar servicios y productos más adecuados al perfil en cuestión.  </vt:lpstr>
      <vt:lpstr> Características del Mapa de Empatía   El modelo de Mapa de Empatía permite sistematizar en un gráfico las necesidades, pensamientos, escuchas, puntos de vista, discursos, acciones y dolores de un actor.  A continuación, se han agrupado las distintas secciones en función de: Lo que el interesado piensa y siente Lo que escucha la parte interesada Lo que ve el interesado Lo que dice y hace el interesado Los dolores de las partes interesadas Las ganancias de las partes interesadas</vt:lpstr>
      <vt:lpstr> Relevancia y usos del Mapa de empatía   Muchas organizaciones utilizan el Mapa de empatía como parte de su proceso porque es útil para comprender a sus usuarios, sus deseos y lo que quieren de su producto o servicio.  Ponga una narrativa en sus datos La base del mapa de empatía se genera principalmente a partir de datos recibidos directamente de los usuarios que describen sus pensamientos sobre un tema determinado. Uno de los principales beneficios del mapeo de empatía es que requiere conocer más al usuario a partir de estos datos, determinar qué siente y crear una narrativa que informe a los lectores.</vt:lpstr>
      <vt:lpstr>Métete en la cabeza de tus usuarios El mapa de empatía también es un ejercicio importante porque realmente te obliga a ponerte en el lugar de tus usuarios y determinar cómo abordan e interactúan con un tema determinado. Es fácil que los gerentes pierdan de vista la experiencia diaria del usuario con el producto, por lo que el mapa de empatía ayuda a mantener la conexión con el mundo real.  Visualice fácilmente las necesidades del usuario Otro beneficio del mapeo de empatía es que es un ejercicio visual que extrae mucha información sobre la experiencia del usuario. Los mapas de empatía pueden ser utilizados y referenciados por diferentes partes interesadas y miembros del equipo en varios puntos del ciclo de desarrollo y son relativamente simples de crear.</vt:lpstr>
      <vt:lpstr> Consejos para realizar el Mapa de Empatía   1. Crea la Persona que quieres definir 2. Pensando en esta Persona, intenta responder las preguntas del Mapa de Empatía. Escriba cada respuesta en un post-it y péguelo en el Mapa, en el cuadrante respectivo:  Pregunta 1 ¿Qué ve la persona ? ¿Cómo es el mundo en el que vive el personaje? ¿Con quién se relaciona? ¿Cuáles son las cosas en las que enfoca su atención? </vt:lpstr>
      <vt:lpstr> Consejos de cómo llevarlo a cabo el Mapa de Empatía   Pregunta 2 ¿Qué escucha ? ¿Qué personas e ideas influyen en la persona? ¿Cuáles son sus marcas favoritas? ¿Cuáles son los medios de comunicación que utiliza ya los que está expuesto?  Pregunta 3 ¿Qué piensa y siente ? ¿Cómo se siente la persona acerca del mundo? ¿Cuáles son sus preocupaciones? ¿Cuáles son sus sueños? ¿Cómo se siente cuando utiliza el servicio?  Pregunta 4 ¿Qué dice y hace? Cuando usa el servicio, ¿qué dice y qué haces? ¿Cuáles son sus pasatiempos?  Pregunta 5 ¿Cuáles son los dolores? ¿Cuáles son tus miedos? ¿Cuáles son tus frustraciones? ¿Qué obstáculos necesitas superar para conseguir lo que quieres? Pregunta 6¿Cuáles son las necesidades? ¿Qué te gustaría conseguir? ¿Qué acabaría con tus problemas? ¿Cómo te sentirás satisfecho?   </vt:lpstr>
      <vt:lpstr> Consejos de cómo llevarlo a cabo el Mapa de Empatía   Pregunta 5 ¿Cuáles son los dolores? ¿Cuáles son sus miedos? ¿Cuáles son sus frustraciones? ¿Qué obstáculos necesita superar para conseguir lo que quiere?  Pregunta 6 ¿Cuáles son las necesidades? ¿Qué le gustaría conseguir? ¿Qué acabaría con sus problemas? ¿Cómo se sentirá satisfecho?   </vt:lpstr>
      <vt:lpstr> Conclusiones    No se limite a ser objetivo. Concéntrese en lo que realmente tiene valor para cada cuadrante, incorporando la mayor cantidad de información y comportamiento posible. Y tenga en cuenta que, en algunos casos, serán ciertamente ambiguos.  Recuerde: no hay bien o mal. Lo importante es recopilar y analizar la mayor cantidad de información posible, siempre con empatía y total foco en el usuario.  Después de todo, esta herramienta también permite salir de nuestra zona de confort y ampliar nuestra visión de nuestro grupo de interés . </vt:lpstr>
      <vt:lpstr>     </vt:lpstr>
      <vt:lpstr>     </vt:lpstr>
      <vt:lpstr>Bibliografía :   LABX - Centro de Inovação. (2019). CONHECER COMO PARTES INTERESADAS . https://labx.gov.pt/. https://labx.gov.pt/wp-content/uploads/2021/10/Mapa-de-empatia-1.pdf  Equipo, M. (2021, 1 de octubre). Mapa de empatía: qué es y cómo usarlo . MJV Tecnología e Innovación. https://www.mjvinnovation.com/blog/empathy-map-what-is-it/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Masterclass Lessons Learned Repository  Mapa de empatía</dc:title>
  <dc:creator>Dideas Group</dc:creator>
  <cp:lastModifiedBy>David Bayona cuallado</cp:lastModifiedBy>
  <cp:revision>1</cp:revision>
  <dcterms:created xsi:type="dcterms:W3CDTF">2022-09-21T07:19:16Z</dcterms:created>
  <dcterms:modified xsi:type="dcterms:W3CDTF">2023-01-19T11:32:03Z</dcterms:modified>
</cp:coreProperties>
</file>