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d0uWz1zU4Jniagqhn+09XlpzfT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5" name="Google Shape;2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9" name="Google Shape;12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2" name="Google Shape;14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3" name="Google Shape;153;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59c182958c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5" name="Google Shape;165;g159c182958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7" name="Google Shape;17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0" name="Google Shape;19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dium.com/outcrowd/brand-book-guideline-a1eafcd4f706"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forbes.com/sites/propointgraphics/2016/07/24/brand-style-guides/?sh=7493cd3d61a5"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ct val="100000"/>
              <a:buFont typeface="Calibri"/>
              <a:buNone/>
            </a:pPr>
            <a:r>
              <a:rPr lang="es" sz="4000" b="1">
                <a:solidFill>
                  <a:schemeClr val="lt1"/>
                </a:solidFill>
              </a:rPr>
              <a:t>Masterclass Lessons Learned Repository </a:t>
            </a:r>
            <a:br>
              <a:rPr lang="en-US" sz="4000">
                <a:solidFill>
                  <a:schemeClr val="lt1"/>
                </a:solidFill>
              </a:rPr>
            </a:br>
            <a:br>
              <a:rPr lang="en-US" sz="4000">
                <a:solidFill>
                  <a:schemeClr val="lt1"/>
                </a:solidFill>
              </a:rPr>
            </a:br>
            <a:r>
              <a:rPr lang="es" sz="4000" b="1">
                <a:solidFill>
                  <a:srgbClr val="FF0000"/>
                </a:solidFill>
              </a:rPr>
              <a:t>Brand book: directrices</a:t>
            </a:r>
            <a:endParaRPr sz="4000" b="1">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6"/>
        <p:cNvGrpSpPr/>
        <p:nvPr/>
      </p:nvGrpSpPr>
      <p:grpSpPr>
        <a:xfrm>
          <a:off x="0" y="0"/>
          <a:ext cx="0" cy="0"/>
          <a:chOff x="0" y="0"/>
          <a:chExt cx="0" cy="0"/>
        </a:xfrm>
      </p:grpSpPr>
      <p:sp>
        <p:nvSpPr>
          <p:cNvPr id="217" name="Google Shape;217;p6"/>
          <p:cNvSpPr/>
          <p:nvPr/>
        </p:nvSpPr>
        <p:spPr>
          <a:xfrm>
            <a:off x="-169682"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8" name="Google Shape;218;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9" name="Google Shape;219;p6"/>
          <p:cNvSpPr>
            <a:spLocks noGrp="1"/>
          </p:cNvSpPr>
          <p:nvPr>
            <p:ph type="title"/>
          </p:nvPr>
        </p:nvSpPr>
        <p:spPr>
          <a:xfrm>
            <a:off x="169682" y="-31867"/>
            <a:ext cx="10260831" cy="6296744"/>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3928"/>
              <a:buFont typeface="Calibri"/>
              <a:buNone/>
            </a:pPr>
            <a:r>
              <a:rPr lang="es" sz="2800" b="1" dirty="0">
                <a:solidFill>
                  <a:schemeClr val="dk1"/>
                </a:solidFill>
                <a:latin typeface="Calibri"/>
                <a:ea typeface="Calibri"/>
                <a:cs typeface="Calibri"/>
                <a:sym typeface="Calibri"/>
              </a:rPr>
              <a:t>Bibliografía </a:t>
            </a:r>
            <a:r>
              <a:rPr lang="es" sz="2070" b="1" dirty="0">
                <a:solidFill>
                  <a:schemeClr val="dk1"/>
                </a:solidFill>
                <a:latin typeface="Calibri"/>
                <a:ea typeface="Calibri"/>
                <a:cs typeface="Calibri"/>
                <a:sym typeface="Calibri"/>
              </a:rPr>
              <a:t>:</a:t>
            </a:r>
            <a:br>
              <a:rPr lang="en-US" sz="2070" b="1" dirty="0">
                <a:solidFill>
                  <a:schemeClr val="dk1"/>
                </a:solidFill>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a:p>
            <a:pPr marL="0" lvl="0" indent="0" algn="l" rtl="0">
              <a:lnSpc>
                <a:spcPct val="90000"/>
              </a:lnSpc>
              <a:spcBef>
                <a:spcPts val="0"/>
              </a:spcBef>
              <a:spcAft>
                <a:spcPts val="0"/>
              </a:spcAft>
              <a:buClr>
                <a:schemeClr val="dk1"/>
              </a:buClr>
              <a:buSzPct val="100000"/>
              <a:buFont typeface="Calibri"/>
              <a:buNone/>
            </a:pPr>
            <a:endParaRPr sz="2070" dirty="0"/>
          </a:p>
          <a:p>
            <a:pPr marL="0" lvl="0" indent="0" algn="l" rtl="0">
              <a:lnSpc>
                <a:spcPct val="90000"/>
              </a:lnSpc>
              <a:spcBef>
                <a:spcPts val="0"/>
              </a:spcBef>
              <a:spcAft>
                <a:spcPts val="0"/>
              </a:spcAft>
              <a:buClr>
                <a:schemeClr val="dk1"/>
              </a:buClr>
              <a:buSzPct val="93150"/>
              <a:buFont typeface="Calibri"/>
              <a:buNone/>
            </a:pPr>
            <a:r>
              <a:rPr lang="es" sz="2222" dirty="0"/>
              <a:t>Messaki E. (2020), Libro de marca y guía. Cómo crear una identidad brillante y mejorar la imagen de marca </a:t>
            </a:r>
            <a:r>
              <a:rPr lang="es" sz="2222" u="sng" dirty="0">
                <a:solidFill>
                  <a:schemeClr val="hlink"/>
                </a:solidFill>
                <a:hlinkClick r:id="rId3"/>
              </a:rPr>
              <a:t>https://medium.com/outcrowd/brand-book-guideline-a1eafcd4f706 </a:t>
            </a:r>
            <a:r>
              <a:rPr lang="es" sz="2222" dirty="0"/>
              <a:t>)</a:t>
            </a:r>
            <a:endParaRPr sz="2222" dirty="0"/>
          </a:p>
          <a:p>
            <a:pPr marL="0" lvl="0" indent="0" algn="l" rtl="0">
              <a:lnSpc>
                <a:spcPct val="90000"/>
              </a:lnSpc>
              <a:spcBef>
                <a:spcPts val="0"/>
              </a:spcBef>
              <a:spcAft>
                <a:spcPts val="0"/>
              </a:spcAft>
              <a:buClr>
                <a:schemeClr val="dk1"/>
              </a:buClr>
              <a:buSzPct val="93150"/>
              <a:buFont typeface="Calibri"/>
              <a:buNone/>
            </a:pPr>
            <a:endParaRPr sz="2222" dirty="0"/>
          </a:p>
          <a:p>
            <a:pPr marL="0" lvl="0" indent="0" algn="l" rtl="0">
              <a:lnSpc>
                <a:spcPct val="90000"/>
              </a:lnSpc>
              <a:spcBef>
                <a:spcPts val="0"/>
              </a:spcBef>
              <a:spcAft>
                <a:spcPts val="0"/>
              </a:spcAft>
              <a:buClr>
                <a:schemeClr val="dk1"/>
              </a:buClr>
              <a:buSzPct val="93150"/>
              <a:buFont typeface="Calibri"/>
              <a:buNone/>
            </a:pPr>
            <a:br>
              <a:rPr lang="en-US" sz="2222" dirty="0">
                <a:latin typeface="Calibri"/>
                <a:ea typeface="Calibri"/>
                <a:cs typeface="Calibri"/>
                <a:sym typeface="Calibri"/>
              </a:rPr>
            </a:br>
            <a:r>
              <a:rPr lang="es" sz="2222" dirty="0">
                <a:latin typeface="Calibri"/>
                <a:ea typeface="Calibri"/>
                <a:cs typeface="Calibri"/>
                <a:sym typeface="Calibri"/>
              </a:rPr>
              <a:t>Forbes (2016) </a:t>
            </a:r>
            <a:r>
              <a:rPr lang="es" sz="2222" dirty="0"/>
              <a:t>, ¿Por qué tu marca necesita una verdadera guía de estilo?</a:t>
            </a:r>
            <a:endParaRPr sz="2222" dirty="0">
              <a:latin typeface="Calibri"/>
              <a:ea typeface="Calibri"/>
              <a:cs typeface="Calibri"/>
              <a:sym typeface="Calibri"/>
            </a:endParaRPr>
          </a:p>
          <a:p>
            <a:pPr marL="0" lvl="0" indent="0" algn="l" rtl="0">
              <a:lnSpc>
                <a:spcPct val="90000"/>
              </a:lnSpc>
              <a:spcBef>
                <a:spcPts val="0"/>
              </a:spcBef>
              <a:spcAft>
                <a:spcPts val="0"/>
              </a:spcAft>
              <a:buClr>
                <a:schemeClr val="dk1"/>
              </a:buClr>
              <a:buSzPct val="93150"/>
              <a:buFont typeface="Calibri"/>
              <a:buNone/>
            </a:pPr>
            <a:r>
              <a:rPr lang="es" sz="2222" dirty="0">
                <a:latin typeface="Calibri"/>
                <a:ea typeface="Calibri"/>
                <a:cs typeface="Calibri"/>
                <a:sym typeface="Calibri"/>
              </a:rPr>
              <a:t> </a:t>
            </a:r>
            <a:r>
              <a:rPr lang="es" sz="2222" u="sng" dirty="0">
                <a:solidFill>
                  <a:schemeClr val="hlink"/>
                </a:solidFill>
                <a:latin typeface="Calibri"/>
                <a:ea typeface="Calibri"/>
                <a:cs typeface="Calibri"/>
                <a:sym typeface="Calibri"/>
                <a:hlinkClick r:id="rId4"/>
              </a:rPr>
              <a:t>https://www.forbes.com/sites/propointgraphics/2016/07/24/brand-style-guides/?sh=7493cd3d61a5 </a:t>
            </a:r>
            <a:r>
              <a:rPr lang="es" sz="2222" dirty="0"/>
              <a:t>)</a:t>
            </a:r>
            <a:endParaRPr sz="2222" dirty="0">
              <a:latin typeface="Calibri"/>
              <a:ea typeface="Calibri"/>
              <a:cs typeface="Calibri"/>
              <a:sym typeface="Calibri"/>
            </a:endParaRPr>
          </a:p>
          <a:p>
            <a:pPr marL="0" lvl="0" indent="0" algn="l" rtl="0">
              <a:lnSpc>
                <a:spcPct val="90000"/>
              </a:lnSpc>
              <a:spcBef>
                <a:spcPts val="0"/>
              </a:spcBef>
              <a:spcAft>
                <a:spcPts val="0"/>
              </a:spcAft>
              <a:buClr>
                <a:schemeClr val="dk1"/>
              </a:buClr>
              <a:buSzPct val="95833"/>
              <a:buFont typeface="Calibri"/>
              <a:buNone/>
            </a:pP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220" name="Google Shape;220;p6"/>
          <p:cNvGrpSpPr/>
          <p:nvPr/>
        </p:nvGrpSpPr>
        <p:grpSpPr>
          <a:xfrm>
            <a:off x="441960" y="561256"/>
            <a:ext cx="1128382" cy="847206"/>
            <a:chOff x="7393391" y="1075612"/>
            <a:chExt cx="1128382" cy="847206"/>
          </a:xfrm>
        </p:grpSpPr>
        <p:sp>
          <p:nvSpPr>
            <p:cNvPr id="221" name="Google Shape;221;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2" name="Google Shape;222;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23" name="Google Shape;223;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24" name="Google Shape;224;p6" descr="Logotipo&#10;&#10;Descripción generada automáticamente"/>
          <p:cNvPicPr preferRelativeResize="0">
            <a:picLocks noGrp="1"/>
          </p:cNvPicPr>
          <p:nvPr>
            <p:ph type="body" idx="1"/>
          </p:nvPr>
        </p:nvPicPr>
        <p:blipFill rotWithShape="1">
          <a:blip r:embed="rId5">
            <a:alphaModFix/>
          </a:blip>
          <a:srcRect/>
          <a:stretch/>
        </p:blipFill>
        <p:spPr>
          <a:xfrm>
            <a:off x="10469310" y="6024685"/>
            <a:ext cx="1362791" cy="48038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Introducción</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Características del </a:t>
            </a:r>
            <a:r>
              <a:rPr lang="es" sz="2200" b="1">
                <a:solidFill>
                  <a:srgbClr val="222222"/>
                </a:solidFill>
                <a:latin typeface="Calibri"/>
                <a:ea typeface="Calibri"/>
                <a:cs typeface="Calibri"/>
                <a:sym typeface="Calibri"/>
              </a:rPr>
              <a:t>Libro de Marca</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Relevancia y usos del </a:t>
            </a:r>
            <a:r>
              <a:rPr lang="es" sz="2200" b="1">
                <a:solidFill>
                  <a:srgbClr val="222222"/>
                </a:solidFill>
                <a:latin typeface="Calibri"/>
                <a:ea typeface="Calibri"/>
                <a:cs typeface="Calibri"/>
                <a:sym typeface="Calibri"/>
              </a:rPr>
              <a:t>Brand Book</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Consejos sobre cómo llevarlo a cabo</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Conclusiones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Plantilla editable</a:t>
            </a:r>
            <a:endParaRPr sz="2200" b="1"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441959" y="-101896"/>
            <a:ext cx="10730191" cy="577365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dirty="0">
                <a:solidFill>
                  <a:schemeClr val="dk1"/>
                </a:solidFill>
                <a:latin typeface="Calibri"/>
                <a:ea typeface="Calibri"/>
                <a:cs typeface="Calibri"/>
                <a:sym typeface="Calibri"/>
              </a:rPr>
              <a:t> </a:t>
            </a:r>
            <a:r>
              <a:rPr lang="es" sz="2520" b="1" dirty="0">
                <a:solidFill>
                  <a:srgbClr val="222222"/>
                </a:solidFill>
                <a:latin typeface="Calibri"/>
                <a:ea typeface="Calibri"/>
                <a:cs typeface="Calibri"/>
                <a:sym typeface="Calibri"/>
              </a:rPr>
              <a:t>Introducción</a:t>
            </a:r>
            <a:endParaRPr sz="2520" b="1" dirty="0">
              <a:solidFill>
                <a:srgbClr val="222222"/>
              </a:solidFill>
              <a:latin typeface="Calibri"/>
              <a:ea typeface="Calibri"/>
              <a:cs typeface="Calibri"/>
              <a:sym typeface="Calibri"/>
            </a:endParaRPr>
          </a:p>
          <a:p>
            <a:pPr marL="0" lvl="0" indent="0" algn="l" rtl="0">
              <a:lnSpc>
                <a:spcPct val="90000"/>
              </a:lnSpc>
              <a:spcBef>
                <a:spcPts val="0"/>
              </a:spcBef>
              <a:spcAft>
                <a:spcPts val="0"/>
              </a:spcAft>
              <a:buClr>
                <a:schemeClr val="dk1"/>
              </a:buClr>
              <a:buSzPct val="82142"/>
              <a:buFont typeface="Calibri"/>
              <a:buNone/>
            </a:pPr>
            <a:endParaRPr sz="2520" b="1" dirty="0">
              <a:solidFill>
                <a:srgbClr val="222222"/>
              </a:solidFill>
            </a:endParaRPr>
          </a:p>
          <a:p>
            <a:pPr marL="0" lvl="0" indent="0" algn="just" rtl="0">
              <a:lnSpc>
                <a:spcPct val="90000"/>
              </a:lnSpc>
              <a:spcBef>
                <a:spcPts val="0"/>
              </a:spcBef>
              <a:spcAft>
                <a:spcPts val="0"/>
              </a:spcAft>
              <a:buClr>
                <a:schemeClr val="dk1"/>
              </a:buClr>
              <a:buSzPct val="84638"/>
              <a:buFont typeface="Calibri"/>
              <a:buNone/>
            </a:pPr>
            <a:r>
              <a:rPr lang="es" sz="2444" dirty="0">
                <a:solidFill>
                  <a:srgbClr val="222222"/>
                </a:solidFill>
              </a:rPr>
              <a:t>Una marca consistente a menudo se relaciona con un negocio floreciente, por esta razón es importante dedicar algún tiempo a pensar y desarrollar un libro de marca.</a:t>
            </a:r>
            <a:endParaRPr sz="2444" dirty="0">
              <a:solidFill>
                <a:srgbClr val="222222"/>
              </a:solidFill>
            </a:endParaRPr>
          </a:p>
          <a:p>
            <a:pPr marL="0" lvl="0" indent="0" algn="just" rtl="0">
              <a:lnSpc>
                <a:spcPct val="90000"/>
              </a:lnSpc>
              <a:spcBef>
                <a:spcPts val="0"/>
              </a:spcBef>
              <a:spcAft>
                <a:spcPts val="0"/>
              </a:spcAft>
              <a:buClr>
                <a:schemeClr val="dk1"/>
              </a:buClr>
              <a:buSzPct val="84681"/>
              <a:buFont typeface="Calibri"/>
              <a:buNone/>
            </a:pPr>
            <a:endParaRPr sz="2444" dirty="0">
              <a:solidFill>
                <a:srgbClr val="222222"/>
              </a:solidFill>
            </a:endParaRPr>
          </a:p>
          <a:p>
            <a:pPr marL="0" lvl="0" indent="0" algn="just" rtl="0">
              <a:lnSpc>
                <a:spcPct val="90000"/>
              </a:lnSpc>
              <a:spcBef>
                <a:spcPts val="0"/>
              </a:spcBef>
              <a:spcAft>
                <a:spcPts val="0"/>
              </a:spcAft>
              <a:buClr>
                <a:schemeClr val="dk1"/>
              </a:buClr>
              <a:buSzPct val="84681"/>
              <a:buFont typeface="Calibri"/>
              <a:buNone/>
            </a:pPr>
            <a:r>
              <a:rPr lang="es" sz="2444" dirty="0">
                <a:solidFill>
                  <a:srgbClr val="222222"/>
                </a:solidFill>
              </a:rPr>
              <a:t>Un libro de marca establece las reglas para todo lo que crea, desde qué fuentes usar hasta qué tipo de color funciona mejor en conjunto en el logotipo. Una guía de estilo es esencial para garantizar la identidad de la marca, ya sea que esté creando una tarjeta de presentación, publicando un comentario en las redes sociales o desarrollando un anuncio de campaña.</a:t>
            </a:r>
            <a:endParaRPr sz="2444" dirty="0">
              <a:solidFill>
                <a:srgbClr val="222222"/>
              </a:solidFill>
            </a:endParaRPr>
          </a:p>
          <a:p>
            <a:pPr marL="0" lvl="0" indent="0" algn="just" rtl="0">
              <a:lnSpc>
                <a:spcPct val="90000"/>
              </a:lnSpc>
              <a:spcBef>
                <a:spcPts val="0"/>
              </a:spcBef>
              <a:spcAft>
                <a:spcPts val="0"/>
              </a:spcAft>
              <a:buClr>
                <a:schemeClr val="dk1"/>
              </a:buClr>
              <a:buSzPct val="84681"/>
              <a:buFont typeface="Calibri"/>
              <a:buNone/>
            </a:pPr>
            <a:endParaRPr sz="2444" dirty="0">
              <a:solidFill>
                <a:srgbClr val="222222"/>
              </a:solidFill>
            </a:endParaRPr>
          </a:p>
          <a:p>
            <a:pPr marL="0" lvl="0" indent="0" algn="just" rtl="0">
              <a:lnSpc>
                <a:spcPct val="90000"/>
              </a:lnSpc>
              <a:spcBef>
                <a:spcPts val="0"/>
              </a:spcBef>
              <a:spcAft>
                <a:spcPts val="0"/>
              </a:spcAft>
              <a:buClr>
                <a:schemeClr val="dk1"/>
              </a:buClr>
              <a:buSzPct val="84681"/>
              <a:buFont typeface="Calibri"/>
              <a:buNone/>
            </a:pPr>
            <a:r>
              <a:rPr lang="es" sz="2444" dirty="0">
                <a:solidFill>
                  <a:srgbClr val="222222"/>
                </a:solidFill>
              </a:rPr>
              <a:t>Una guía de estilo de marca es la herramienta que te permite crear trabajos consistentes que las personas puedan reconocer fácilmente. Los elementos visuales, estilos y mensajes comunes son la clave para desarrollar una imagen de marca y una reputación coherentes.</a:t>
            </a:r>
            <a:r>
              <a:rPr lang="es" sz="2444" b="1" dirty="0">
                <a:solidFill>
                  <a:srgbClr val="222222"/>
                </a:solidFill>
              </a:rPr>
              <a:t> </a:t>
            </a:r>
            <a:endParaRPr sz="2444" b="1" dirty="0">
              <a:solidFill>
                <a:srgbClr val="222222"/>
              </a:solidFill>
            </a:endParaRPr>
          </a:p>
          <a:p>
            <a:pPr marL="0" lvl="0" indent="0" algn="l" rtl="0">
              <a:lnSpc>
                <a:spcPct val="90000"/>
              </a:lnSpc>
              <a:spcBef>
                <a:spcPts val="0"/>
              </a:spcBef>
              <a:spcAft>
                <a:spcPts val="0"/>
              </a:spcAft>
              <a:buClr>
                <a:schemeClr val="dk1"/>
              </a:buClr>
              <a:buSzPct val="95833"/>
              <a:buFont typeface="Calibri"/>
              <a:buNone/>
            </a:pPr>
            <a:endParaRPr sz="2160" dirty="0"/>
          </a:p>
          <a:p>
            <a:pPr marL="0" lvl="0" indent="0" algn="l" rtl="0">
              <a:lnSpc>
                <a:spcPct val="90000"/>
              </a:lnSpc>
              <a:spcBef>
                <a:spcPts val="0"/>
              </a:spcBef>
              <a:spcAft>
                <a:spcPts val="0"/>
              </a:spcAft>
              <a:buClr>
                <a:schemeClr val="dk1"/>
              </a:buClr>
              <a:buSzPct val="95833"/>
              <a:buFont typeface="Calibri"/>
              <a:buNone/>
            </a:pPr>
            <a:br>
              <a:rPr lang="en-US" sz="2160" dirty="0">
                <a:latin typeface="Calibri"/>
                <a:ea typeface="Calibri"/>
                <a:cs typeface="Calibri"/>
                <a:sym typeface="Calibri"/>
              </a:rPr>
            </a:b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300" b="1" dirty="0">
                <a:solidFill>
                  <a:schemeClr val="dk1"/>
                </a:solidFill>
                <a:latin typeface="Calibri"/>
                <a:ea typeface="Calibri"/>
                <a:cs typeface="Calibri"/>
                <a:sym typeface="Calibri"/>
              </a:rPr>
              <a:t> </a:t>
            </a:r>
            <a:r>
              <a:rPr lang="es" sz="2800" b="1" dirty="0">
                <a:solidFill>
                  <a:srgbClr val="222222"/>
                </a:solidFill>
                <a:latin typeface="Calibri"/>
                <a:ea typeface="Calibri"/>
                <a:cs typeface="Calibri"/>
                <a:sym typeface="Calibri"/>
              </a:rPr>
              <a:t>Características </a:t>
            </a:r>
            <a:r>
              <a:rPr lang="es" sz="2800" b="1" dirty="0">
                <a:solidFill>
                  <a:srgbClr val="222222"/>
                </a:solidFill>
              </a:rPr>
              <a:t>del Brand Book</a:t>
            </a:r>
            <a:endParaRPr sz="2400" b="1" dirty="0">
              <a:solidFill>
                <a:srgbClr val="222222"/>
              </a:solidFill>
              <a:latin typeface="Calibri"/>
              <a:ea typeface="Calibri"/>
              <a:cs typeface="Calibri"/>
              <a:sym typeface="Calibri"/>
            </a:endParaRPr>
          </a:p>
          <a:p>
            <a:pPr marL="0" lvl="0" indent="0" algn="l" rtl="0">
              <a:lnSpc>
                <a:spcPct val="90000"/>
              </a:lnSpc>
              <a:spcBef>
                <a:spcPts val="0"/>
              </a:spcBef>
              <a:spcAft>
                <a:spcPts val="0"/>
              </a:spcAft>
              <a:buClr>
                <a:schemeClr val="dk1"/>
              </a:buClr>
              <a:buSzPct val="95833"/>
              <a:buFont typeface="Calibri"/>
              <a:buNone/>
            </a:pPr>
            <a:endParaRPr sz="2400" dirty="0"/>
          </a:p>
          <a:p>
            <a:pPr marL="457200" lvl="0" indent="-368299" algn="l" rtl="0">
              <a:lnSpc>
                <a:spcPct val="90000"/>
              </a:lnSpc>
              <a:spcBef>
                <a:spcPts val="0"/>
              </a:spcBef>
              <a:spcAft>
                <a:spcPts val="0"/>
              </a:spcAft>
              <a:buSzPct val="100000"/>
              <a:buFont typeface="Calibri"/>
              <a:buChar char="❖"/>
            </a:pPr>
            <a:r>
              <a:rPr lang="es" sz="2444" dirty="0"/>
              <a:t>Un Brand Book establece pautas específicas de contenidos y comunicaciones coherentes con la identidad de marca;</a:t>
            </a:r>
            <a:endParaRPr sz="2444" dirty="0"/>
          </a:p>
          <a:p>
            <a:pPr marL="0" lvl="0" indent="0" algn="l" rtl="0">
              <a:lnSpc>
                <a:spcPct val="90000"/>
              </a:lnSpc>
              <a:spcBef>
                <a:spcPts val="0"/>
              </a:spcBef>
              <a:spcAft>
                <a:spcPts val="0"/>
              </a:spcAft>
              <a:buNone/>
            </a:pPr>
            <a:endParaRPr sz="2444" dirty="0"/>
          </a:p>
          <a:p>
            <a:pPr marL="457200" lvl="0" indent="-368299" algn="l" rtl="0">
              <a:lnSpc>
                <a:spcPct val="90000"/>
              </a:lnSpc>
              <a:spcBef>
                <a:spcPts val="0"/>
              </a:spcBef>
              <a:spcAft>
                <a:spcPts val="0"/>
              </a:spcAft>
              <a:buSzPct val="100000"/>
              <a:buFont typeface="Calibri"/>
              <a:buChar char="❖"/>
            </a:pPr>
            <a:r>
              <a:rPr lang="es" sz="2444" dirty="0"/>
              <a:t>Incluye información específica sobre los objetivos y la misión de la marca, el uso del logo, el uso de los colores, tipografía, imágenes y estilo de comunicación;</a:t>
            </a:r>
            <a:endParaRPr sz="2444" dirty="0"/>
          </a:p>
          <a:p>
            <a:pPr marL="0" lvl="0" indent="0" algn="l" rtl="0">
              <a:lnSpc>
                <a:spcPct val="90000"/>
              </a:lnSpc>
              <a:spcBef>
                <a:spcPts val="0"/>
              </a:spcBef>
              <a:spcAft>
                <a:spcPts val="0"/>
              </a:spcAft>
              <a:buNone/>
            </a:pPr>
            <a:endParaRPr sz="2444" dirty="0"/>
          </a:p>
          <a:p>
            <a:pPr marL="457200" lvl="0" indent="-368299" algn="l" rtl="0">
              <a:lnSpc>
                <a:spcPct val="90000"/>
              </a:lnSpc>
              <a:spcBef>
                <a:spcPts val="0"/>
              </a:spcBef>
              <a:spcAft>
                <a:spcPts val="0"/>
              </a:spcAft>
              <a:buSzPct val="100000"/>
              <a:buFont typeface="Calibri"/>
              <a:buChar char="❖"/>
            </a:pPr>
            <a:r>
              <a:rPr lang="es" sz="2444" dirty="0"/>
              <a:t>Aumenta la eficacia de las actividades de marketing;</a:t>
            </a:r>
            <a:endParaRPr sz="2444" dirty="0"/>
          </a:p>
          <a:p>
            <a:pPr marL="0" lvl="0" indent="0" algn="l" rtl="0">
              <a:lnSpc>
                <a:spcPct val="90000"/>
              </a:lnSpc>
              <a:spcBef>
                <a:spcPts val="0"/>
              </a:spcBef>
              <a:spcAft>
                <a:spcPts val="0"/>
              </a:spcAft>
              <a:buNone/>
            </a:pPr>
            <a:endParaRPr sz="2444" dirty="0"/>
          </a:p>
          <a:p>
            <a:pPr marL="457200" lvl="0" indent="-368299" algn="l" rtl="0">
              <a:lnSpc>
                <a:spcPct val="90000"/>
              </a:lnSpc>
              <a:spcBef>
                <a:spcPts val="0"/>
              </a:spcBef>
              <a:spcAft>
                <a:spcPts val="0"/>
              </a:spcAft>
              <a:buSzPct val="100000"/>
              <a:buFont typeface="Calibri"/>
              <a:buChar char="❖"/>
            </a:pPr>
            <a:r>
              <a:rPr lang="es" sz="2444" dirty="0"/>
              <a:t>Ayuda a su empresa a aumentar la conciencia de marca, el reconocimiento y la lealtad;</a:t>
            </a:r>
            <a:endParaRPr sz="2444" dirty="0"/>
          </a:p>
          <a:p>
            <a:pPr marL="0" lvl="0" indent="0" algn="l" rtl="0">
              <a:lnSpc>
                <a:spcPct val="90000"/>
              </a:lnSpc>
              <a:spcBef>
                <a:spcPts val="0"/>
              </a:spcBef>
              <a:spcAft>
                <a:spcPts val="0"/>
              </a:spcAft>
              <a:buNone/>
            </a:pPr>
            <a:endParaRPr sz="2444" dirty="0"/>
          </a:p>
          <a:p>
            <a:pPr marL="457200" lvl="0" indent="-368299" algn="l" rtl="0">
              <a:lnSpc>
                <a:spcPct val="90000"/>
              </a:lnSpc>
              <a:spcBef>
                <a:spcPts val="0"/>
              </a:spcBef>
              <a:spcAft>
                <a:spcPts val="0"/>
              </a:spcAft>
              <a:buSzPct val="100000"/>
              <a:buChar char="❖"/>
            </a:pPr>
            <a:r>
              <a:rPr lang="es" sz="2444" dirty="0"/>
              <a:t>Presenta su negocio a socios creativos.</a:t>
            </a:r>
            <a:endParaRPr sz="2444" dirty="0"/>
          </a:p>
          <a:p>
            <a:pPr marL="0" lvl="0" indent="0" algn="l" rtl="0">
              <a:lnSpc>
                <a:spcPct val="90000"/>
              </a:lnSpc>
              <a:spcBef>
                <a:spcPts val="0"/>
              </a:spcBef>
              <a:spcAft>
                <a:spcPts val="0"/>
              </a:spcAft>
              <a:buNone/>
            </a:pPr>
            <a:endParaRPr sz="2300" b="1" dirty="0">
              <a:solidFill>
                <a:schemeClr val="dk1"/>
              </a:solidFill>
              <a:latin typeface="Calibri"/>
              <a:ea typeface="Calibri"/>
              <a:cs typeface="Calibri"/>
              <a:sym typeface="Calibri"/>
            </a:endParaRPr>
          </a:p>
        </p:txBody>
      </p:sp>
      <p:grpSp>
        <p:nvGrpSpPr>
          <p:cNvPr id="134" name="Google Shape;134;p4"/>
          <p:cNvGrpSpPr/>
          <p:nvPr/>
        </p:nvGrpSpPr>
        <p:grpSpPr>
          <a:xfrm>
            <a:off x="441960" y="561256"/>
            <a:ext cx="1128382" cy="847206"/>
            <a:chOff x="7393391" y="1075612"/>
            <a:chExt cx="1128382" cy="847206"/>
          </a:xfrm>
        </p:grpSpPr>
        <p:sp>
          <p:nvSpPr>
            <p:cNvPr id="135" name="Google Shape;135;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6" name="Google Shape;136;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37" name="Google Shape;137;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38" name="Google Shape;138;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39" name="Google Shape;139;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3"/>
        <p:cNvGrpSpPr/>
        <p:nvPr/>
      </p:nvGrpSpPr>
      <p:grpSpPr>
        <a:xfrm>
          <a:off x="0" y="0"/>
          <a:ext cx="0" cy="0"/>
          <a:chOff x="0" y="0"/>
          <a:chExt cx="0" cy="0"/>
        </a:xfrm>
      </p:grpSpPr>
      <p:sp>
        <p:nvSpPr>
          <p:cNvPr id="144" name="Google Shape;144;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5" name="Google Shape;145;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5"/>
          <p:cNvSpPr>
            <a:spLocks noGrp="1"/>
          </p:cNvSpPr>
          <p:nvPr>
            <p:ph type="title"/>
          </p:nvPr>
        </p:nvSpPr>
        <p:spPr>
          <a:xfrm>
            <a:off x="636743" y="-79384"/>
            <a:ext cx="10684400" cy="5775963"/>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300" b="1" dirty="0">
                <a:solidFill>
                  <a:schemeClr val="dk1"/>
                </a:solidFill>
                <a:latin typeface="Calibri"/>
                <a:ea typeface="Calibri"/>
                <a:cs typeface="Calibri"/>
                <a:sym typeface="Calibri"/>
              </a:rPr>
              <a:t> </a:t>
            </a:r>
            <a:r>
              <a:rPr lang="es" sz="2800" b="1" dirty="0">
                <a:solidFill>
                  <a:srgbClr val="222222"/>
                </a:solidFill>
                <a:latin typeface="Calibri"/>
                <a:ea typeface="Calibri"/>
                <a:cs typeface="Calibri"/>
                <a:sym typeface="Calibri"/>
              </a:rPr>
              <a:t>Relevancia y usos </a:t>
            </a:r>
            <a:r>
              <a:rPr lang="es" sz="2800" b="1" dirty="0">
                <a:solidFill>
                  <a:srgbClr val="222222"/>
                </a:solidFill>
              </a:rPr>
              <a:t>del Brand Book</a:t>
            </a:r>
            <a:br>
              <a:rPr lang="en-US" sz="2800" dirty="0">
                <a:latin typeface="Calibri"/>
                <a:ea typeface="Calibri"/>
                <a:cs typeface="Calibri"/>
                <a:sym typeface="Calibri"/>
              </a:rPr>
            </a:br>
            <a:endParaRPr sz="2800" dirty="0">
              <a:latin typeface="Calibri"/>
              <a:ea typeface="Calibri"/>
              <a:cs typeface="Calibri"/>
              <a:sym typeface="Calibri"/>
            </a:endParaRPr>
          </a:p>
          <a:p>
            <a:pPr marL="0" lvl="0" indent="0" algn="just" rtl="0">
              <a:lnSpc>
                <a:spcPct val="90000"/>
              </a:lnSpc>
              <a:spcBef>
                <a:spcPts val="0"/>
              </a:spcBef>
              <a:spcAft>
                <a:spcPts val="0"/>
              </a:spcAft>
              <a:buClr>
                <a:schemeClr val="dk1"/>
              </a:buClr>
              <a:buSzPct val="94091"/>
              <a:buFont typeface="Calibri"/>
              <a:buNone/>
            </a:pPr>
            <a:r>
              <a:rPr lang="es" sz="2444" dirty="0"/>
              <a:t>Un libro de marca es importante para mantener una apariencia visual consistente y una sensación consistente en todas las comunicaciones y para diferenciarse de los competidores.</a:t>
            </a:r>
            <a:endParaRPr sz="2444" dirty="0"/>
          </a:p>
          <a:p>
            <a:pPr marL="0" lvl="0" indent="0" algn="just" rtl="0">
              <a:lnSpc>
                <a:spcPct val="90000"/>
              </a:lnSpc>
              <a:spcBef>
                <a:spcPts val="0"/>
              </a:spcBef>
              <a:spcAft>
                <a:spcPts val="0"/>
              </a:spcAft>
              <a:buClr>
                <a:schemeClr val="dk1"/>
              </a:buClr>
              <a:buSzPct val="94091"/>
              <a:buFont typeface="Calibri"/>
              <a:buNone/>
            </a:pPr>
            <a:endParaRPr sz="2444" dirty="0"/>
          </a:p>
          <a:p>
            <a:pPr marL="0" lvl="0" indent="0" algn="just" rtl="0">
              <a:lnSpc>
                <a:spcPct val="90000"/>
              </a:lnSpc>
              <a:spcBef>
                <a:spcPts val="0"/>
              </a:spcBef>
              <a:spcAft>
                <a:spcPts val="0"/>
              </a:spcAft>
              <a:buClr>
                <a:schemeClr val="dk1"/>
              </a:buClr>
              <a:buSzPct val="94091"/>
              <a:buFont typeface="Calibri"/>
              <a:buNone/>
            </a:pPr>
            <a:r>
              <a:rPr lang="es" sz="2444" dirty="0"/>
              <a:t>Una guía de estilo de marca clara es la clave para desarrollar una identidad de marca estable y reconocible y las personas estarán más inclinadas a confiar en su marca. También garantizará que sus empleados y sus socios desarrollen un conocimiento sólido de los elementos de la marca y puedan representar la marca y el producto de la manera correcta.</a:t>
            </a:r>
            <a:endParaRPr sz="2444" dirty="0"/>
          </a:p>
          <a:p>
            <a:pPr marL="0" lvl="0" indent="0" algn="just" rtl="0">
              <a:lnSpc>
                <a:spcPct val="90000"/>
              </a:lnSpc>
              <a:spcBef>
                <a:spcPts val="0"/>
              </a:spcBef>
              <a:spcAft>
                <a:spcPts val="0"/>
              </a:spcAft>
              <a:buClr>
                <a:schemeClr val="dk1"/>
              </a:buClr>
              <a:buSzPct val="94091"/>
              <a:buFont typeface="Calibri"/>
              <a:buNone/>
            </a:pPr>
            <a:endParaRPr sz="2444" dirty="0"/>
          </a:p>
          <a:p>
            <a:pPr marL="0" lvl="0" indent="0" algn="just" rtl="0">
              <a:lnSpc>
                <a:spcPct val="90000"/>
              </a:lnSpc>
              <a:spcBef>
                <a:spcPts val="0"/>
              </a:spcBef>
              <a:spcAft>
                <a:spcPts val="0"/>
              </a:spcAft>
              <a:buClr>
                <a:schemeClr val="dk1"/>
              </a:buClr>
              <a:buSzPct val="94091"/>
              <a:buFont typeface="Calibri"/>
              <a:buNone/>
            </a:pPr>
            <a:r>
              <a:rPr lang="es" sz="2444" dirty="0"/>
              <a:t>Dar voz a nuevas ideas o explorar nuevos campos siempre tiene que respetar el estilo y el enfoque de comunicación para garantizar la estabilidad, el reconocimiento y la continuidad de la marca.</a:t>
            </a:r>
            <a:endParaRPr sz="2444" dirty="0"/>
          </a:p>
          <a:p>
            <a:pPr marL="0" lvl="0" indent="0" algn="l" rtl="0">
              <a:lnSpc>
                <a:spcPct val="90000"/>
              </a:lnSpc>
              <a:spcBef>
                <a:spcPts val="0"/>
              </a:spcBef>
              <a:spcAft>
                <a:spcPts val="0"/>
              </a:spcAft>
              <a:buClr>
                <a:schemeClr val="dk1"/>
              </a:buClr>
              <a:buSzPct val="104545"/>
              <a:buFont typeface="Calibri"/>
              <a:buNone/>
            </a:pPr>
            <a:endParaRPr sz="2200" dirty="0"/>
          </a:p>
          <a:p>
            <a:pPr marL="0" lvl="0" indent="0" algn="l" rtl="0">
              <a:lnSpc>
                <a:spcPct val="90000"/>
              </a:lnSpc>
              <a:spcBef>
                <a:spcPts val="0"/>
              </a:spcBef>
              <a:spcAft>
                <a:spcPts val="0"/>
              </a:spcAft>
              <a:buClr>
                <a:schemeClr val="dk1"/>
              </a:buClr>
              <a:buSzPct val="104545"/>
              <a:buFont typeface="Calibri"/>
              <a:buNone/>
            </a:pPr>
            <a:endParaRPr sz="2200" dirty="0"/>
          </a:p>
          <a:p>
            <a:pPr marL="0" lvl="0" indent="0" algn="l" rtl="0">
              <a:lnSpc>
                <a:spcPct val="90000"/>
              </a:lnSpc>
              <a:spcBef>
                <a:spcPts val="0"/>
              </a:spcBef>
              <a:spcAft>
                <a:spcPts val="0"/>
              </a:spcAft>
              <a:buClr>
                <a:schemeClr val="dk1"/>
              </a:buClr>
              <a:buSzPct val="95833"/>
              <a:buFont typeface="Calibri"/>
              <a:buNone/>
            </a:pPr>
            <a:endParaRPr sz="2400" dirty="0"/>
          </a:p>
          <a:p>
            <a:pPr marL="0" lvl="0" indent="0" algn="l" rtl="0">
              <a:lnSpc>
                <a:spcPct val="90000"/>
              </a:lnSpc>
              <a:spcBef>
                <a:spcPts val="0"/>
              </a:spcBef>
              <a:spcAft>
                <a:spcPts val="0"/>
              </a:spcAft>
              <a:buClr>
                <a:schemeClr val="dk1"/>
              </a:buClr>
              <a:buSzPct val="95833"/>
              <a:buFont typeface="Calibri"/>
              <a:buNone/>
            </a:pPr>
            <a:br>
              <a:rPr lang="en-US" sz="2400" dirty="0">
                <a:latin typeface="Calibri"/>
                <a:ea typeface="Calibri"/>
                <a:cs typeface="Calibri"/>
                <a:sym typeface="Calibri"/>
              </a:rPr>
            </a:br>
            <a:br>
              <a:rPr lang="en-US" sz="2300" b="1" dirty="0">
                <a:solidFill>
                  <a:schemeClr val="dk1"/>
                </a:solidFill>
                <a:latin typeface="Calibri"/>
                <a:ea typeface="Calibri"/>
                <a:cs typeface="Calibri"/>
                <a:sym typeface="Calibri"/>
              </a:rPr>
            </a:br>
            <a:endParaRPr sz="2300" b="1" dirty="0">
              <a:solidFill>
                <a:schemeClr val="dk1"/>
              </a:solidFill>
              <a:latin typeface="Calibri"/>
              <a:ea typeface="Calibri"/>
              <a:cs typeface="Calibri"/>
              <a:sym typeface="Calibri"/>
            </a:endParaRPr>
          </a:p>
        </p:txBody>
      </p:sp>
      <p:grpSp>
        <p:nvGrpSpPr>
          <p:cNvPr id="147" name="Google Shape;147;p5"/>
          <p:cNvGrpSpPr/>
          <p:nvPr/>
        </p:nvGrpSpPr>
        <p:grpSpPr>
          <a:xfrm>
            <a:off x="441960" y="561256"/>
            <a:ext cx="1128382" cy="847206"/>
            <a:chOff x="7393391" y="1075612"/>
            <a:chExt cx="1128382" cy="847206"/>
          </a:xfrm>
        </p:grpSpPr>
        <p:sp>
          <p:nvSpPr>
            <p:cNvPr id="148" name="Google Shape;148;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9" name="Google Shape;149;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0" name="Google Shape;150;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4"/>
        <p:cNvGrpSpPr/>
        <p:nvPr/>
      </p:nvGrpSpPr>
      <p:grpSpPr>
        <a:xfrm>
          <a:off x="0" y="0"/>
          <a:ext cx="0" cy="0"/>
          <a:chOff x="0" y="0"/>
          <a:chExt cx="0" cy="0"/>
        </a:xfrm>
      </p:grpSpPr>
      <p:sp>
        <p:nvSpPr>
          <p:cNvPr id="155" name="Google Shape;155;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6" name="Google Shape;156;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a:spLocks noGrp="1"/>
          </p:cNvSpPr>
          <p:nvPr>
            <p:ph type="title"/>
          </p:nvPr>
        </p:nvSpPr>
        <p:spPr>
          <a:xfrm>
            <a:off x="0" y="-205500"/>
            <a:ext cx="128226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dirty="0">
                <a:solidFill>
                  <a:schemeClr val="dk1"/>
                </a:solidFill>
                <a:latin typeface="Calibri"/>
                <a:ea typeface="Calibri"/>
                <a:cs typeface="Calibri"/>
                <a:sym typeface="Calibri"/>
              </a:rPr>
              <a:t> </a:t>
            </a:r>
            <a:r>
              <a:rPr lang="es" sz="2800" b="1" dirty="0">
                <a:solidFill>
                  <a:srgbClr val="222222"/>
                </a:solidFill>
                <a:latin typeface="Calibri"/>
                <a:ea typeface="Calibri"/>
                <a:cs typeface="Calibri"/>
                <a:sym typeface="Calibri"/>
              </a:rPr>
              <a:t>Consejos sobre cómo llevarlo a </a:t>
            </a:r>
            <a:r>
              <a:rPr lang="es" sz="2800" b="1" dirty="0">
                <a:solidFill>
                  <a:srgbClr val="222222"/>
                </a:solidFill>
              </a:rPr>
              <a:t>cabo</a:t>
            </a:r>
            <a:endParaRPr sz="2800" b="1" dirty="0">
              <a:solidFill>
                <a:srgbClr val="222222"/>
              </a:solidFill>
            </a:endParaRPr>
          </a:p>
          <a:p>
            <a:pPr marL="0" lvl="0" indent="0" algn="just" rtl="0">
              <a:lnSpc>
                <a:spcPct val="90000"/>
              </a:lnSpc>
              <a:spcBef>
                <a:spcPts val="0"/>
              </a:spcBef>
              <a:spcAft>
                <a:spcPts val="0"/>
              </a:spcAft>
              <a:buClr>
                <a:schemeClr val="dk1"/>
              </a:buClr>
              <a:buSzPct val="73928"/>
              <a:buFont typeface="Calibri"/>
              <a:buNone/>
            </a:pPr>
            <a:br>
              <a:rPr lang="en-US" sz="2800" dirty="0">
                <a:latin typeface="Calibri"/>
                <a:ea typeface="Calibri"/>
                <a:cs typeface="Calibri"/>
                <a:sym typeface="Calibri"/>
              </a:rPr>
            </a:br>
            <a:r>
              <a:rPr lang="es" sz="2444" dirty="0">
                <a:latin typeface="Calibri"/>
                <a:ea typeface="Calibri"/>
                <a:cs typeface="Calibri"/>
                <a:sym typeface="Calibri"/>
              </a:rPr>
              <a:t>Crear un Brand Book </a:t>
            </a:r>
            <a:r>
              <a:rPr lang="es" sz="2444" dirty="0"/>
              <a:t>no siempre es fácil, pero hay algunos pasos simples que puede seguir para desarrollarlo.</a:t>
            </a:r>
            <a:endParaRPr sz="2444" dirty="0"/>
          </a:p>
          <a:p>
            <a:pPr marL="0" lvl="0" indent="0" algn="just" rtl="0">
              <a:lnSpc>
                <a:spcPct val="90000"/>
              </a:lnSpc>
              <a:spcBef>
                <a:spcPts val="0"/>
              </a:spcBef>
              <a:spcAft>
                <a:spcPts val="0"/>
              </a:spcAft>
              <a:buClr>
                <a:schemeClr val="dk1"/>
              </a:buClr>
              <a:buSzPct val="84681"/>
              <a:buFont typeface="Calibri"/>
              <a:buNone/>
            </a:pPr>
            <a:endParaRPr sz="2444" dirty="0"/>
          </a:p>
          <a:p>
            <a:pPr marL="342900" lvl="0" indent="-342900" algn="just" rtl="0">
              <a:lnSpc>
                <a:spcPct val="90000"/>
              </a:lnSpc>
              <a:spcBef>
                <a:spcPts val="0"/>
              </a:spcBef>
              <a:spcAft>
                <a:spcPts val="0"/>
              </a:spcAft>
              <a:buClr>
                <a:schemeClr val="dk1"/>
              </a:buClr>
              <a:buSzPct val="84681"/>
              <a:buFont typeface="Arial" panose="020B0604020202020204" pitchFamily="34" charset="0"/>
              <a:buChar char="•"/>
            </a:pPr>
            <a:r>
              <a:rPr lang="es" sz="2444" dirty="0"/>
              <a:t>La parte introductoria del Brand Book se refiere a la </a:t>
            </a:r>
            <a:r>
              <a:rPr lang="es" sz="2444" b="1" dirty="0"/>
              <a:t>misión </a:t>
            </a:r>
            <a:r>
              <a:rPr lang="es" sz="2444" dirty="0"/>
              <a:t>y los </a:t>
            </a:r>
            <a:r>
              <a:rPr lang="es" sz="2444" b="1" dirty="0"/>
              <a:t>valores </a:t>
            </a:r>
            <a:r>
              <a:rPr lang="es" sz="2444" dirty="0"/>
              <a:t>de su marca: ¿cuáles son los valores fundamentales de la marca? ¿Cómo se diferencia la marca de sus competidores? Describa a sus clientes, su público objetivo.</a:t>
            </a:r>
            <a:endParaRPr sz="2444" dirty="0"/>
          </a:p>
          <a:p>
            <a:pPr marL="342900" lvl="0" indent="-342900" algn="just" rtl="0">
              <a:lnSpc>
                <a:spcPct val="90000"/>
              </a:lnSpc>
              <a:spcBef>
                <a:spcPts val="0"/>
              </a:spcBef>
              <a:spcAft>
                <a:spcPts val="0"/>
              </a:spcAft>
              <a:buClr>
                <a:schemeClr val="dk1"/>
              </a:buClr>
              <a:buSzPct val="84681"/>
              <a:buFont typeface="Arial" panose="020B0604020202020204" pitchFamily="34" charset="0"/>
              <a:buChar char="•"/>
            </a:pPr>
            <a:endParaRPr sz="2444" dirty="0"/>
          </a:p>
          <a:p>
            <a:pPr marL="342900" lvl="0" indent="-342900" algn="just" rtl="0">
              <a:lnSpc>
                <a:spcPct val="90000"/>
              </a:lnSpc>
              <a:spcBef>
                <a:spcPts val="0"/>
              </a:spcBef>
              <a:spcAft>
                <a:spcPts val="0"/>
              </a:spcAft>
              <a:buClr>
                <a:schemeClr val="dk1"/>
              </a:buClr>
              <a:buSzPct val="84681"/>
              <a:buFont typeface="Arial" panose="020B0604020202020204" pitchFamily="34" charset="0"/>
              <a:buChar char="•"/>
            </a:pPr>
            <a:r>
              <a:rPr lang="es" sz="2444" dirty="0"/>
              <a:t>La segunda parte del Libro se refiere a los elementos visuales: el </a:t>
            </a:r>
            <a:r>
              <a:rPr lang="es" sz="2444" b="1" dirty="0"/>
              <a:t>logotipo </a:t>
            </a:r>
            <a:r>
              <a:rPr lang="es" sz="2444" dirty="0"/>
              <a:t>, los </a:t>
            </a:r>
            <a:r>
              <a:rPr lang="es" sz="2444" b="1" dirty="0"/>
              <a:t>colores </a:t>
            </a:r>
            <a:r>
              <a:rPr lang="es" sz="2444" dirty="0"/>
              <a:t>y las </a:t>
            </a:r>
            <a:r>
              <a:rPr lang="es" sz="2444" b="1" dirty="0"/>
              <a:t>imágenes </a:t>
            </a:r>
            <a:r>
              <a:rPr lang="es" sz="2444" dirty="0"/>
              <a:t>. Para cada elemento, especifique los detalles y las diferentes versiones, agregue ejemplos concretos.</a:t>
            </a:r>
            <a:endParaRPr sz="2444" dirty="0"/>
          </a:p>
          <a:p>
            <a:pPr marL="342900" lvl="0" indent="-342900" algn="just" rtl="0">
              <a:lnSpc>
                <a:spcPct val="90000"/>
              </a:lnSpc>
              <a:spcBef>
                <a:spcPts val="0"/>
              </a:spcBef>
              <a:spcAft>
                <a:spcPts val="0"/>
              </a:spcAft>
              <a:buClr>
                <a:schemeClr val="dk1"/>
              </a:buClr>
              <a:buSzPct val="84681"/>
              <a:buFont typeface="Arial" panose="020B0604020202020204" pitchFamily="34" charset="0"/>
              <a:buChar char="•"/>
            </a:pPr>
            <a:endParaRPr sz="2444" dirty="0"/>
          </a:p>
          <a:p>
            <a:pPr marL="342900" lvl="0" indent="-342900" algn="just" rtl="0">
              <a:lnSpc>
                <a:spcPct val="90000"/>
              </a:lnSpc>
              <a:spcBef>
                <a:spcPts val="0"/>
              </a:spcBef>
              <a:spcAft>
                <a:spcPts val="0"/>
              </a:spcAft>
              <a:buClr>
                <a:schemeClr val="dk1"/>
              </a:buClr>
              <a:buSzPct val="84681"/>
              <a:buFont typeface="Arial" panose="020B0604020202020204" pitchFamily="34" charset="0"/>
              <a:buChar char="•"/>
            </a:pPr>
            <a:r>
              <a:rPr lang="es" sz="2444" dirty="0"/>
              <a:t>La tercera y última parte se refiere a </a:t>
            </a:r>
            <a:r>
              <a:rPr lang="es" sz="2444" b="1" dirty="0"/>
              <a:t>la comunicación </a:t>
            </a:r>
            <a:r>
              <a:rPr lang="es" sz="2444" dirty="0"/>
              <a:t>. ¿Cuál es el tipo de lenguaje que se adapta a su público objetivo? ¿Qué tipo de mensajes le gustaría comunicar? Elige el estilo y el tono de voz que mejor represente tu marca y sé coherente en la comunicación en todos los canales.</a:t>
            </a:r>
            <a:endParaRPr sz="2200" dirty="0"/>
          </a:p>
          <a:p>
            <a:pPr marL="0" lvl="0" indent="0" algn="l" rtl="0">
              <a:lnSpc>
                <a:spcPct val="90000"/>
              </a:lnSpc>
              <a:spcBef>
                <a:spcPts val="0"/>
              </a:spcBef>
              <a:spcAft>
                <a:spcPts val="0"/>
              </a:spcAft>
              <a:buClr>
                <a:schemeClr val="dk1"/>
              </a:buClr>
              <a:buSzPct val="94090"/>
              <a:buFont typeface="Calibri"/>
              <a:buNone/>
            </a:pPr>
            <a:endParaRPr sz="2200" dirty="0"/>
          </a:p>
          <a:p>
            <a:pPr marL="0" lvl="0" indent="0" algn="l" rtl="0">
              <a:lnSpc>
                <a:spcPct val="90000"/>
              </a:lnSpc>
              <a:spcBef>
                <a:spcPts val="0"/>
              </a:spcBef>
              <a:spcAft>
                <a:spcPts val="0"/>
              </a:spcAft>
              <a:buClr>
                <a:schemeClr val="dk1"/>
              </a:buClr>
              <a:buSzPct val="94090"/>
              <a:buFont typeface="Calibri"/>
              <a:buNone/>
            </a:pPr>
            <a:r>
              <a:rPr lang="es" sz="2200" dirty="0"/>
              <a:t> </a:t>
            </a:r>
            <a:br>
              <a:rPr lang="en-US" sz="2200" dirty="0">
                <a:latin typeface="Calibri"/>
                <a:ea typeface="Calibri"/>
                <a:cs typeface="Calibri"/>
                <a:sym typeface="Calibri"/>
              </a:rPr>
            </a:b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58" name="Google Shape;158;p24"/>
          <p:cNvGrpSpPr/>
          <p:nvPr/>
        </p:nvGrpSpPr>
        <p:grpSpPr>
          <a:xfrm>
            <a:off x="441960" y="561256"/>
            <a:ext cx="1128382" cy="847206"/>
            <a:chOff x="7393391" y="1075612"/>
            <a:chExt cx="1128382" cy="847206"/>
          </a:xfrm>
        </p:grpSpPr>
        <p:sp>
          <p:nvSpPr>
            <p:cNvPr id="159" name="Google Shape;159;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1" name="Google Shape;161;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2" name="Google Shape;162;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6"/>
        <p:cNvGrpSpPr/>
        <p:nvPr/>
      </p:nvGrpSpPr>
      <p:grpSpPr>
        <a:xfrm>
          <a:off x="0" y="0"/>
          <a:ext cx="0" cy="0"/>
          <a:chOff x="0" y="0"/>
          <a:chExt cx="0" cy="0"/>
        </a:xfrm>
      </p:grpSpPr>
      <p:sp>
        <p:nvSpPr>
          <p:cNvPr id="167" name="Google Shape;167;g159c182958c_0_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8" name="Google Shape;168;g159c182958c_0_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g159c182958c_0_5"/>
          <p:cNvSpPr>
            <a:spLocks noGrp="1"/>
          </p:cNvSpPr>
          <p:nvPr>
            <p:ph type="title"/>
          </p:nvPr>
        </p:nvSpPr>
        <p:spPr>
          <a:xfrm>
            <a:off x="779635" y="327644"/>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3928"/>
              <a:buFont typeface="Calibri"/>
              <a:buNone/>
            </a:pPr>
            <a:r>
              <a:rPr lang="es" sz="2800" b="1" dirty="0"/>
              <a:t>Conclusiones</a:t>
            </a:r>
            <a:endParaRPr sz="2800" b="1" dirty="0">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dirty="0"/>
          </a:p>
          <a:p>
            <a:pPr marL="457200" lvl="0" indent="-368299" algn="just" rtl="0">
              <a:lnSpc>
                <a:spcPct val="90000"/>
              </a:lnSpc>
              <a:spcBef>
                <a:spcPts val="0"/>
              </a:spcBef>
              <a:spcAft>
                <a:spcPts val="0"/>
              </a:spcAft>
              <a:buSzPct val="100000"/>
              <a:buFont typeface="Calibri"/>
              <a:buChar char="➔"/>
            </a:pPr>
            <a:r>
              <a:rPr lang="es" sz="2444" dirty="0"/>
              <a:t>El Brand Book es la guía de estilo de tu marca y es esencial para desarrollar y promocionar tu negocio: contiene toda la información importante de tu marca, desde la descripción de valores y métodos, hasta los detalles del logo y todos los elementos visuales que representar su marca.</a:t>
            </a:r>
            <a:endParaRPr sz="2444" dirty="0"/>
          </a:p>
          <a:p>
            <a:pPr marL="457200" lvl="0" indent="0" algn="just" rtl="0">
              <a:lnSpc>
                <a:spcPct val="90000"/>
              </a:lnSpc>
              <a:spcBef>
                <a:spcPts val="0"/>
              </a:spcBef>
              <a:spcAft>
                <a:spcPts val="0"/>
              </a:spcAft>
              <a:buNone/>
            </a:pPr>
            <a:endParaRPr sz="2444" dirty="0"/>
          </a:p>
          <a:p>
            <a:pPr marL="457200" lvl="0" indent="0" algn="just" rtl="0">
              <a:lnSpc>
                <a:spcPct val="90000"/>
              </a:lnSpc>
              <a:spcBef>
                <a:spcPts val="0"/>
              </a:spcBef>
              <a:spcAft>
                <a:spcPts val="0"/>
              </a:spcAft>
              <a:buNone/>
            </a:pPr>
            <a:endParaRPr sz="2444" dirty="0"/>
          </a:p>
          <a:p>
            <a:pPr marL="457200" lvl="0" indent="-354330" algn="just" rtl="0">
              <a:lnSpc>
                <a:spcPct val="90000"/>
              </a:lnSpc>
              <a:spcBef>
                <a:spcPts val="0"/>
              </a:spcBef>
              <a:spcAft>
                <a:spcPts val="0"/>
              </a:spcAft>
              <a:buSzPct val="90000"/>
              <a:buFont typeface="Calibri"/>
              <a:buChar char="➔"/>
            </a:pPr>
            <a:r>
              <a:rPr lang="es" sz="2444" dirty="0"/>
              <a:t>El Brand Book es una herramienta útil que permite sistematizar la información de la Marca en un solo documento; informar al personal interno y a los socios sobre los objetivos de la marca; aumentar la eficacia de las actividades de marketing; crear una imagen de marca y una reputación coherentes;</a:t>
            </a:r>
            <a:endParaRPr sz="2200" dirty="0"/>
          </a:p>
          <a:p>
            <a:pPr marL="0" lvl="0" indent="0" algn="l" rtl="0">
              <a:lnSpc>
                <a:spcPct val="90000"/>
              </a:lnSpc>
              <a:spcBef>
                <a:spcPts val="0"/>
              </a:spcBef>
              <a:spcAft>
                <a:spcPts val="0"/>
              </a:spcAft>
              <a:buClr>
                <a:schemeClr val="dk1"/>
              </a:buClr>
              <a:buSzPct val="94090"/>
              <a:buFont typeface="Calibri"/>
              <a:buNone/>
            </a:pPr>
            <a:endParaRPr sz="2200" dirty="0"/>
          </a:p>
          <a:p>
            <a:pPr marL="0" lvl="0" indent="0" algn="l" rtl="0">
              <a:lnSpc>
                <a:spcPct val="90000"/>
              </a:lnSpc>
              <a:spcBef>
                <a:spcPts val="0"/>
              </a:spcBef>
              <a:spcAft>
                <a:spcPts val="0"/>
              </a:spcAft>
              <a:buClr>
                <a:schemeClr val="dk1"/>
              </a:buClr>
              <a:buSzPct val="94090"/>
              <a:buFont typeface="Calibri"/>
              <a:buNone/>
            </a:pPr>
            <a:endParaRPr sz="2200" dirty="0"/>
          </a:p>
          <a:p>
            <a:pPr marL="0" lvl="0" indent="0" algn="l" rtl="0">
              <a:lnSpc>
                <a:spcPct val="90000"/>
              </a:lnSpc>
              <a:spcBef>
                <a:spcPts val="0"/>
              </a:spcBef>
              <a:spcAft>
                <a:spcPts val="0"/>
              </a:spcAft>
              <a:buClr>
                <a:schemeClr val="dk1"/>
              </a:buClr>
              <a:buSzPct val="94090"/>
              <a:buFont typeface="Calibri"/>
              <a:buNone/>
            </a:pPr>
            <a:r>
              <a:rPr lang="es" sz="2200" dirty="0"/>
              <a:t> </a:t>
            </a:r>
            <a:br>
              <a:rPr lang="en-US" sz="2200" dirty="0">
                <a:latin typeface="Calibri"/>
                <a:ea typeface="Calibri"/>
                <a:cs typeface="Calibri"/>
                <a:sym typeface="Calibri"/>
              </a:rPr>
            </a:b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70" name="Google Shape;170;g159c182958c_0_5"/>
          <p:cNvGrpSpPr/>
          <p:nvPr/>
        </p:nvGrpSpPr>
        <p:grpSpPr>
          <a:xfrm>
            <a:off x="441960" y="561256"/>
            <a:ext cx="1128381" cy="847205"/>
            <a:chOff x="7393391" y="1075612"/>
            <a:chExt cx="1128381" cy="847205"/>
          </a:xfrm>
        </p:grpSpPr>
        <p:sp>
          <p:nvSpPr>
            <p:cNvPr id="171" name="Google Shape;171;g159c182958c_0_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2" name="Google Shape;172;g159c182958c_0_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73" name="Google Shape;173;g159c182958c_0_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8"/>
        <p:cNvGrpSpPr/>
        <p:nvPr/>
      </p:nvGrpSpPr>
      <p:grpSpPr>
        <a:xfrm>
          <a:off x="0" y="0"/>
          <a:ext cx="0" cy="0"/>
          <a:chOff x="0" y="0"/>
          <a:chExt cx="0" cy="0"/>
        </a:xfrm>
      </p:grpSpPr>
      <p:sp>
        <p:nvSpPr>
          <p:cNvPr id="179" name="Google Shape;179;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0" name="Google Shape;180;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01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1" name="Google Shape;181;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2" name="Google Shape;182;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183" name="Google Shape;183;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3200" b="1" i="0" u="none" strike="noStrike" cap="none">
                <a:solidFill>
                  <a:schemeClr val="dk1"/>
                </a:solidFill>
                <a:latin typeface="Calibri"/>
                <a:ea typeface="Calibri"/>
                <a:cs typeface="Calibri"/>
                <a:sym typeface="Calibri"/>
              </a:rPr>
              <a:t>plantilla de contenido</a:t>
            </a:r>
            <a:endParaRPr sz="3200" b="1" i="0" u="none" strike="noStrike" cap="none">
              <a:solidFill>
                <a:schemeClr val="dk1"/>
              </a:solidFill>
              <a:latin typeface="Calibri"/>
              <a:ea typeface="Calibri"/>
              <a:cs typeface="Calibri"/>
              <a:sym typeface="Calibri"/>
            </a:endParaRPr>
          </a:p>
        </p:txBody>
      </p:sp>
      <p:pic>
        <p:nvPicPr>
          <p:cNvPr id="184" name="Google Shape;184;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185" name="Google Shape;185;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186" name="Google Shape;186;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187" name="Google Shape;187;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1"/>
        <p:cNvGrpSpPr/>
        <p:nvPr/>
      </p:nvGrpSpPr>
      <p:grpSpPr>
        <a:xfrm>
          <a:off x="0" y="0"/>
          <a:ext cx="0" cy="0"/>
          <a:chOff x="0" y="0"/>
          <a:chExt cx="0" cy="0"/>
        </a:xfrm>
      </p:grpSpPr>
      <p:sp>
        <p:nvSpPr>
          <p:cNvPr id="192" name="Google Shape;192;p8"/>
          <p:cNvSpPr/>
          <p:nvPr/>
        </p:nvSpPr>
        <p:spPr>
          <a:xfrm>
            <a:off x="321564" y="320040"/>
            <a:ext cx="11548800" cy="6217800"/>
          </a:xfrm>
          <a:prstGeom prst="rect">
            <a:avLst/>
          </a:prstGeom>
          <a:solidFill>
            <a:schemeClr val="dk1">
              <a:alpha val="12941"/>
            </a:schemeClr>
          </a:solidFill>
          <a:ln w="127000" cap="sq" cmpd="thinThick">
            <a:solidFill>
              <a:srgbClr val="262626">
                <a:alpha val="14117"/>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3" name="Google Shape;193;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194" name="Google Shape;194;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195" name="Google Shape;195;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6" name="Google Shape;196;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197" name="Google Shape;197;p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98" name="Google Shape;198;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199" name="Google Shape;199;p8"/>
          <p:cNvSpPr/>
          <p:nvPr/>
        </p:nvSpPr>
        <p:spPr>
          <a:xfrm>
            <a:off x="1967625" y="2326650"/>
            <a:ext cx="2167975" cy="2188975"/>
          </a:xfrm>
          <a:prstGeom prst="flowChartOffpageConnector">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s" sz="1500" b="1">
                <a:solidFill>
                  <a:schemeClr val="dk1"/>
                </a:solidFill>
                <a:latin typeface="Georgia"/>
                <a:ea typeface="Georgia"/>
                <a:cs typeface="Georgia"/>
                <a:sym typeface="Georgia"/>
              </a:rPr>
              <a:t>Objetivos y misión </a:t>
            </a:r>
            <a:r>
              <a:rPr lang="es" sz="1500">
                <a:solidFill>
                  <a:schemeClr val="dk1"/>
                </a:solidFill>
                <a:latin typeface="Georgia"/>
                <a:ea typeface="Georgia"/>
                <a:cs typeface="Georgia"/>
                <a:sym typeface="Georgia"/>
              </a:rPr>
              <a:t>: valores, misión y público objetivo</a:t>
            </a:r>
            <a:endParaRPr sz="1500">
              <a:latin typeface="Georgia"/>
              <a:ea typeface="Georgia"/>
              <a:cs typeface="Georgia"/>
              <a:sym typeface="Georgia"/>
            </a:endParaRPr>
          </a:p>
        </p:txBody>
      </p:sp>
      <p:sp>
        <p:nvSpPr>
          <p:cNvPr id="200" name="Google Shape;200;p8"/>
          <p:cNvSpPr/>
          <p:nvPr/>
        </p:nvSpPr>
        <p:spPr>
          <a:xfrm rot="10800000" flipH="1">
            <a:off x="3471213" y="4087225"/>
            <a:ext cx="2167975" cy="2188975"/>
          </a:xfrm>
          <a:prstGeom prst="flowChartOffpageConnector">
            <a:avLst/>
          </a:prstGeom>
          <a:solidFill>
            <a:srgbClr val="AFEEF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8"/>
          <p:cNvSpPr/>
          <p:nvPr/>
        </p:nvSpPr>
        <p:spPr>
          <a:xfrm rot="10800000">
            <a:off x="6548713" y="4087225"/>
            <a:ext cx="2167975" cy="2188975"/>
          </a:xfrm>
          <a:prstGeom prst="flowChartOffpageConnector">
            <a:avLst/>
          </a:prstGeom>
          <a:solidFill>
            <a:srgbClr val="FFC88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8"/>
          <p:cNvSpPr/>
          <p:nvPr/>
        </p:nvSpPr>
        <p:spPr>
          <a:xfrm>
            <a:off x="8148775" y="2364675"/>
            <a:ext cx="2167975" cy="2188975"/>
          </a:xfrm>
          <a:prstGeom prst="flowChartOffpageConnector">
            <a:avLst/>
          </a:prstGeom>
          <a:solidFill>
            <a:srgbClr val="E5DA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s" sz="1500" b="1">
                <a:latin typeface="Georgia"/>
                <a:ea typeface="Georgia"/>
                <a:cs typeface="Georgia"/>
                <a:sym typeface="Georgia"/>
              </a:rPr>
              <a:t>Colores </a:t>
            </a:r>
            <a:r>
              <a:rPr lang="es" sz="1500">
                <a:latin typeface="Georgia"/>
                <a:ea typeface="Georgia"/>
                <a:cs typeface="Georgia"/>
                <a:sym typeface="Georgia"/>
              </a:rPr>
              <a:t>: colores primarios y secundarios y sus versiones monocromáticas</a:t>
            </a:r>
            <a:endParaRPr sz="1500">
              <a:latin typeface="Georgia"/>
              <a:ea typeface="Georgia"/>
              <a:cs typeface="Georgia"/>
              <a:sym typeface="Georgia"/>
            </a:endParaRPr>
          </a:p>
        </p:txBody>
      </p:sp>
      <p:sp>
        <p:nvSpPr>
          <p:cNvPr id="203" name="Google Shape;203;p8"/>
          <p:cNvSpPr/>
          <p:nvPr/>
        </p:nvSpPr>
        <p:spPr>
          <a:xfrm>
            <a:off x="5012013" y="2326638"/>
            <a:ext cx="2167975" cy="2188975"/>
          </a:xfrm>
          <a:prstGeom prst="flowChartOffpage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s" sz="1500" b="1">
                <a:latin typeface="Georgia"/>
                <a:ea typeface="Georgia"/>
                <a:cs typeface="Georgia"/>
                <a:sym typeface="Georgia"/>
              </a:rPr>
              <a:t>Logotipo </a:t>
            </a:r>
            <a:r>
              <a:rPr lang="es" sz="1500">
                <a:latin typeface="Georgia"/>
                <a:ea typeface="Georgia"/>
                <a:cs typeface="Georgia"/>
                <a:sym typeface="Georgia"/>
              </a:rPr>
              <a:t>: sus colores, tamaño, proporciones y variaciones para diferentes plataformas y canales</a:t>
            </a:r>
            <a:endParaRPr sz="1500">
              <a:latin typeface="Georgia"/>
              <a:ea typeface="Georgia"/>
              <a:cs typeface="Georgia"/>
              <a:sym typeface="Georgia"/>
            </a:endParaRPr>
          </a:p>
        </p:txBody>
      </p:sp>
      <p:sp>
        <p:nvSpPr>
          <p:cNvPr id="204" name="Google Shape;204;p8"/>
          <p:cNvSpPr txBox="1"/>
          <p:nvPr/>
        </p:nvSpPr>
        <p:spPr>
          <a:xfrm>
            <a:off x="1375425" y="1146175"/>
            <a:ext cx="10965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2800">
                <a:latin typeface="Georgia"/>
                <a:ea typeface="Georgia"/>
                <a:cs typeface="Georgia"/>
                <a:sym typeface="Georgia"/>
              </a:rPr>
              <a:t>Libro de marca</a:t>
            </a:r>
            <a:endParaRPr sz="2800">
              <a:latin typeface="Georgia"/>
              <a:ea typeface="Georgia"/>
              <a:cs typeface="Georgia"/>
              <a:sym typeface="Georgia"/>
            </a:endParaRPr>
          </a:p>
        </p:txBody>
      </p:sp>
      <p:sp>
        <p:nvSpPr>
          <p:cNvPr id="205" name="Google Shape;205;p8"/>
          <p:cNvSpPr txBox="1"/>
          <p:nvPr/>
        </p:nvSpPr>
        <p:spPr>
          <a:xfrm>
            <a:off x="8921125" y="2827250"/>
            <a:ext cx="3304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06" name="Google Shape;206;p8"/>
          <p:cNvSpPr txBox="1"/>
          <p:nvPr/>
        </p:nvSpPr>
        <p:spPr>
          <a:xfrm>
            <a:off x="9207675" y="4565625"/>
            <a:ext cx="3018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07" name="Google Shape;207;p8"/>
          <p:cNvSpPr txBox="1"/>
          <p:nvPr/>
        </p:nvSpPr>
        <p:spPr>
          <a:xfrm>
            <a:off x="4317300" y="4355500"/>
            <a:ext cx="7908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08" name="Google Shape;208;p8"/>
          <p:cNvSpPr txBox="1"/>
          <p:nvPr/>
        </p:nvSpPr>
        <p:spPr>
          <a:xfrm>
            <a:off x="-1566450" y="4412800"/>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09" name="Google Shape;209;p8"/>
          <p:cNvSpPr txBox="1"/>
          <p:nvPr/>
        </p:nvSpPr>
        <p:spPr>
          <a:xfrm>
            <a:off x="5348850" y="5750025"/>
            <a:ext cx="6877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0" name="Google Shape;210;p8"/>
          <p:cNvSpPr txBox="1"/>
          <p:nvPr/>
        </p:nvSpPr>
        <p:spPr>
          <a:xfrm>
            <a:off x="3744200" y="6151175"/>
            <a:ext cx="8481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1" name="Google Shape;211;p8"/>
          <p:cNvSpPr txBox="1"/>
          <p:nvPr/>
        </p:nvSpPr>
        <p:spPr>
          <a:xfrm>
            <a:off x="6671813" y="4627625"/>
            <a:ext cx="1921800" cy="877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s" sz="1500" b="1">
                <a:solidFill>
                  <a:schemeClr val="dk1"/>
                </a:solidFill>
                <a:latin typeface="Georgia"/>
                <a:ea typeface="Georgia"/>
                <a:cs typeface="Georgia"/>
                <a:sym typeface="Georgia"/>
              </a:rPr>
              <a:t>Comunicación </a:t>
            </a:r>
            <a:r>
              <a:rPr lang="es" sz="1500">
                <a:solidFill>
                  <a:schemeClr val="dk1"/>
                </a:solidFill>
                <a:latin typeface="Georgia"/>
                <a:ea typeface="Georgia"/>
                <a:cs typeface="Georgia"/>
                <a:sym typeface="Georgia"/>
              </a:rPr>
              <a:t>: idioma oficial, estilo, tono de voz</a:t>
            </a:r>
            <a:endParaRPr sz="1500">
              <a:latin typeface="Georgia"/>
              <a:ea typeface="Georgia"/>
              <a:cs typeface="Georgia"/>
              <a:sym typeface="Georgia"/>
            </a:endParaRPr>
          </a:p>
        </p:txBody>
      </p:sp>
      <p:sp>
        <p:nvSpPr>
          <p:cNvPr id="212" name="Google Shape;212;p8"/>
          <p:cNvSpPr txBox="1"/>
          <p:nvPr/>
        </p:nvSpPr>
        <p:spPr>
          <a:xfrm>
            <a:off x="3594300" y="4627613"/>
            <a:ext cx="19218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1500" b="1">
                <a:latin typeface="Georgia"/>
                <a:ea typeface="Georgia"/>
                <a:cs typeface="Georgia"/>
                <a:sym typeface="Georgia"/>
              </a:rPr>
              <a:t>Imágenes </a:t>
            </a:r>
            <a:r>
              <a:rPr lang="es" sz="1500">
                <a:latin typeface="Georgia"/>
                <a:ea typeface="Georgia"/>
                <a:cs typeface="Georgia"/>
                <a:sym typeface="Georgia"/>
              </a:rPr>
              <a:t>: estilo y pautas para una presentación coherente</a:t>
            </a:r>
            <a:endParaRPr sz="1500">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888</Words>
  <Application>Microsoft Macintosh PowerPoint</Application>
  <PresentationFormat>Panorámica</PresentationFormat>
  <Paragraphs>74</Paragraphs>
  <Slides>10</Slides>
  <Notes>10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10</vt:i4>
      </vt:variant>
    </vt:vector>
  </HeadingPairs>
  <TitlesOfParts>
    <vt:vector size="15" baseType="lpstr">
      <vt:lpstr>Arial</vt:lpstr>
      <vt:lpstr>Calibri</vt:lpstr>
      <vt:lpstr>Georgia</vt:lpstr>
      <vt:lpstr>Tema de Office</vt:lpstr>
      <vt:lpstr>Tema de Office</vt:lpstr>
      <vt:lpstr>Masterclass Lessons Learned Repository   Brand book: directrices</vt:lpstr>
      <vt:lpstr>   Resumen </vt:lpstr>
      <vt:lpstr> Introducción  Una marca consistente a menudo se relaciona con un negocio floreciente, por esta razón es importante dedicar algún tiempo a pensar y desarrollar un libro de marca.  Un libro de marca establece las reglas para todo lo que crea, desde qué fuentes usar hasta qué tipo de color funciona mejor en conjunto en el logotipo. Una guía de estilo es esencial para garantizar la identidad de la marca, ya sea que esté creando una tarjeta de presentación, publicando un comentario en las redes sociales o desarrollando un anuncio de campaña.  Una guía de estilo de marca es la herramienta que te permite crear trabajos consistentes que las personas puedan reconocer fácilmente. Los elementos visuales, estilos y mensajes comunes son la clave para desarrollar una imagen de marca y una reputación coherentes.      </vt:lpstr>
      <vt:lpstr> Características del Brand Book  Un Brand Book establece pautas específicas de contenidos y comunicaciones coherentes con la identidad de marca;  Incluye información específica sobre los objetivos y la misión de la marca, el uso del logo, el uso de los colores, tipografía, imágenes y estilo de comunicación;  Aumenta la eficacia de las actividades de marketing;  Ayuda a su empresa a aumentar la conciencia de marca, el reconocimiento y la lealtad;  Presenta su negocio a socios creativos. </vt:lpstr>
      <vt:lpstr> Relevancia y usos del Brand Book  Un libro de marca es importante para mantener una apariencia visual consistente y una sensación consistente en todas las comunicaciones y para diferenciarse de los competidores.  Una guía de estilo de marca clara es la clave para desarrollar una identidad de marca estable y reconocible y las personas estarán más inclinadas a confiar en su marca. También garantizará que sus empleados y sus socios desarrollen un conocimiento sólido de los elementos de la marca y puedan representar la marca y el producto de la manera correcta.  Dar voz a nuevas ideas o explorar nuevos campos siempre tiene que respetar el estilo y el enfoque de comunicación para garantizar la estabilidad, el reconocimiento y la continuidad de la marca.      </vt:lpstr>
      <vt:lpstr> Consejos sobre cómo llevarlo a cabo  Crear un Brand Book no siempre es fácil, pero hay algunos pasos simples que puede seguir para desarrollarlo.  La parte introductoria del Brand Book se refiere a la misión y los valores de su marca: ¿cuáles son los valores fundamentales de la marca? ¿Cómo se diferencia la marca de sus competidores? Describa a sus clientes, su público objetivo.  La segunda parte del Libro se refiere a los elementos visuales: el logotipo , los colores y las imágenes . Para cada elemento, especifique los detalles y las diferentes versiones, agregue ejemplos concretos.  La tercera y última parte se refiere a la comunicación . ¿Cuál es el tipo de lenguaje que se adapta a su público objetivo? ¿Qué tipo de mensajes le gustaría comunicar? Elige el estilo y el tono de voz que mejor represente tu marca y sé coherente en la comunicación en todos los canales.      </vt:lpstr>
      <vt:lpstr>Conclusiones  El Brand Book es la guía de estilo de tu marca y es esencial para desarrollar y promocionar tu negocio: contiene toda la información importante de tu marca, desde la descripción de valores y métodos, hasta los detalles del logo y todos los elementos visuales que representar su marca.   El Brand Book es una herramienta útil que permite sistematizar la información de la Marca en un solo documento; informar al personal interno y a los socios sobre los objetivos de la marca; aumentar la eficacia de las actividades de marketing; crear una imagen de marca y una reputación coherentes;       </vt:lpstr>
      <vt:lpstr>     </vt:lpstr>
      <vt:lpstr>     </vt:lpstr>
      <vt:lpstr>Bibliografía :    Messaki E. (2020), Libro de marca y guía. Cómo crear una identidad brillante y mejorar la imagen de marca https://medium.com/outcrowd/brand-book-guideline-a1eafcd4f706 )   Forbes (2016) , ¿Por qué tu marca necesita una verdadera guía de estilo?  https://www.forbes.com/sites/propointgraphics/2016/07/24/brand-style-guides/?sh=7493cd3d61a5 )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Brand book: directrices</dc:title>
  <dc:creator>Dideas Group</dc:creator>
  <cp:lastModifiedBy>David Bayona cuallado</cp:lastModifiedBy>
  <cp:revision>1</cp:revision>
  <dcterms:created xsi:type="dcterms:W3CDTF">2022-09-21T07:19:16Z</dcterms:created>
  <dcterms:modified xsi:type="dcterms:W3CDTF">2023-01-19T11:17:50Z</dcterms:modified>
</cp:coreProperties>
</file>