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7" r:id="rId9"/>
    <p:sldId id="265" r:id="rId10"/>
    <p:sldId id="264"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h6KOP0cylbHRLUrXXxcBlbNoCg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884"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62004cb75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62004cb75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4888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62004cb75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62004cb75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62004cb75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62004cb75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88426" y="1197261"/>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89126" y="2162682"/>
            <a:ext cx="4779600" cy="2821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endParaRPr sz="4200" b="1" dirty="0">
              <a:solidFill>
                <a:schemeClr val="lt1"/>
              </a:solidFill>
            </a:endParaRPr>
          </a:p>
          <a:p>
            <a:pPr lvl="0" algn="ctr">
              <a:buClr>
                <a:schemeClr val="lt1"/>
              </a:buClr>
              <a:buSzPts val="4000"/>
            </a:pPr>
            <a:r>
              <a:rPr lang="en-US" sz="4000" b="1" dirty="0">
                <a:solidFill>
                  <a:schemeClr val="lt1"/>
                </a:solidFill>
              </a:rPr>
              <a:t>Masterclass Lessons Learned Repository </a:t>
            </a:r>
            <a:br>
              <a:rPr lang="en-US" sz="4400" b="1" dirty="0">
                <a:solidFill>
                  <a:schemeClr val="lt1"/>
                </a:solidFill>
              </a:rPr>
            </a:br>
            <a:br>
              <a:rPr lang="en-US" sz="4400" b="1" dirty="0">
                <a:solidFill>
                  <a:schemeClr val="lt1"/>
                </a:solidFill>
              </a:rPr>
            </a:br>
            <a:r>
              <a:rPr lang="en-US" sz="4000" b="1" dirty="0">
                <a:solidFill>
                  <a:srgbClr val="FF0000"/>
                </a:solidFill>
              </a:rPr>
              <a:t>Invoice Template</a:t>
            </a:r>
            <a:br>
              <a:rPr lang="en-US" sz="4000" b="1" dirty="0">
                <a:solidFill>
                  <a:srgbClr val="FF0000"/>
                </a:solidFill>
              </a:rPr>
            </a:br>
            <a:br>
              <a:rPr lang="en-US" sz="4000" dirty="0">
                <a:solidFill>
                  <a:schemeClr val="lt1"/>
                </a:solidFill>
              </a:rPr>
            </a:b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7"/>
        <p:cNvGrpSpPr/>
        <p:nvPr/>
      </p:nvGrpSpPr>
      <p:grpSpPr>
        <a:xfrm>
          <a:off x="0" y="0"/>
          <a:ext cx="0" cy="0"/>
          <a:chOff x="0" y="0"/>
          <a:chExt cx="0" cy="0"/>
        </a:xfrm>
      </p:grpSpPr>
      <p:sp>
        <p:nvSpPr>
          <p:cNvPr id="208" name="Google Shape;208;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9" name="Google Shape;209;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0" name="Google Shape;210;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212" name="Google Shape;212;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2400" b="1">
                <a:solidFill>
                  <a:schemeClr val="dk1"/>
                </a:solidFill>
                <a:latin typeface="Calibri"/>
                <a:ea typeface="Calibri"/>
                <a:cs typeface="Calibri"/>
                <a:sym typeface="Calibri"/>
              </a:rPr>
              <a:t>Thank you!!!</a:t>
            </a:r>
            <a:endParaRPr sz="2400" b="1" i="0" u="none" strike="noStrike" cap="none">
              <a:solidFill>
                <a:schemeClr val="dk1"/>
              </a:solidFill>
              <a:latin typeface="Calibri"/>
              <a:ea typeface="Calibri"/>
              <a:cs typeface="Calibri"/>
              <a:sym typeface="Calibri"/>
            </a:endParaRPr>
          </a:p>
        </p:txBody>
      </p:sp>
      <p:pic>
        <p:nvPicPr>
          <p:cNvPr id="213" name="Google Shape;213;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4" name="Google Shape;214;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5" name="Google Shape;215;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6" name="Google Shape;216;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Summary</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4401164"/>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a:solidFill>
                  <a:srgbClr val="222222"/>
                </a:solidFill>
                <a:latin typeface="Calibri"/>
                <a:ea typeface="Calibri"/>
                <a:cs typeface="Calibri"/>
                <a:sym typeface="Calibri"/>
              </a:rPr>
              <a:t>Introduction</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a:solidFill>
                  <a:srgbClr val="222222"/>
                </a:solidFill>
                <a:latin typeface="Calibri"/>
                <a:cs typeface="Calibri"/>
                <a:sym typeface="Calibri"/>
              </a:rPr>
              <a:t>Characteristics</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rPr>
              <a:t>The Importance of Invoice Date</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rPr>
              <a:t>E-Invoicing</a:t>
            </a: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rPr>
              <a:t>Information The Invoice </a:t>
            </a:r>
            <a:r>
              <a:rPr lang="en-US" sz="2200" b="1">
                <a:solidFill>
                  <a:srgbClr val="222222"/>
                </a:solidFill>
                <a:latin typeface="Calibri"/>
                <a:cs typeface="Calibri"/>
              </a:rPr>
              <a:t>Must Contain</a:t>
            </a:r>
            <a:endParaRPr lang="en-US" sz="2200" b="1" dirty="0">
              <a:solidFill>
                <a:srgbClr val="222222"/>
              </a:solidFill>
              <a:latin typeface="Calibri"/>
              <a:cs typeface="Calibri"/>
            </a:endParaRPr>
          </a:p>
          <a:p>
            <a:pPr marL="342900" indent="-342900">
              <a:lnSpc>
                <a:spcPct val="150000"/>
              </a:lnSpc>
              <a:spcBef>
                <a:spcPts val="800"/>
              </a:spcBef>
              <a:buClr>
                <a:srgbClr val="222222"/>
              </a:buClr>
              <a:buSzPts val="1800"/>
              <a:buFont typeface="Calibri"/>
              <a:buAutoNum type="arabicPeriod"/>
            </a:pPr>
            <a:r>
              <a:rPr lang="en-US" sz="2200" b="1">
                <a:solidFill>
                  <a:srgbClr val="222222"/>
                </a:solidFill>
                <a:latin typeface="Calibri"/>
                <a:cs typeface="Calibri"/>
                <a:sym typeface="Calibri"/>
              </a:rPr>
              <a:t>Conclusion</a:t>
            </a:r>
            <a:endParaRPr lang="en-US" sz="2200" b="1" dirty="0">
              <a:solidFill>
                <a:srgbClr val="222222"/>
              </a:solidFill>
              <a:latin typeface="Calibri"/>
              <a:cs typeface="Calibri"/>
              <a:sym typeface="Calibri"/>
            </a:endParaRPr>
          </a:p>
          <a:p>
            <a:pPr marL="342900" indent="-342900">
              <a:lnSpc>
                <a:spcPct val="150000"/>
              </a:lnSpc>
              <a:spcBef>
                <a:spcPts val="800"/>
              </a:spcBef>
              <a:buClr>
                <a:srgbClr val="222222"/>
              </a:buClr>
              <a:buSzPts val="1800"/>
              <a:buFont typeface="Calibri"/>
              <a:buAutoNum type="arabicPeriod"/>
            </a:pPr>
            <a:r>
              <a:rPr lang="en-US" sz="2200" b="1" dirty="0">
                <a:solidFill>
                  <a:srgbClr val="222222"/>
                </a:solidFill>
                <a:latin typeface="Calibri"/>
                <a:cs typeface="Calibri"/>
                <a:sym typeface="Calibri"/>
              </a:rPr>
              <a:t>Business Canva Template</a:t>
            </a:r>
            <a:endParaRPr sz="2200" b="1" dirty="0">
              <a:solidFill>
                <a:srgbClr val="222222"/>
              </a:solidFill>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1" y="-615398"/>
            <a:ext cx="12899571" cy="5926088"/>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150000"/>
              </a:lnSpc>
              <a:spcBef>
                <a:spcPts val="0"/>
              </a:spcBef>
              <a:spcAft>
                <a:spcPts val="0"/>
              </a:spcAft>
              <a:buClr>
                <a:schemeClr val="dk1"/>
              </a:buClr>
              <a:buSzPct val="88461"/>
              <a:buFont typeface="Calibri"/>
              <a:buNone/>
            </a:pPr>
            <a:r>
              <a:rPr lang="en-US" sz="3100" b="1" dirty="0">
                <a:solidFill>
                  <a:srgbClr val="222222"/>
                </a:solidFill>
                <a:latin typeface="Calibri"/>
                <a:ea typeface="Calibri"/>
                <a:cs typeface="Calibri"/>
                <a:sym typeface="Calibri"/>
              </a:rPr>
              <a:t>Introduction</a:t>
            </a:r>
            <a:endParaRPr sz="3100" b="1" dirty="0">
              <a:solidFill>
                <a:srgbClr val="222222"/>
              </a:solidFill>
            </a:endParaRPr>
          </a:p>
          <a:p>
            <a:pPr lvl="0">
              <a:lnSpc>
                <a:spcPct val="100000"/>
              </a:lnSpc>
              <a:buSzPct val="88461"/>
            </a:pPr>
            <a:r>
              <a:rPr lang="en-US" sz="3100" b="1" dirty="0"/>
              <a:t>Invoices</a:t>
            </a:r>
            <a:br>
              <a:rPr lang="en-US" sz="3100" b="1" dirty="0"/>
            </a:br>
            <a:endParaRPr sz="3100" b="1" dirty="0"/>
          </a:p>
          <a:p>
            <a:pPr algn="l"/>
            <a:r>
              <a:rPr lang="en-US" sz="2200" b="0" i="0" dirty="0">
                <a:solidFill>
                  <a:srgbClr val="202124"/>
                </a:solidFill>
                <a:effectLst/>
                <a:latin typeface="Calibri" panose="020F0502020204030204" pitchFamily="34" charset="0"/>
                <a:cs typeface="Calibri" panose="020F0502020204030204" pitchFamily="34" charset="0"/>
              </a:rPr>
              <a:t>Businesses need to create invoices </a:t>
            </a:r>
            <a:r>
              <a:rPr lang="en-US" sz="2200" b="1" i="0" dirty="0">
                <a:solidFill>
                  <a:srgbClr val="202124"/>
                </a:solidFill>
                <a:effectLst/>
                <a:latin typeface="Calibri" panose="020F0502020204030204" pitchFamily="34" charset="0"/>
                <a:cs typeface="Calibri" panose="020F0502020204030204" pitchFamily="34" charset="0"/>
              </a:rPr>
              <a:t>to ensure they get paid by their clients</a:t>
            </a:r>
            <a:r>
              <a:rPr lang="en-US" sz="2200" b="0" i="0" dirty="0">
                <a:solidFill>
                  <a:srgbClr val="202124"/>
                </a:solidFill>
                <a:effectLst/>
                <a:latin typeface="Calibri" panose="020F0502020204030204" pitchFamily="34" charset="0"/>
                <a:cs typeface="Calibri" panose="020F0502020204030204" pitchFamily="34" charset="0"/>
              </a:rPr>
              <a:t>. Invoices serve as legally enforceable agreements between a business and its clients, as they provide documentation of services rendered and payment owed. Invoices also help businesses track their sales and manage their finances.</a:t>
            </a:r>
            <a:br>
              <a:rPr lang="en-US" sz="2200" b="0" i="0" dirty="0">
                <a:solidFill>
                  <a:srgbClr val="202124"/>
                </a:solidFill>
                <a:effectLst/>
                <a:latin typeface="Calibri" panose="020F0502020204030204" pitchFamily="34" charset="0"/>
                <a:cs typeface="Calibri" panose="020F0502020204030204" pitchFamily="34" charset="0"/>
              </a:rPr>
            </a:br>
            <a:br>
              <a:rPr lang="en-US" sz="2200" b="0" i="0" dirty="0">
                <a:solidFill>
                  <a:srgbClr val="202124"/>
                </a:solidFill>
                <a:effectLst/>
                <a:latin typeface="Calibri" panose="020F0502020204030204" pitchFamily="34" charset="0"/>
                <a:cs typeface="Calibri" panose="020F0502020204030204" pitchFamily="34" charset="0"/>
              </a:rPr>
            </a:br>
            <a:r>
              <a:rPr lang="en-US" sz="2200" dirty="0">
                <a:solidFill>
                  <a:srgbClr val="202124"/>
                </a:solidFill>
                <a:latin typeface="Calibri" panose="020F0502020204030204" pitchFamily="34" charset="0"/>
                <a:cs typeface="Calibri" panose="020F0502020204030204" pitchFamily="34" charset="0"/>
              </a:rPr>
              <a:t>KEY FACTS</a:t>
            </a:r>
            <a:br>
              <a:rPr lang="en-US" sz="2200" dirty="0">
                <a:solidFill>
                  <a:srgbClr val="202124"/>
                </a:solidFill>
                <a:latin typeface="Calibri" panose="020F0502020204030204" pitchFamily="34" charset="0"/>
                <a:cs typeface="Calibri" panose="020F0502020204030204" pitchFamily="34" charset="0"/>
              </a:rPr>
            </a:br>
            <a:r>
              <a:rPr lang="en-US" sz="2200" dirty="0">
                <a:solidFill>
                  <a:srgbClr val="202124"/>
                </a:solidFill>
                <a:latin typeface="Calibri" panose="020F0502020204030204" pitchFamily="34" charset="0"/>
                <a:cs typeface="Calibri" panose="020F0502020204030204" pitchFamily="34" charset="0"/>
              </a:rPr>
              <a:t>-  An invoice is a document that maintains a record of a transaction between a buyer and seller, such as a paper receipt from a store or online record from an e-tailer.</a:t>
            </a:r>
            <a:br>
              <a:rPr lang="en-US" sz="2200" dirty="0">
                <a:solidFill>
                  <a:srgbClr val="202124"/>
                </a:solidFill>
                <a:latin typeface="Calibri" panose="020F0502020204030204" pitchFamily="34" charset="0"/>
                <a:cs typeface="Calibri" panose="020F0502020204030204" pitchFamily="34" charset="0"/>
              </a:rPr>
            </a:br>
            <a:r>
              <a:rPr lang="en-US" sz="2200" dirty="0">
                <a:solidFill>
                  <a:srgbClr val="202124"/>
                </a:solidFill>
                <a:latin typeface="Calibri" panose="020F0502020204030204" pitchFamily="34" charset="0"/>
                <a:cs typeface="Calibri" panose="020F0502020204030204" pitchFamily="34" charset="0"/>
              </a:rPr>
              <a:t>-  Invoices are a critical element of accounting internal controls and audits.</a:t>
            </a:r>
            <a:br>
              <a:rPr lang="en-US" sz="2200" dirty="0">
                <a:solidFill>
                  <a:srgbClr val="202124"/>
                </a:solidFill>
                <a:latin typeface="Calibri" panose="020F0502020204030204" pitchFamily="34" charset="0"/>
                <a:cs typeface="Calibri" panose="020F0502020204030204" pitchFamily="34" charset="0"/>
              </a:rPr>
            </a:br>
            <a:r>
              <a:rPr lang="en-US" sz="2200" dirty="0">
                <a:solidFill>
                  <a:srgbClr val="202124"/>
                </a:solidFill>
                <a:latin typeface="Calibri" panose="020F0502020204030204" pitchFamily="34" charset="0"/>
                <a:cs typeface="Calibri" panose="020F0502020204030204" pitchFamily="34" charset="0"/>
              </a:rPr>
              <a:t>-  Charges found on an invoice must be approved by the responsible management personnel.</a:t>
            </a:r>
            <a:br>
              <a:rPr lang="en-US" sz="2200" dirty="0">
                <a:solidFill>
                  <a:srgbClr val="202124"/>
                </a:solidFill>
                <a:latin typeface="Calibri" panose="020F0502020204030204" pitchFamily="34" charset="0"/>
                <a:cs typeface="Calibri" panose="020F0502020204030204" pitchFamily="34" charset="0"/>
              </a:rPr>
            </a:br>
            <a:r>
              <a:rPr lang="en-US" sz="2200" dirty="0">
                <a:solidFill>
                  <a:srgbClr val="202124"/>
                </a:solidFill>
                <a:latin typeface="Calibri" panose="020F0502020204030204" pitchFamily="34" charset="0"/>
                <a:cs typeface="Calibri" panose="020F0502020204030204" pitchFamily="34" charset="0"/>
              </a:rPr>
              <a:t>-  Invoices generally outline payment terms, unit costs, shipping, handling, and any other terms outlined during the transaction.</a:t>
            </a:r>
            <a:br>
              <a:rPr lang="en-US" sz="2200" dirty="0">
                <a:solidFill>
                  <a:srgbClr val="202124"/>
                </a:solidFill>
                <a:latin typeface="Calibri" panose="020F0502020204030204" pitchFamily="34" charset="0"/>
                <a:cs typeface="Calibri" panose="020F0502020204030204" pitchFamily="34" charset="0"/>
              </a:rPr>
            </a:br>
            <a:endParaRPr lang="en-US" sz="2200" dirty="0">
              <a:solidFill>
                <a:srgbClr val="202124"/>
              </a:solidFill>
              <a:latin typeface="Calibri" panose="020F0502020204030204" pitchFamily="34" charset="0"/>
              <a:cs typeface="Calibri" panose="020F0502020204030204" pitchFamily="34" charset="0"/>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80936" y="91452"/>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185057" y="-701146"/>
            <a:ext cx="13439503" cy="7559146"/>
          </a:xfrm>
          <a:prstGeom prst="ellipse">
            <a:avLst/>
          </a:prstGeom>
          <a:noFill/>
          <a:ln>
            <a:noFill/>
          </a:ln>
        </p:spPr>
        <p:txBody>
          <a:bodyPr spcFirstLastPara="1" wrap="square" lIns="91425" tIns="45700" rIns="91425" bIns="45700" anchor="t" anchorCtr="0">
            <a:normAutofit fontScale="90000"/>
          </a:bodyPr>
          <a:lstStyle/>
          <a:p>
            <a:pPr lvl="0">
              <a:lnSpc>
                <a:spcPct val="115000"/>
              </a:lnSpc>
              <a:buSzPct val="88461"/>
            </a:pPr>
            <a:r>
              <a:rPr lang="en-US" sz="3100" b="1" dirty="0">
                <a:solidFill>
                  <a:srgbClr val="222222"/>
                </a:solidFill>
                <a:latin typeface="Calibri"/>
                <a:ea typeface="Calibri"/>
                <a:cs typeface="Calibri"/>
                <a:sym typeface="Calibri"/>
              </a:rPr>
              <a:t>Characteristics </a:t>
            </a:r>
            <a:r>
              <a:rPr lang="en-US" sz="3200" b="1" dirty="0">
                <a:solidFill>
                  <a:srgbClr val="111111"/>
                </a:solidFill>
                <a:latin typeface="Calibri" panose="020F0502020204030204" pitchFamily="34" charset="0"/>
                <a:cs typeface="Calibri" panose="020F0502020204030204" pitchFamily="34" charset="0"/>
              </a:rPr>
              <a:t>of an Invoice</a:t>
            </a:r>
            <a:endParaRPr lang="en-US" sz="2200" b="1" dirty="0">
              <a:latin typeface="Calibri" panose="020F0502020204030204" pitchFamily="34" charset="0"/>
              <a:cs typeface="Calibri" panose="020F0502020204030204" pitchFamily="34" charset="0"/>
            </a:endParaRPr>
          </a:p>
          <a:p>
            <a:pPr algn="l" fontAlgn="base"/>
            <a:br>
              <a:rPr lang="en-US" sz="2400" b="1"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An invoice must state it is an invoice on the face of the bill. It typically has a unique identifier called the </a:t>
            </a:r>
            <a:r>
              <a:rPr lang="en-US" sz="2400" b="1" i="0" dirty="0">
                <a:solidFill>
                  <a:srgbClr val="111111"/>
                </a:solidFill>
                <a:effectLst/>
                <a:latin typeface="Calibri" panose="020F0502020204030204" pitchFamily="34" charset="0"/>
                <a:cs typeface="Calibri" panose="020F0502020204030204" pitchFamily="34" charset="0"/>
              </a:rPr>
              <a:t>invoice number</a:t>
            </a:r>
            <a:r>
              <a:rPr lang="en-US" sz="2400" b="0" i="0" dirty="0">
                <a:solidFill>
                  <a:srgbClr val="111111"/>
                </a:solidFill>
                <a:effectLst/>
                <a:latin typeface="Calibri" panose="020F0502020204030204" pitchFamily="34" charset="0"/>
                <a:cs typeface="Calibri" panose="020F0502020204030204" pitchFamily="34" charset="0"/>
              </a:rPr>
              <a:t> that is useful for internal and external reference. An invoice typically contains </a:t>
            </a:r>
            <a:r>
              <a:rPr lang="en-US" sz="2400" b="1" i="0" dirty="0">
                <a:solidFill>
                  <a:srgbClr val="111111"/>
                </a:solidFill>
                <a:effectLst/>
                <a:latin typeface="Calibri" panose="020F0502020204030204" pitchFamily="34" charset="0"/>
                <a:cs typeface="Calibri" panose="020F0502020204030204" pitchFamily="34" charset="0"/>
              </a:rPr>
              <a:t>contact information </a:t>
            </a:r>
            <a:r>
              <a:rPr lang="en-US" sz="2400" b="0" i="0" dirty="0">
                <a:solidFill>
                  <a:srgbClr val="111111"/>
                </a:solidFill>
                <a:effectLst/>
                <a:latin typeface="Calibri" panose="020F0502020204030204" pitchFamily="34" charset="0"/>
                <a:cs typeface="Calibri" panose="020F0502020204030204" pitchFamily="34" charset="0"/>
              </a:rPr>
              <a:t>for the seller or service provider in case there is an error relating to the billing.</a:t>
            </a:r>
            <a:br>
              <a:rPr lang="en-US" sz="2400" b="0" i="0" dirty="0">
                <a:solidFill>
                  <a:srgbClr val="111111"/>
                </a:solidFill>
                <a:effectLst/>
                <a:latin typeface="Calibri" panose="020F0502020204030204" pitchFamily="34" charset="0"/>
                <a:cs typeface="Calibri" panose="020F0502020204030204" pitchFamily="34" charset="0"/>
              </a:rPr>
            </a:br>
            <a:br>
              <a:rPr lang="en-US" sz="2400" b="0" i="0" dirty="0">
                <a:solidFill>
                  <a:srgbClr val="111111"/>
                </a:solidFill>
                <a:effectLst/>
                <a:latin typeface="Calibri" panose="020F0502020204030204" pitchFamily="34" charset="0"/>
                <a:cs typeface="Calibri" panose="020F0502020204030204" pitchFamily="34" charset="0"/>
              </a:rPr>
            </a:br>
            <a:r>
              <a:rPr lang="en-US" sz="2400" b="1" i="0" dirty="0">
                <a:solidFill>
                  <a:srgbClr val="111111"/>
                </a:solidFill>
                <a:effectLst/>
                <a:latin typeface="Calibri" panose="020F0502020204030204" pitchFamily="34" charset="0"/>
                <a:cs typeface="Calibri" panose="020F0502020204030204" pitchFamily="34" charset="0"/>
              </a:rPr>
              <a:t>Payment terms </a:t>
            </a:r>
            <a:r>
              <a:rPr lang="en-US" sz="2400" b="0" i="0" dirty="0">
                <a:solidFill>
                  <a:srgbClr val="111111"/>
                </a:solidFill>
                <a:effectLst/>
                <a:latin typeface="Calibri" panose="020F0502020204030204" pitchFamily="34" charset="0"/>
                <a:cs typeface="Calibri" panose="020F0502020204030204" pitchFamily="34" charset="0"/>
              </a:rPr>
              <a:t>may be outlined on the invoice, as well as the information relating to any discounts, early payment details or finance charges assessed for late payments. It also presents the </a:t>
            </a:r>
            <a:r>
              <a:rPr lang="en-US" sz="2400" b="1" i="0" dirty="0">
                <a:solidFill>
                  <a:srgbClr val="111111"/>
                </a:solidFill>
                <a:effectLst/>
                <a:latin typeface="Calibri" panose="020F0502020204030204" pitchFamily="34" charset="0"/>
                <a:cs typeface="Calibri" panose="020F0502020204030204" pitchFamily="34" charset="0"/>
              </a:rPr>
              <a:t>unit cost </a:t>
            </a:r>
            <a:r>
              <a:rPr lang="en-US" sz="2400" b="0" i="0" dirty="0">
                <a:solidFill>
                  <a:srgbClr val="111111"/>
                </a:solidFill>
                <a:effectLst/>
                <a:latin typeface="Calibri" panose="020F0502020204030204" pitchFamily="34" charset="0"/>
                <a:cs typeface="Calibri" panose="020F0502020204030204" pitchFamily="34" charset="0"/>
              </a:rPr>
              <a:t>of an item, total </a:t>
            </a:r>
            <a:r>
              <a:rPr lang="en-US" sz="2400" b="1" i="0" dirty="0">
                <a:solidFill>
                  <a:srgbClr val="111111"/>
                </a:solidFill>
                <a:effectLst/>
                <a:latin typeface="Calibri" panose="020F0502020204030204" pitchFamily="34" charset="0"/>
                <a:cs typeface="Calibri" panose="020F0502020204030204" pitchFamily="34" charset="0"/>
              </a:rPr>
              <a:t>units purchased, freight, handling, shipping, and associated tax charges</a:t>
            </a:r>
            <a:r>
              <a:rPr lang="en-US" sz="2400" b="0" i="0" dirty="0">
                <a:solidFill>
                  <a:srgbClr val="111111"/>
                </a:solidFill>
                <a:effectLst/>
                <a:latin typeface="Calibri" panose="020F0502020204030204" pitchFamily="34" charset="0"/>
                <a:cs typeface="Calibri" panose="020F0502020204030204" pitchFamily="34" charset="0"/>
              </a:rPr>
              <a:t>, and it outlines the </a:t>
            </a:r>
            <a:r>
              <a:rPr lang="en-US" sz="2400" b="1" i="0" dirty="0">
                <a:solidFill>
                  <a:srgbClr val="111111"/>
                </a:solidFill>
                <a:effectLst/>
                <a:latin typeface="Calibri" panose="020F0502020204030204" pitchFamily="34" charset="0"/>
                <a:cs typeface="Calibri" panose="020F0502020204030204" pitchFamily="34" charset="0"/>
              </a:rPr>
              <a:t>total amount </a:t>
            </a:r>
            <a:r>
              <a:rPr lang="en-US" sz="2400" b="0" i="0" dirty="0">
                <a:solidFill>
                  <a:srgbClr val="111111"/>
                </a:solidFill>
                <a:effectLst/>
                <a:latin typeface="Calibri" panose="020F0502020204030204" pitchFamily="34" charset="0"/>
                <a:cs typeface="Calibri" panose="020F0502020204030204" pitchFamily="34" charset="0"/>
              </a:rPr>
              <a:t>owed.</a:t>
            </a:r>
            <a:br>
              <a:rPr lang="en-US" sz="2400" dirty="0">
                <a:solidFill>
                  <a:srgbClr val="0000EE"/>
                </a:solidFill>
                <a:latin typeface="Calibri" panose="020F0502020204030204" pitchFamily="34" charset="0"/>
                <a:cs typeface="Calibri" panose="020F0502020204030204" pitchFamily="34" charset="0"/>
              </a:rPr>
            </a:br>
            <a:br>
              <a:rPr lang="en-US" sz="2400" b="0" i="0" u="none" strike="noStrike" dirty="0">
                <a:solidFill>
                  <a:srgbClr val="0000EE"/>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Currently, computer-generated invoices are quite common. They can be printed to paper on demand or sent by email to the parties of a transaction. Electronic records also allow for easier searching and sorting of particular transactions or specific dates.</a:t>
            </a:r>
            <a:br>
              <a:rPr lang="en-US" sz="2400" b="0" i="0" dirty="0">
                <a:solidFill>
                  <a:srgbClr val="111111"/>
                </a:solidFill>
                <a:effectLst/>
                <a:latin typeface="Calibri" panose="020F0502020204030204" pitchFamily="34" charset="0"/>
                <a:cs typeface="Calibri" panose="020F0502020204030204" pitchFamily="34" charset="0"/>
              </a:rPr>
            </a:br>
            <a:br>
              <a:rPr lang="en-US" sz="2200" dirty="0">
                <a:solidFill>
                  <a:srgbClr val="3D3D3D"/>
                </a:solidFill>
                <a:latin typeface="Calibri" panose="020F0502020204030204" pitchFamily="34" charset="0"/>
                <a:cs typeface="Calibri" panose="020F0502020204030204" pitchFamily="34" charset="0"/>
              </a:rPr>
            </a:br>
            <a:br>
              <a:rPr lang="en-US" sz="2200" dirty="0">
                <a:solidFill>
                  <a:srgbClr val="3D3D3D"/>
                </a:solidFill>
                <a:latin typeface="Calibri" panose="020F0502020204030204" pitchFamily="34" charset="0"/>
                <a:cs typeface="Calibri" panose="020F0502020204030204" pitchFamily="34" charset="0"/>
              </a:rPr>
            </a:br>
            <a:endParaRPr lang="en-US" sz="2200" dirty="0">
              <a:solidFill>
                <a:srgbClr val="3D3D3D"/>
              </a:solidFill>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Clr>
                <a:schemeClr val="dk1"/>
              </a:buClr>
              <a:buSzPct val="55000"/>
              <a:buFont typeface="Arial"/>
              <a:buNone/>
            </a:pPr>
            <a:endParaRPr sz="2000" b="1" dirty="0"/>
          </a:p>
          <a:p>
            <a:pPr marL="0" lvl="0" indent="0" algn="l" rtl="0">
              <a:lnSpc>
                <a:spcPct val="90000"/>
              </a:lnSpc>
              <a:spcBef>
                <a:spcPts val="0"/>
              </a:spcBef>
              <a:spcAft>
                <a:spcPts val="0"/>
              </a:spcAft>
              <a:buClr>
                <a:schemeClr val="dk1"/>
              </a:buClr>
              <a:buSzPct val="100000"/>
              <a:buFont typeface="Calibri"/>
              <a:buNone/>
            </a:pPr>
            <a:endParaRPr sz="2300" b="1" dirty="0"/>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12332970" y="-114300"/>
            <a:ext cx="662940" cy="571500"/>
          </a:xfrm>
          <a:prstGeom prst="ellipse">
            <a:avLst/>
          </a:prstGeom>
          <a:noFill/>
          <a:ln>
            <a:noFill/>
          </a:ln>
        </p:spPr>
        <p:txBody>
          <a:bodyPr spcFirstLastPara="1" wrap="square" lIns="91425" tIns="45700" rIns="91425" bIns="45700" anchor="t" anchorCtr="0">
            <a:normAutofit fontScale="90000"/>
          </a:bodyPr>
          <a:lstStyle/>
          <a:p>
            <a:pPr algn="l" fontAlgn="base"/>
            <a:br>
              <a:rPr lang="en-US" sz="1050" b="0" i="0" dirty="0">
                <a:solidFill>
                  <a:srgbClr val="3D3D3D"/>
                </a:solidFill>
                <a:effectLst/>
                <a:latin typeface="Quicksand"/>
              </a:rPr>
            </a:br>
            <a:endParaRPr sz="2400"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endParaRPr sz="1800" dirty="0"/>
          </a:p>
          <a:p>
            <a:pPr marL="45720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Clr>
                <a:schemeClr val="dk1"/>
              </a:buClr>
              <a:buSzPct val="61111"/>
              <a:buFont typeface="Arial"/>
              <a:buNone/>
            </a:pPr>
            <a:endParaRPr sz="1800" dirty="0"/>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1" name="Google Shape;151;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 name="TextBox 1">
            <a:extLst>
              <a:ext uri="{FF2B5EF4-FFF2-40B4-BE49-F238E27FC236}">
                <a16:creationId xmlns:a16="http://schemas.microsoft.com/office/drawing/2014/main" id="{14AE3F00-44BA-C2AE-922F-10A1CDFA1400}"/>
              </a:ext>
            </a:extLst>
          </p:cNvPr>
          <p:cNvSpPr txBox="1"/>
          <p:nvPr/>
        </p:nvSpPr>
        <p:spPr>
          <a:xfrm>
            <a:off x="1653051" y="352931"/>
            <a:ext cx="9476949" cy="5324535"/>
          </a:xfrm>
          <a:prstGeom prst="rect">
            <a:avLst/>
          </a:prstGeom>
          <a:noFill/>
        </p:spPr>
        <p:txBody>
          <a:bodyPr wrap="square" rtlCol="0">
            <a:spAutoFit/>
          </a:bodyPr>
          <a:lstStyle/>
          <a:p>
            <a:pPr algn="l"/>
            <a:endParaRPr lang="en-US" sz="2000" b="1" i="0" dirty="0">
              <a:solidFill>
                <a:srgbClr val="111111"/>
              </a:solidFill>
              <a:effectLst/>
              <a:latin typeface="Calibri" panose="020F0502020204030204" pitchFamily="34" charset="0"/>
              <a:cs typeface="Calibri" panose="020F0502020204030204" pitchFamily="34" charset="0"/>
            </a:endParaRPr>
          </a:p>
          <a:p>
            <a:pPr algn="l"/>
            <a:r>
              <a:rPr lang="en-US" sz="2000" b="1" i="0" dirty="0">
                <a:solidFill>
                  <a:srgbClr val="111111"/>
                </a:solidFill>
                <a:effectLst/>
                <a:latin typeface="Cabin-semi-bold"/>
              </a:rPr>
              <a:t>The Importance of Invoice Date</a:t>
            </a:r>
          </a:p>
          <a:p>
            <a:pPr algn="l"/>
            <a:r>
              <a:rPr lang="en-US" sz="2000" b="0" i="0" dirty="0">
                <a:solidFill>
                  <a:srgbClr val="111111"/>
                </a:solidFill>
                <a:effectLst/>
                <a:latin typeface="SourceSansPro"/>
              </a:rPr>
              <a:t>The invoice date represents the time-stamped time and date on which the goods have been billed and the transaction officially recorded. Therefore, the invoice date has essential information regarding payment, as it dictates the credit duration and due date of the bill. The actual due date of the invoice is usually 30 days after the invoice date. Likewise, companies offer customers the option to return items typically have a deadline based on a certain number of days since proof of purchase, as indicated on the invoice.</a:t>
            </a:r>
          </a:p>
          <a:p>
            <a:pPr algn="l"/>
            <a:endParaRPr lang="en-US" sz="2000" b="0" i="0" dirty="0">
              <a:solidFill>
                <a:srgbClr val="111111"/>
              </a:solidFill>
              <a:effectLst/>
              <a:latin typeface="SourceSansPro"/>
            </a:endParaRPr>
          </a:p>
          <a:p>
            <a:pPr algn="l"/>
            <a:r>
              <a:rPr lang="en-US" sz="2000" b="1" i="0" dirty="0">
                <a:solidFill>
                  <a:srgbClr val="111111"/>
                </a:solidFill>
                <a:effectLst/>
                <a:latin typeface="Cabin-semi-bold"/>
              </a:rPr>
              <a:t>Invoices and Accounts Payable</a:t>
            </a:r>
          </a:p>
          <a:p>
            <a:pPr algn="l" fontAlgn="base"/>
            <a:r>
              <a:rPr lang="en-US" sz="2000" b="0" i="0" dirty="0">
                <a:solidFill>
                  <a:srgbClr val="111111"/>
                </a:solidFill>
                <a:effectLst/>
                <a:latin typeface="SourceSansPro"/>
              </a:rPr>
              <a:t>Invoices track the sale of a product for inventory control, accounting and tax purposes, which help keep track of </a:t>
            </a:r>
            <a:r>
              <a:rPr lang="en-US" sz="2000" dirty="0">
                <a:solidFill>
                  <a:srgbClr val="111111"/>
                </a:solidFill>
                <a:latin typeface="SourceSansPro"/>
              </a:rPr>
              <a:t>accounts payable and similar obligations due.  </a:t>
            </a:r>
          </a:p>
          <a:p>
            <a:pPr algn="l" fontAlgn="base"/>
            <a:endParaRPr lang="en-US" sz="2000" b="0" i="0" dirty="0">
              <a:solidFill>
                <a:srgbClr val="111111"/>
              </a:solidFill>
              <a:effectLst/>
              <a:latin typeface="SourceSansPro"/>
            </a:endParaRPr>
          </a:p>
          <a:p>
            <a:pPr algn="l" fontAlgn="base"/>
            <a:r>
              <a:rPr lang="en-US" sz="2000" b="0" i="0" dirty="0">
                <a:solidFill>
                  <a:srgbClr val="111111"/>
                </a:solidFill>
                <a:effectLst/>
                <a:latin typeface="SourceSansPro"/>
              </a:rPr>
              <a:t>Modern-day invoices are transmitted electronically, rather than being paper-based. If an invoice is lost, the buyer may request a copy from the seller. The use of an invoice represents the presence of credit, as the seller has sent a product or provided a service without receiving cash up front.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24"/>
          <p:cNvSpPr>
            <a:spLocks noGrp="1"/>
          </p:cNvSpPr>
          <p:nvPr>
            <p:ph type="title"/>
          </p:nvPr>
        </p:nvSpPr>
        <p:spPr>
          <a:xfrm>
            <a:off x="779634" y="-217170"/>
            <a:ext cx="11701925" cy="6535705"/>
          </a:xfrm>
          <a:prstGeom prst="ellipse">
            <a:avLst/>
          </a:prstGeom>
          <a:noFill/>
          <a:ln>
            <a:noFill/>
          </a:ln>
        </p:spPr>
        <p:txBody>
          <a:bodyPr spcFirstLastPara="1" wrap="square" lIns="91425" tIns="45700" rIns="91425" bIns="45700" anchor="t" anchorCtr="0">
            <a:normAutofit fontScale="90000"/>
          </a:bodyPr>
          <a:lstStyle/>
          <a:p>
            <a:r>
              <a:rPr lang="en-US" sz="3100" b="1" i="0" dirty="0">
                <a:solidFill>
                  <a:srgbClr val="111111"/>
                </a:solidFill>
                <a:effectLst/>
                <a:latin typeface="Calibri" panose="020F0502020204030204" pitchFamily="34" charset="0"/>
                <a:cs typeface="Calibri" panose="020F0502020204030204" pitchFamily="34" charset="0"/>
              </a:rPr>
              <a:t>E-Invoicing</a:t>
            </a:r>
            <a:br>
              <a:rPr lang="en-US" sz="2200" b="1" i="0" dirty="0">
                <a:solidFill>
                  <a:srgbClr val="111111"/>
                </a:solidFill>
                <a:effectLst/>
                <a:latin typeface="Calibri" panose="020F0502020204030204" pitchFamily="34" charset="0"/>
                <a:cs typeface="Calibri" panose="020F0502020204030204" pitchFamily="34" charset="0"/>
              </a:rPr>
            </a:br>
            <a:br>
              <a:rPr lang="en-US" sz="2200" b="1"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Since the advent of </a:t>
            </a:r>
            <a:r>
              <a:rPr lang="en-US" sz="2400" dirty="0">
                <a:solidFill>
                  <a:srgbClr val="111111"/>
                </a:solidFill>
                <a:latin typeface="Calibri" panose="020F0502020204030204" pitchFamily="34" charset="0"/>
                <a:cs typeface="Calibri" panose="020F0502020204030204" pitchFamily="34" charset="0"/>
              </a:rPr>
              <a:t>the computer era, people and businesses have found it easier to rely on electronic invoicing as an alternative to paper documents. Electronic invoicing, or e-invoicing, is a form of electronic </a:t>
            </a:r>
            <a:r>
              <a:rPr lang="en-US" sz="2400" b="0" i="0" dirty="0">
                <a:solidFill>
                  <a:srgbClr val="111111"/>
                </a:solidFill>
                <a:effectLst/>
                <a:latin typeface="Calibri" panose="020F0502020204030204" pitchFamily="34" charset="0"/>
                <a:cs typeface="Calibri" panose="020F0502020204030204" pitchFamily="34" charset="0"/>
              </a:rPr>
              <a:t>billing to generate, store and monitor transaction-related documents between parties and ensure the terms of their agreements are fulfilled.</a:t>
            </a:r>
            <a:br>
              <a:rPr lang="en-US" sz="2400" b="0" i="0" dirty="0">
                <a:solidFill>
                  <a:srgbClr val="111111"/>
                </a:solidFill>
                <a:effectLst/>
                <a:latin typeface="Calibri" panose="020F0502020204030204" pitchFamily="34" charset="0"/>
                <a:cs typeface="Calibri" panose="020F0502020204030204" pitchFamily="34" charset="0"/>
              </a:rPr>
            </a:b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Digital invoices are normally sent via email, web page or app. Advantages include the following:</a:t>
            </a: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  Permanence and resistance to physical damage</a:t>
            </a: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  Ease of searching and sorting for specific names, terms, or dates</a:t>
            </a: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  Increased auditability</a:t>
            </a: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  The ability to print or reproduce on demand</a:t>
            </a: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  The ability for data collection and business intelligence</a:t>
            </a:r>
            <a:br>
              <a:rPr lang="en-US" sz="2400" b="0" i="0" dirty="0">
                <a:solidFill>
                  <a:srgbClr val="111111"/>
                </a:solidFill>
                <a:effectLst/>
                <a:latin typeface="Calibri" panose="020F0502020204030204" pitchFamily="34" charset="0"/>
                <a:cs typeface="Calibri" panose="020F0502020204030204" pitchFamily="34" charset="0"/>
              </a:rPr>
            </a:br>
            <a:r>
              <a:rPr lang="en-US" sz="2400" b="0" i="0" dirty="0">
                <a:solidFill>
                  <a:srgbClr val="111111"/>
                </a:solidFill>
                <a:effectLst/>
                <a:latin typeface="Calibri" panose="020F0502020204030204" pitchFamily="34" charset="0"/>
                <a:cs typeface="Calibri" panose="020F0502020204030204" pitchFamily="34" charset="0"/>
              </a:rPr>
              <a:t>-  Reduction of paper use</a:t>
            </a:r>
            <a:br>
              <a:rPr lang="en-US" sz="2400" b="0" i="0" dirty="0">
                <a:solidFill>
                  <a:srgbClr val="111111"/>
                </a:solidFill>
                <a:effectLst/>
                <a:latin typeface="Calibri" panose="020F0502020204030204" pitchFamily="34" charset="0"/>
                <a:cs typeface="Calibri" panose="020F0502020204030204" pitchFamily="34" charset="0"/>
              </a:rPr>
            </a:br>
            <a:endParaRPr sz="2400" dirty="0">
              <a:solidFill>
                <a:srgbClr val="3D3D3D"/>
              </a:solidFill>
              <a:latin typeface="Calibri" panose="020F0502020204030204" pitchFamily="34" charset="0"/>
              <a:cs typeface="Calibri" panose="020F0502020204030204" pitchFamily="34" charset="0"/>
            </a:endParaRPr>
          </a:p>
        </p:txBody>
      </p:sp>
      <p:grpSp>
        <p:nvGrpSpPr>
          <p:cNvPr id="159" name="Google Shape;159;p24"/>
          <p:cNvGrpSpPr/>
          <p:nvPr/>
        </p:nvGrpSpPr>
        <p:grpSpPr>
          <a:xfrm>
            <a:off x="441960" y="561256"/>
            <a:ext cx="1128382" cy="847206"/>
            <a:chOff x="7393391" y="1075612"/>
            <a:chExt cx="1128382" cy="847206"/>
          </a:xfrm>
        </p:grpSpPr>
        <p:sp>
          <p:nvSpPr>
            <p:cNvPr id="160" name="Google Shape;16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3" name="Google Shape;163;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g162004cb755_0_40"/>
          <p:cNvSpPr txBox="1">
            <a:spLocks noGrp="1"/>
          </p:cNvSpPr>
          <p:nvPr>
            <p:ph type="body" idx="1"/>
          </p:nvPr>
        </p:nvSpPr>
        <p:spPr>
          <a:xfrm>
            <a:off x="1740353" y="321063"/>
            <a:ext cx="9069161" cy="5948401"/>
          </a:xfrm>
          <a:prstGeom prst="rect">
            <a:avLst/>
          </a:prstGeom>
        </p:spPr>
        <p:txBody>
          <a:bodyPr spcFirstLastPara="1" wrap="square" lIns="91425" tIns="45700" rIns="91425" bIns="45700" anchor="t" anchorCtr="0">
            <a:noAutofit/>
          </a:bodyPr>
          <a:lstStyle/>
          <a:p>
            <a:pPr marL="114300" indent="0" algn="l">
              <a:buNone/>
            </a:pPr>
            <a:r>
              <a:rPr lang="en-US" b="1" i="0" dirty="0">
                <a:solidFill>
                  <a:srgbClr val="000000"/>
                </a:solidFill>
                <a:effectLst/>
                <a:latin typeface="Calibri" panose="020F0502020204030204" pitchFamily="34" charset="0"/>
                <a:cs typeface="Calibri" panose="020F0502020204030204" pitchFamily="34" charset="0"/>
              </a:rPr>
              <a:t>The Invoice Must Contain:</a:t>
            </a:r>
          </a:p>
          <a:p>
            <a:pPr marL="114300" indent="0" algn="l">
              <a:buNone/>
            </a:pPr>
            <a:endParaRPr lang="en-US" b="1" i="0" dirty="0">
              <a:solidFill>
                <a:srgbClr val="000000"/>
              </a:solidFill>
              <a:effectLst/>
              <a:latin typeface="Calibri" panose="020F0502020204030204" pitchFamily="34" charset="0"/>
              <a:cs typeface="Calibri" panose="020F0502020204030204" pitchFamily="34" charset="0"/>
            </a:endParaRPr>
          </a:p>
          <a:p>
            <a:pPr marL="114300" indent="0" algn="l">
              <a:buNone/>
            </a:pPr>
            <a:r>
              <a:rPr lang="en-US" sz="2200" i="0" dirty="0">
                <a:solidFill>
                  <a:srgbClr val="000000"/>
                </a:solidFill>
                <a:effectLst/>
                <a:latin typeface="Calibri" panose="020F0502020204030204" pitchFamily="34" charset="0"/>
                <a:cs typeface="Calibri" panose="020F0502020204030204" pitchFamily="34" charset="0"/>
              </a:rPr>
              <a:t>1. The document's title, date of issue, invoice identification number.</a:t>
            </a:r>
          </a:p>
          <a:p>
            <a:pPr marL="114300" indent="0" algn="l">
              <a:buNone/>
            </a:pPr>
            <a:r>
              <a:rPr lang="en-US" sz="2200" i="0" dirty="0">
                <a:solidFill>
                  <a:srgbClr val="000000"/>
                </a:solidFill>
                <a:effectLst/>
                <a:latin typeface="Calibri" panose="020F0502020204030204" pitchFamily="34" charset="0"/>
                <a:cs typeface="Calibri" panose="020F0502020204030204" pitchFamily="34" charset="0"/>
              </a:rPr>
              <a:t>2. Seller's name, individual activity certificate number, bank account.</a:t>
            </a:r>
          </a:p>
          <a:p>
            <a:pPr marL="114300" indent="0" algn="l">
              <a:buNone/>
            </a:pPr>
            <a:r>
              <a:rPr lang="en-US" sz="2200" i="0" dirty="0">
                <a:solidFill>
                  <a:srgbClr val="000000"/>
                </a:solidFill>
                <a:effectLst/>
                <a:latin typeface="Calibri" panose="020F0502020204030204" pitchFamily="34" charset="0"/>
                <a:cs typeface="Calibri" panose="020F0502020204030204" pitchFamily="34" charset="0"/>
              </a:rPr>
              <a:t>3. Company name and registration number, VAT number, address, telephone number and/or e-mail address of the buyer, if the buyer is a legal person;</a:t>
            </a:r>
          </a:p>
          <a:p>
            <a:pPr marL="114300" indent="0" algn="l">
              <a:buNone/>
            </a:pPr>
            <a:r>
              <a:rPr lang="en-US" sz="2200" i="0" dirty="0">
                <a:solidFill>
                  <a:srgbClr val="000000"/>
                </a:solidFill>
                <a:effectLst/>
                <a:latin typeface="Calibri" panose="020F0502020204030204" pitchFamily="34" charset="0"/>
                <a:cs typeface="Calibri" panose="020F0502020204030204" pitchFamily="34" charset="0"/>
              </a:rPr>
              <a:t>4. If the buyer is a natural person: </a:t>
            </a:r>
            <a:r>
              <a:rPr lang="en-US" sz="2200" dirty="0">
                <a:solidFill>
                  <a:srgbClr val="000000"/>
                </a:solidFill>
                <a:latin typeface="Calibri" panose="020F0502020204030204" pitchFamily="34" charset="0"/>
                <a:cs typeface="Calibri" panose="020F0502020204030204" pitchFamily="34" charset="0"/>
              </a:rPr>
              <a:t>h</a:t>
            </a:r>
            <a:r>
              <a:rPr lang="en-US" sz="2200" i="0" dirty="0">
                <a:solidFill>
                  <a:srgbClr val="000000"/>
                </a:solidFill>
                <a:effectLst/>
                <a:latin typeface="Calibri" panose="020F0502020204030204" pitchFamily="34" charset="0"/>
                <a:cs typeface="Calibri" panose="020F0502020204030204" pitchFamily="34" charset="0"/>
              </a:rPr>
              <a:t>is name, registered address, telephone number, e-mail address.</a:t>
            </a:r>
          </a:p>
          <a:p>
            <a:pPr marL="114300" indent="0" algn="l">
              <a:buNone/>
            </a:pPr>
            <a:r>
              <a:rPr lang="en-US" sz="2200" i="0" dirty="0">
                <a:solidFill>
                  <a:srgbClr val="000000"/>
                </a:solidFill>
                <a:effectLst/>
                <a:latin typeface="Calibri" panose="020F0502020204030204" pitchFamily="34" charset="0"/>
                <a:cs typeface="Calibri" panose="020F0502020204030204" pitchFamily="34" charset="0"/>
              </a:rPr>
              <a:t>5. If goods or services are sold: name, quantity, measure, price of goods/services, final amount.</a:t>
            </a:r>
          </a:p>
          <a:p>
            <a:pPr marL="114300" indent="0" algn="l">
              <a:buNone/>
            </a:pPr>
            <a:r>
              <a:rPr lang="en-US" sz="2200" i="0" dirty="0">
                <a:solidFill>
                  <a:srgbClr val="000000"/>
                </a:solidFill>
                <a:effectLst/>
                <a:latin typeface="Calibri" panose="020F0502020204030204" pitchFamily="34" charset="0"/>
                <a:cs typeface="Calibri" panose="020F0502020204030204" pitchFamily="34" charset="0"/>
              </a:rPr>
              <a:t>6. Time limit within which the customer must pay the invoice</a:t>
            </a:r>
            <a:endParaRPr sz="2200" dirty="0">
              <a:latin typeface="Calibri" panose="020F0502020204030204" pitchFamily="34" charset="0"/>
              <a:cs typeface="Calibri" panose="020F0502020204030204" pitchFamily="34" charset="0"/>
            </a:endParaRPr>
          </a:p>
          <a:p>
            <a:pPr marL="0" lvl="0" indent="0" algn="l" rtl="0">
              <a:spcBef>
                <a:spcPts val="1000"/>
              </a:spcBef>
              <a:spcAft>
                <a:spcPts val="0"/>
              </a:spcAft>
              <a:buNone/>
            </a:pPr>
            <a:endParaRPr lang="en-US" sz="2200" dirty="0"/>
          </a:p>
          <a:p>
            <a:pPr marL="0" lvl="0" indent="0" algn="l" rtl="0">
              <a:spcBef>
                <a:spcPts val="1000"/>
              </a:spcBef>
              <a:spcAft>
                <a:spcPts val="0"/>
              </a:spcAft>
              <a:buNone/>
            </a:pPr>
            <a:r>
              <a:rPr lang="en-US" sz="2200" dirty="0"/>
              <a:t>!!! Optional, but recommended, to include your brand/business logo, phone number, email address, website address, responsible person's details (if the seller is a legal person).</a:t>
            </a:r>
            <a:endParaRPr sz="2200" dirty="0"/>
          </a:p>
        </p:txBody>
      </p:sp>
      <p:sp>
        <p:nvSpPr>
          <p:cNvPr id="180" name="Google Shape;180;g162004cb755_0_40"/>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1" name="Google Shape;181;g162004cb755_0_40"/>
          <p:cNvGrpSpPr/>
          <p:nvPr/>
        </p:nvGrpSpPr>
        <p:grpSpPr>
          <a:xfrm>
            <a:off x="441960" y="561256"/>
            <a:ext cx="1128381" cy="847205"/>
            <a:chOff x="7393391" y="1075612"/>
            <a:chExt cx="1128381" cy="847205"/>
          </a:xfrm>
        </p:grpSpPr>
        <p:sp>
          <p:nvSpPr>
            <p:cNvPr id="182" name="Google Shape;182;g162004cb755_0_4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g162004cb755_0_4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D8FD6F67-924D-CD5C-374B-AE9BD4957623}"/>
              </a:ext>
            </a:extLst>
          </p:cNvPr>
          <p:cNvPicPr preferRelativeResize="0">
            <a:picLocks noGrp="1"/>
          </p:cNvPicPr>
          <p:nvPr/>
        </p:nvPicPr>
        <p:blipFill rotWithShape="1">
          <a:blip r:embed="rId3">
            <a:alphaModFix/>
          </a:blip>
          <a:srcRect/>
          <a:stretch/>
        </p:blipFill>
        <p:spPr>
          <a:xfrm>
            <a:off x="10393292" y="6029272"/>
            <a:ext cx="1362791" cy="480384"/>
          </a:xfrm>
          <a:prstGeom prst="rect">
            <a:avLst/>
          </a:prstGeom>
          <a:noFill/>
          <a:ln>
            <a:noFill/>
          </a:ln>
        </p:spPr>
      </p:pic>
    </p:spTree>
    <p:extLst>
      <p:ext uri="{BB962C8B-B14F-4D97-AF65-F5344CB8AC3E}">
        <p14:creationId xmlns:p14="http://schemas.microsoft.com/office/powerpoint/2010/main" val="343346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162004cb755_0_67"/>
          <p:cNvSpPr txBox="1">
            <a:spLocks noGrp="1"/>
          </p:cNvSpPr>
          <p:nvPr>
            <p:ph type="title"/>
          </p:nvPr>
        </p:nvSpPr>
        <p:spPr>
          <a:xfrm>
            <a:off x="1570340" y="1029550"/>
            <a:ext cx="10293659"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2800" b="1" dirty="0"/>
              <a:t>Conclusion</a:t>
            </a:r>
            <a:r>
              <a:rPr lang="en-US" sz="2800" dirty="0"/>
              <a:t> </a:t>
            </a:r>
            <a:endParaRPr sz="2800" dirty="0"/>
          </a:p>
        </p:txBody>
      </p:sp>
      <p:sp>
        <p:nvSpPr>
          <p:cNvPr id="199" name="Google Shape;199;g162004cb755_0_67"/>
          <p:cNvSpPr txBox="1">
            <a:spLocks noGrp="1"/>
          </p:cNvSpPr>
          <p:nvPr>
            <p:ph type="body" idx="1"/>
          </p:nvPr>
        </p:nvSpPr>
        <p:spPr>
          <a:xfrm>
            <a:off x="1398889" y="2156753"/>
            <a:ext cx="9670120" cy="2282370"/>
          </a:xfrm>
          <a:prstGeom prst="rect">
            <a:avLst/>
          </a:prstGeom>
        </p:spPr>
        <p:txBody>
          <a:bodyPr spcFirstLastPara="1" wrap="square" lIns="91425" tIns="45700" rIns="91425" bIns="45700" anchor="t" anchorCtr="0">
            <a:noAutofit/>
          </a:bodyPr>
          <a:lstStyle/>
          <a:p>
            <a:pPr marL="114300" indent="0">
              <a:buNone/>
            </a:pPr>
            <a:r>
              <a:rPr lang="en-US" sz="2200" b="0" i="0" dirty="0">
                <a:solidFill>
                  <a:schemeClr val="tx1"/>
                </a:solidFill>
                <a:effectLst/>
                <a:latin typeface="Calibri" panose="020F0502020204030204" pitchFamily="34" charset="0"/>
                <a:cs typeface="Calibri" panose="020F0502020204030204" pitchFamily="34" charset="0"/>
              </a:rPr>
              <a:t>A good invoice isn't just a sales receipt, but a legal document that protects your business</a:t>
            </a:r>
            <a:r>
              <a:rPr lang="en-US" sz="2200" dirty="0">
                <a:solidFill>
                  <a:schemeClr val="tx1"/>
                </a:solidFill>
                <a:latin typeface="Calibri" panose="020F0502020204030204" pitchFamily="34" charset="0"/>
                <a:cs typeface="Calibri" panose="020F0502020204030204" pitchFamily="34" charset="0"/>
              </a:rPr>
              <a:t> against errors and risks</a:t>
            </a:r>
            <a:r>
              <a:rPr lang="en-US" sz="2200" b="0" i="0" dirty="0">
                <a:solidFill>
                  <a:schemeClr val="tx1"/>
                </a:solidFill>
                <a:effectLst/>
                <a:latin typeface="Calibri" panose="020F0502020204030204" pitchFamily="34" charset="0"/>
                <a:cs typeface="Calibri" panose="020F0502020204030204" pitchFamily="34" charset="0"/>
              </a:rPr>
              <a:t>. By writing accurate invoices, you will avoid misunderstandings </a:t>
            </a:r>
            <a:r>
              <a:rPr lang="en-US" sz="2200" dirty="0">
                <a:solidFill>
                  <a:schemeClr val="tx1"/>
                </a:solidFill>
                <a:latin typeface="Calibri" panose="020F0502020204030204" pitchFamily="34" charset="0"/>
                <a:cs typeface="Calibri" panose="020F0502020204030204" pitchFamily="34" charset="0"/>
              </a:rPr>
              <a:t>and disputes </a:t>
            </a:r>
            <a:r>
              <a:rPr lang="en-US" sz="2200" b="0" i="0" dirty="0">
                <a:solidFill>
                  <a:schemeClr val="tx1"/>
                </a:solidFill>
                <a:effectLst/>
                <a:latin typeface="Calibri" panose="020F0502020204030204" pitchFamily="34" charset="0"/>
                <a:cs typeface="Calibri" panose="020F0502020204030204" pitchFamily="34" charset="0"/>
              </a:rPr>
              <a:t>with clients, and you will have an organized accounting system that will help you to model your business processes and calculate your taxes correctly. </a:t>
            </a:r>
          </a:p>
        </p:txBody>
      </p:sp>
      <p:sp>
        <p:nvSpPr>
          <p:cNvPr id="200" name="Google Shape;200;g162004cb755_0_6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201" name="Google Shape;201;g162004cb755_0_67"/>
          <p:cNvGrpSpPr/>
          <p:nvPr/>
        </p:nvGrpSpPr>
        <p:grpSpPr>
          <a:xfrm>
            <a:off x="441960" y="561256"/>
            <a:ext cx="1128381" cy="847205"/>
            <a:chOff x="7393391" y="1075612"/>
            <a:chExt cx="1128381" cy="847205"/>
          </a:xfrm>
        </p:grpSpPr>
        <p:sp>
          <p:nvSpPr>
            <p:cNvPr id="202" name="Google Shape;202;g162004cb755_0_6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g162004cb755_0_6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EB9E091C-1C9C-4DE3-69C7-A857C08D5C25}"/>
              </a:ext>
            </a:extLst>
          </p:cNvPr>
          <p:cNvPicPr preferRelativeResize="0">
            <a:picLocks noGrp="1"/>
          </p:cNvPicPr>
          <p:nvPr/>
        </p:nvPicPr>
        <p:blipFill rotWithShape="1">
          <a:blip r:embed="rId3">
            <a:alphaModFix/>
          </a:blip>
          <a:srcRect/>
          <a:stretch/>
        </p:blipFill>
        <p:spPr>
          <a:xfrm>
            <a:off x="10387613" y="5828450"/>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162004cb755_0_35"/>
          <p:cNvSpPr txBox="1">
            <a:spLocks noGrp="1"/>
          </p:cNvSpPr>
          <p:nvPr>
            <p:ph type="title"/>
          </p:nvPr>
        </p:nvSpPr>
        <p:spPr>
          <a:xfrm>
            <a:off x="2148231" y="6085"/>
            <a:ext cx="4260173"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2800" b="1" dirty="0"/>
              <a:t>Invoice Template</a:t>
            </a:r>
            <a:endParaRPr sz="2800" b="1" dirty="0"/>
          </a:p>
        </p:txBody>
      </p:sp>
      <p:sp>
        <p:nvSpPr>
          <p:cNvPr id="190" name="Google Shape;190;g162004cb755_0_35"/>
          <p:cNvSpPr/>
          <p:nvPr/>
        </p:nvSpPr>
        <p:spPr>
          <a:xfrm>
            <a:off x="4715123"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a:solidFill>
                <a:schemeClr val="lt1"/>
              </a:solidFill>
              <a:latin typeface="Calibri"/>
              <a:ea typeface="Calibri"/>
              <a:cs typeface="Calibri"/>
              <a:sym typeface="Calibri"/>
            </a:endParaRPr>
          </a:p>
        </p:txBody>
      </p:sp>
      <p:grpSp>
        <p:nvGrpSpPr>
          <p:cNvPr id="191" name="Google Shape;191;g162004cb755_0_35"/>
          <p:cNvGrpSpPr/>
          <p:nvPr/>
        </p:nvGrpSpPr>
        <p:grpSpPr>
          <a:xfrm>
            <a:off x="441960" y="561256"/>
            <a:ext cx="1128381" cy="847205"/>
            <a:chOff x="7393391" y="1075612"/>
            <a:chExt cx="1128381" cy="847205"/>
          </a:xfrm>
        </p:grpSpPr>
        <p:sp>
          <p:nvSpPr>
            <p:cNvPr id="192" name="Google Shape;192;g162004cb755_0_3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162004cb755_0_3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 name="Google Shape;163;p24" descr="Logotipo&#10;&#10;Descripción generada automáticamente">
            <a:extLst>
              <a:ext uri="{FF2B5EF4-FFF2-40B4-BE49-F238E27FC236}">
                <a16:creationId xmlns:a16="http://schemas.microsoft.com/office/drawing/2014/main" id="{456CE3DD-EA03-DC98-BDF7-6FE40501DA64}"/>
              </a:ext>
            </a:extLst>
          </p:cNvPr>
          <p:cNvPicPr preferRelativeResize="0">
            <a:picLocks noGrp="1"/>
          </p:cNvPicPr>
          <p:nvPr/>
        </p:nvPicPr>
        <p:blipFill rotWithShape="1">
          <a:blip r:embed="rId3">
            <a:alphaModFix/>
          </a:blip>
          <a:srcRect/>
          <a:stretch/>
        </p:blipFill>
        <p:spPr>
          <a:xfrm>
            <a:off x="10301631" y="5990334"/>
            <a:ext cx="1362791" cy="480384"/>
          </a:xfrm>
          <a:prstGeom prst="rect">
            <a:avLst/>
          </a:prstGeom>
          <a:noFill/>
          <a:ln>
            <a:noFill/>
          </a:ln>
        </p:spPr>
      </p:pic>
      <p:sp>
        <p:nvSpPr>
          <p:cNvPr id="8" name="Text Box 2">
            <a:extLst>
              <a:ext uri="{FF2B5EF4-FFF2-40B4-BE49-F238E27FC236}">
                <a16:creationId xmlns:a16="http://schemas.microsoft.com/office/drawing/2014/main" id="{C06C56A1-5E93-19D6-85C9-127FDEA1EC10}"/>
              </a:ext>
            </a:extLst>
          </p:cNvPr>
          <p:cNvSpPr txBox="1">
            <a:spLocks/>
          </p:cNvSpPr>
          <p:nvPr/>
        </p:nvSpPr>
        <p:spPr bwMode="auto">
          <a:xfrm>
            <a:off x="6961188" y="12001500"/>
            <a:ext cx="5373687" cy="328613"/>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r>
              <a:rPr lang="en-US" sz="1200">
                <a:effectLst/>
                <a:latin typeface="Times New Roman" panose="02020603050405020304" pitchFamily="18" charset="0"/>
                <a:ea typeface="Times New Roman" panose="02020603050405020304" pitchFamily="18" charset="0"/>
              </a:rPr>
              <a:t> </a:t>
            </a:r>
            <a:endParaRPr lang="lt-LT" sz="1200">
              <a:effectLst/>
              <a:latin typeface="Times New Roman" panose="02020603050405020304" pitchFamily="18" charset="0"/>
              <a:ea typeface="Times New Roman" panose="02020603050405020304" pitchFamily="18" charset="0"/>
            </a:endParaRPr>
          </a:p>
        </p:txBody>
      </p:sp>
      <p:sp>
        <p:nvSpPr>
          <p:cNvPr id="18" name="Rectangle 4">
            <a:extLst>
              <a:ext uri="{FF2B5EF4-FFF2-40B4-BE49-F238E27FC236}">
                <a16:creationId xmlns:a16="http://schemas.microsoft.com/office/drawing/2014/main" id="{C17B520A-2B5F-593E-AC6C-EA359750FF20}"/>
              </a:ext>
            </a:extLst>
          </p:cNvPr>
          <p:cNvSpPr>
            <a:spLocks noChangeArrowheads="1"/>
          </p:cNvSpPr>
          <p:nvPr/>
        </p:nvSpPr>
        <p:spPr bwMode="auto">
          <a:xfrm>
            <a:off x="5105400" y="38846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sp>
        <p:nvSpPr>
          <p:cNvPr id="20" name="Rectangle 7">
            <a:extLst>
              <a:ext uri="{FF2B5EF4-FFF2-40B4-BE49-F238E27FC236}">
                <a16:creationId xmlns:a16="http://schemas.microsoft.com/office/drawing/2014/main" id="{2832361D-2CEC-1A9E-7F97-CF73D2137C57}"/>
              </a:ext>
            </a:extLst>
          </p:cNvPr>
          <p:cNvSpPr>
            <a:spLocks noChangeArrowheads="1"/>
          </p:cNvSpPr>
          <p:nvPr/>
        </p:nvSpPr>
        <p:spPr bwMode="auto">
          <a:xfrm>
            <a:off x="5105400" y="43418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t-LT"/>
          </a:p>
        </p:txBody>
      </p:sp>
      <p:graphicFrame>
        <p:nvGraphicFramePr>
          <p:cNvPr id="25" name="Table 24">
            <a:extLst>
              <a:ext uri="{FF2B5EF4-FFF2-40B4-BE49-F238E27FC236}">
                <a16:creationId xmlns:a16="http://schemas.microsoft.com/office/drawing/2014/main" id="{D5B9263E-7674-9760-270F-36F49041525D}"/>
              </a:ext>
            </a:extLst>
          </p:cNvPr>
          <p:cNvGraphicFramePr>
            <a:graphicFrameLocks noGrp="1"/>
          </p:cNvGraphicFramePr>
          <p:nvPr>
            <p:extLst>
              <p:ext uri="{D42A27DB-BD31-4B8C-83A1-F6EECF244321}">
                <p14:modId xmlns:p14="http://schemas.microsoft.com/office/powerpoint/2010/main" val="2601844338"/>
              </p:ext>
            </p:extLst>
          </p:nvPr>
        </p:nvGraphicFramePr>
        <p:xfrm>
          <a:off x="1815382" y="1227730"/>
          <a:ext cx="8561235" cy="4578971"/>
        </p:xfrm>
        <a:graphic>
          <a:graphicData uri="http://schemas.openxmlformats.org/drawingml/2006/table">
            <a:tbl>
              <a:tblPr firstRow="1" firstCol="1" bandRow="1">
                <a:tableStyleId>{5940675A-B579-460E-94D1-54222C63F5DA}</a:tableStyleId>
              </a:tblPr>
              <a:tblGrid>
                <a:gridCol w="1152624">
                  <a:extLst>
                    <a:ext uri="{9D8B030D-6E8A-4147-A177-3AD203B41FA5}">
                      <a16:colId xmlns:a16="http://schemas.microsoft.com/office/drawing/2014/main" val="1252928777"/>
                    </a:ext>
                  </a:extLst>
                </a:gridCol>
                <a:gridCol w="1152624">
                  <a:extLst>
                    <a:ext uri="{9D8B030D-6E8A-4147-A177-3AD203B41FA5}">
                      <a16:colId xmlns:a16="http://schemas.microsoft.com/office/drawing/2014/main" val="3518752101"/>
                    </a:ext>
                  </a:extLst>
                </a:gridCol>
                <a:gridCol w="1152624">
                  <a:extLst>
                    <a:ext uri="{9D8B030D-6E8A-4147-A177-3AD203B41FA5}">
                      <a16:colId xmlns:a16="http://schemas.microsoft.com/office/drawing/2014/main" val="362029142"/>
                    </a:ext>
                  </a:extLst>
                </a:gridCol>
                <a:gridCol w="1152624">
                  <a:extLst>
                    <a:ext uri="{9D8B030D-6E8A-4147-A177-3AD203B41FA5}">
                      <a16:colId xmlns:a16="http://schemas.microsoft.com/office/drawing/2014/main" val="2373628850"/>
                    </a:ext>
                  </a:extLst>
                </a:gridCol>
                <a:gridCol w="1152624">
                  <a:extLst>
                    <a:ext uri="{9D8B030D-6E8A-4147-A177-3AD203B41FA5}">
                      <a16:colId xmlns:a16="http://schemas.microsoft.com/office/drawing/2014/main" val="1152067684"/>
                    </a:ext>
                  </a:extLst>
                </a:gridCol>
                <a:gridCol w="2798115">
                  <a:extLst>
                    <a:ext uri="{9D8B030D-6E8A-4147-A177-3AD203B41FA5}">
                      <a16:colId xmlns:a16="http://schemas.microsoft.com/office/drawing/2014/main" val="96630072"/>
                    </a:ext>
                  </a:extLst>
                </a:gridCol>
              </a:tblGrid>
              <a:tr h="231460">
                <a:tc gridSpan="6">
                  <a:txBody>
                    <a:bodyPr/>
                    <a:lstStyle/>
                    <a:p>
                      <a:pPr algn="ctr" fontAlgn="ctr"/>
                      <a:r>
                        <a:rPr lang="lt-LT" sz="1400" b="1" u="none" strike="noStrike" dirty="0">
                          <a:effectLst/>
                          <a:latin typeface="Calibri" panose="020F0502020204030204" pitchFamily="34" charset="0"/>
                          <a:cs typeface="Calibri" panose="020F0502020204030204" pitchFamily="34" charset="0"/>
                        </a:rPr>
                        <a:t> </a:t>
                      </a:r>
                      <a:r>
                        <a:rPr lang="en-US" sz="1400" b="1" u="none" strike="noStrike" dirty="0">
                          <a:effectLst/>
                          <a:latin typeface="Calibri" panose="020F0502020204030204" pitchFamily="34" charset="0"/>
                          <a:cs typeface="Calibri" panose="020F0502020204030204" pitchFamily="34" charset="0"/>
                        </a:rPr>
                        <a:t>Invoice </a:t>
                      </a:r>
                      <a:r>
                        <a:rPr lang="lt-LT" sz="1400" b="1" u="none" strike="noStrike" dirty="0">
                          <a:effectLst/>
                          <a:latin typeface="Calibri" panose="020F0502020204030204" pitchFamily="34" charset="0"/>
                          <a:cs typeface="Calibri" panose="020F0502020204030204" pitchFamily="34" charset="0"/>
                        </a:rPr>
                        <a:t>No. </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97781334"/>
                  </a:ext>
                </a:extLst>
              </a:tr>
              <a:tr h="231460">
                <a:tc gridSpan="6">
                  <a:txBody>
                    <a:bodyPr/>
                    <a:lstStyle/>
                    <a:p>
                      <a:pPr algn="ctr" fontAlgn="ctr"/>
                      <a:r>
                        <a:rPr lang="lt-LT" sz="1400" u="none" strike="noStrike" dirty="0">
                          <a:effectLst/>
                          <a:latin typeface="Calibri" panose="020F0502020204030204" pitchFamily="34" charset="0"/>
                          <a:cs typeface="Calibri" panose="020F0502020204030204" pitchFamily="34" charset="0"/>
                        </a:rPr>
                        <a:t>(date of issue)</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431241142"/>
                  </a:ext>
                </a:extLst>
              </a:tr>
              <a:tr h="879122">
                <a:tc gridSpan="4">
                  <a:txBody>
                    <a:bodyPr/>
                    <a:lstStyle/>
                    <a:p>
                      <a:pPr algn="l" fontAlgn="ctr"/>
                      <a:r>
                        <a:rPr lang="lt-LT" sz="1400" u="none" strike="noStrike" dirty="0">
                          <a:effectLst/>
                          <a:latin typeface="Calibri" panose="020F0502020204030204" pitchFamily="34" charset="0"/>
                          <a:cs typeface="Calibri" panose="020F0502020204030204" pitchFamily="34" charset="0"/>
                        </a:rPr>
                        <a:t>Seller:</a:t>
                      </a:r>
                      <a:br>
                        <a:rPr lang="lt-LT" sz="1400" u="none" strike="noStrike" dirty="0">
                          <a:effectLst/>
                          <a:latin typeface="Calibri" panose="020F0502020204030204" pitchFamily="34" charset="0"/>
                          <a:cs typeface="Calibri" panose="020F0502020204030204" pitchFamily="34" charset="0"/>
                        </a:rPr>
                      </a:br>
                      <a:r>
                        <a:rPr lang="lt-LT" sz="1400" u="none" strike="noStrike" dirty="0">
                          <a:effectLst/>
                          <a:latin typeface="Calibri" panose="020F0502020204030204" pitchFamily="34" charset="0"/>
                          <a:cs typeface="Calibri" panose="020F0502020204030204" pitchFamily="34" charset="0"/>
                        </a:rPr>
                        <a:t>Company code:</a:t>
                      </a:r>
                      <a:br>
                        <a:rPr lang="lt-LT" sz="1400" u="none" strike="noStrike" dirty="0">
                          <a:effectLst/>
                          <a:latin typeface="Calibri" panose="020F0502020204030204" pitchFamily="34" charset="0"/>
                          <a:cs typeface="Calibri" panose="020F0502020204030204" pitchFamily="34" charset="0"/>
                        </a:rPr>
                      </a:br>
                      <a:r>
                        <a:rPr lang="lt-LT" sz="1400" u="none" strike="noStrike" dirty="0">
                          <a:effectLst/>
                          <a:latin typeface="Calibri" panose="020F0502020204030204" pitchFamily="34" charset="0"/>
                          <a:cs typeface="Calibri" panose="020F0502020204030204" pitchFamily="34" charset="0"/>
                        </a:rPr>
                        <a:t>Address:</a:t>
                      </a:r>
                      <a:br>
                        <a:rPr lang="lt-LT" sz="1400" u="none" strike="noStrike" dirty="0">
                          <a:effectLst/>
                          <a:latin typeface="Calibri" panose="020F0502020204030204" pitchFamily="34" charset="0"/>
                          <a:cs typeface="Calibri" panose="020F0502020204030204" pitchFamily="34" charset="0"/>
                        </a:rPr>
                      </a:br>
                      <a:r>
                        <a:rPr lang="lt-LT" sz="1400" u="none" strike="noStrike" dirty="0">
                          <a:effectLst/>
                          <a:latin typeface="Calibri" panose="020F0502020204030204" pitchFamily="34" charset="0"/>
                          <a:cs typeface="Calibri" panose="020F0502020204030204" pitchFamily="34" charset="0"/>
                        </a:rPr>
                        <a:t>Account No:</a:t>
                      </a:r>
                      <a:br>
                        <a:rPr lang="lt-LT" sz="1400" u="none" strike="noStrike" dirty="0">
                          <a:effectLst/>
                          <a:latin typeface="Calibri" panose="020F0502020204030204" pitchFamily="34" charset="0"/>
                          <a:cs typeface="Calibri" panose="020F0502020204030204" pitchFamily="34" charset="0"/>
                        </a:rPr>
                      </a:br>
                      <a:r>
                        <a:rPr lang="lt-LT" sz="1400" u="none" strike="noStrike" dirty="0">
                          <a:effectLst/>
                          <a:latin typeface="Calibri" panose="020F0502020204030204" pitchFamily="34" charset="0"/>
                          <a:cs typeface="Calibri" panose="020F0502020204030204" pitchFamily="34" charset="0"/>
                        </a:rPr>
                        <a:t>VAT No.:</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a:txBody>
                    <a:bodyPr/>
                    <a:lstStyle/>
                    <a:p>
                      <a:pPr algn="l" fontAlgn="ctr"/>
                      <a:r>
                        <a:rPr lang="lt-LT" sz="1400" u="none" strike="noStrike" dirty="0">
                          <a:effectLst/>
                          <a:latin typeface="Calibri" panose="020F0502020204030204" pitchFamily="34" charset="0"/>
                          <a:cs typeface="Calibri" panose="020F0502020204030204" pitchFamily="34" charset="0"/>
                        </a:rPr>
                        <a:t>Buyer:</a:t>
                      </a:r>
                      <a:br>
                        <a:rPr lang="lt-LT" sz="1400" u="none" strike="noStrike" dirty="0">
                          <a:effectLst/>
                          <a:latin typeface="Calibri" panose="020F0502020204030204" pitchFamily="34" charset="0"/>
                          <a:cs typeface="Calibri" panose="020F0502020204030204" pitchFamily="34" charset="0"/>
                        </a:rPr>
                      </a:br>
                      <a:r>
                        <a:rPr lang="lt-LT" sz="1400" u="none" strike="noStrike" dirty="0">
                          <a:effectLst/>
                          <a:latin typeface="Calibri" panose="020F0502020204030204" pitchFamily="34" charset="0"/>
                          <a:cs typeface="Calibri" panose="020F0502020204030204" pitchFamily="34" charset="0"/>
                        </a:rPr>
                        <a:t>Address</a:t>
                      </a:r>
                      <a:r>
                        <a:rPr lang="en-US" sz="1400" u="none" strike="noStrike" dirty="0">
                          <a:effectLst/>
                          <a:latin typeface="Calibri" panose="020F0502020204030204" pitchFamily="34" charset="0"/>
                          <a:cs typeface="Calibri" panose="020F0502020204030204" pitchFamily="34" charset="0"/>
                        </a:rPr>
                        <a:t>:</a:t>
                      </a:r>
                      <a:br>
                        <a:rPr lang="lt-LT" sz="1400" u="none" strike="noStrike" dirty="0">
                          <a:effectLst/>
                          <a:latin typeface="Calibri" panose="020F0502020204030204" pitchFamily="34" charset="0"/>
                          <a:cs typeface="Calibri" panose="020F0502020204030204" pitchFamily="34" charset="0"/>
                        </a:rPr>
                      </a:br>
                      <a:r>
                        <a:rPr lang="lt-LT" sz="1400" u="none" strike="noStrike" dirty="0">
                          <a:effectLst/>
                          <a:latin typeface="Calibri" panose="020F0502020204030204" pitchFamily="34" charset="0"/>
                          <a:cs typeface="Calibri" panose="020F0502020204030204" pitchFamily="34" charset="0"/>
                        </a:rPr>
                        <a:t>VAT ID: </a:t>
                      </a:r>
                      <a:br>
                        <a:rPr lang="lt-LT" sz="1400" u="none" strike="noStrike" dirty="0">
                          <a:effectLst/>
                          <a:latin typeface="Calibri" panose="020F0502020204030204" pitchFamily="34" charset="0"/>
                          <a:cs typeface="Calibri" panose="020F0502020204030204" pitchFamily="34" charset="0"/>
                        </a:rPr>
                      </a:b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extLst>
                  <a:ext uri="{0D108BD9-81ED-4DB2-BD59-A6C34878D82A}">
                    <a16:rowId xmlns:a16="http://schemas.microsoft.com/office/drawing/2014/main" val="4211463070"/>
                  </a:ext>
                </a:extLst>
              </a:tr>
              <a:tr h="925840">
                <a:tc>
                  <a:txBody>
                    <a:bodyPr/>
                    <a:lstStyle/>
                    <a:p>
                      <a:pPr algn="ctr" fontAlgn="ctr"/>
                      <a:r>
                        <a:rPr lang="lt-LT" sz="1400" b="1" u="none" strike="noStrike" dirty="0">
                          <a:effectLst/>
                          <a:latin typeface="Calibri" panose="020F0502020204030204" pitchFamily="34" charset="0"/>
                          <a:cs typeface="Calibri" panose="020F0502020204030204" pitchFamily="34" charset="0"/>
                        </a:rPr>
                        <a:t>No</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a:txBody>
                    <a:bodyPr/>
                    <a:lstStyle/>
                    <a:p>
                      <a:pPr algn="ctr" fontAlgn="ctr"/>
                      <a:r>
                        <a:rPr lang="lt-LT" sz="1400" b="1" u="none" strike="noStrike" dirty="0">
                          <a:effectLst/>
                          <a:latin typeface="Calibri" panose="020F0502020204030204" pitchFamily="34" charset="0"/>
                          <a:cs typeface="Calibri" panose="020F0502020204030204" pitchFamily="34" charset="0"/>
                        </a:rPr>
                        <a:t>Name of the product / service</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lt-LT" sz="1400" b="1" u="none" strike="noStrike" dirty="0">
                          <a:effectLst/>
                          <a:latin typeface="Calibri" panose="020F0502020204030204" pitchFamily="34" charset="0"/>
                          <a:cs typeface="Calibri" panose="020F0502020204030204" pitchFamily="34" charset="0"/>
                        </a:rPr>
                        <a:t>Unit of measure</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lt-LT" sz="1400" b="1" u="none" strike="noStrike" dirty="0">
                          <a:effectLst/>
                          <a:latin typeface="Calibri" panose="020F0502020204030204" pitchFamily="34" charset="0"/>
                          <a:cs typeface="Calibri" panose="020F0502020204030204" pitchFamily="34" charset="0"/>
                        </a:rPr>
                        <a:t>Amount</a:t>
                      </a:r>
                      <a:endParaRPr lang="lt-LT" sz="14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lt-LT" sz="1200" b="1" u="none" strike="noStrike" dirty="0">
                          <a:effectLst/>
                          <a:latin typeface="Calibri" panose="020F0502020204030204" pitchFamily="34" charset="0"/>
                          <a:cs typeface="Calibri" panose="020F0502020204030204" pitchFamily="34" charset="0"/>
                        </a:rPr>
                        <a:t>Price</a:t>
                      </a:r>
                      <a:endParaRPr lang="lt-LT" sz="12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ctr" fontAlgn="ctr"/>
                      <a:r>
                        <a:rPr lang="lt-LT" sz="1200" b="1" u="none" strike="noStrike" dirty="0">
                          <a:effectLst/>
                          <a:latin typeface="Calibri" panose="020F0502020204030204" pitchFamily="34" charset="0"/>
                          <a:cs typeface="Calibri" panose="020F0502020204030204" pitchFamily="34" charset="0"/>
                        </a:rPr>
                        <a:t>Total</a:t>
                      </a:r>
                      <a:endParaRPr lang="lt-LT" sz="1200" b="1"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271194947"/>
                  </a:ext>
                </a:extLst>
              </a:tr>
              <a:tr h="266031">
                <a:tc>
                  <a:txBody>
                    <a:bodyPr/>
                    <a:lstStyle/>
                    <a:p>
                      <a:pPr algn="ctr" fontAlgn="ctr"/>
                      <a:r>
                        <a:rPr lang="lt-LT" sz="1400" u="none" strike="noStrike" dirty="0">
                          <a:effectLst/>
                          <a:latin typeface="Calibri" panose="020F0502020204030204" pitchFamily="34" charset="0"/>
                          <a:cs typeface="Calibri" panose="020F0502020204030204" pitchFamily="34" charset="0"/>
                        </a:rPr>
                        <a:t>1</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r" fontAlgn="ct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2050747252"/>
                  </a:ext>
                </a:extLst>
              </a:tr>
              <a:tr h="231460">
                <a:tc>
                  <a:txBody>
                    <a:bodyPr/>
                    <a:lstStyle/>
                    <a:p>
                      <a:pPr algn="ctr" fontAlgn="ctr"/>
                      <a:r>
                        <a:rPr lang="lt-LT" sz="1400" u="none" strike="noStrike" dirty="0">
                          <a:effectLst/>
                          <a:latin typeface="Calibri" panose="020F0502020204030204" pitchFamily="34" charset="0"/>
                          <a:cs typeface="Calibri" panose="020F0502020204030204" pitchFamily="34" charset="0"/>
                        </a:rPr>
                        <a:t>2</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lt-LT" sz="1400" u="none" strike="noStrike" dirty="0">
                          <a:effectLst/>
                          <a:latin typeface="Calibri" panose="020F0502020204030204" pitchFamily="34" charset="0"/>
                          <a:cs typeface="Calibri" panose="020F0502020204030204" pitchFamily="34" charset="0"/>
                        </a:rPr>
                        <a:t> </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lt-LT" sz="1400" u="none" strike="noStrike" dirty="0">
                          <a:effectLst/>
                          <a:latin typeface="Calibri" panose="020F0502020204030204" pitchFamily="34" charset="0"/>
                          <a:cs typeface="Calibri" panose="020F0502020204030204" pitchFamily="34" charset="0"/>
                        </a:rPr>
                        <a:t> </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lt-LT" sz="1400" u="none" strike="noStrike">
                          <a:effectLst/>
                          <a:latin typeface="Calibri" panose="020F0502020204030204" pitchFamily="34" charset="0"/>
                          <a:cs typeface="Calibri" panose="020F0502020204030204" pitchFamily="34" charset="0"/>
                        </a:rPr>
                        <a:t> </a:t>
                      </a:r>
                      <a:endParaRPr lang="lt-LT" sz="1400" b="0" i="0" u="none" strike="noStrike">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lt-LT" sz="1200" u="none" strike="noStrike" dirty="0">
                          <a:effectLst/>
                          <a:latin typeface="Calibri" panose="020F0502020204030204" pitchFamily="34" charset="0"/>
                          <a:cs typeface="Calibri" panose="020F0502020204030204" pitchFamily="34" charset="0"/>
                        </a:rPr>
                        <a:t> </a:t>
                      </a: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a:txBody>
                    <a:bodyPr/>
                    <a:lstStyle/>
                    <a:p>
                      <a:pPr algn="l" fontAlgn="ctr"/>
                      <a:r>
                        <a:rPr lang="lt-LT" sz="1200" u="none" strike="noStrike" dirty="0">
                          <a:effectLst/>
                          <a:latin typeface="Calibri" panose="020F0502020204030204" pitchFamily="34" charset="0"/>
                          <a:cs typeface="Calibri" panose="020F0502020204030204" pitchFamily="34" charset="0"/>
                        </a:rPr>
                        <a:t> </a:t>
                      </a: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658992075"/>
                  </a:ext>
                </a:extLst>
              </a:tr>
              <a:tr h="231460">
                <a:tc gridSpan="5">
                  <a:txBody>
                    <a:bodyPr/>
                    <a:lstStyle/>
                    <a:p>
                      <a:pPr algn="r" fontAlgn="ctr"/>
                      <a:r>
                        <a:rPr lang="lt-LT" sz="1400" u="none" strike="noStrike" dirty="0">
                          <a:effectLst/>
                          <a:latin typeface="Calibri" panose="020F0502020204030204" pitchFamily="34" charset="0"/>
                          <a:cs typeface="Calibri" panose="020F0502020204030204" pitchFamily="34" charset="0"/>
                        </a:rPr>
                        <a:t>Total without VAT:</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1283106233"/>
                  </a:ext>
                </a:extLst>
              </a:tr>
              <a:tr h="231460">
                <a:tc gridSpan="5">
                  <a:txBody>
                    <a:bodyPr/>
                    <a:lstStyle/>
                    <a:p>
                      <a:pPr algn="r" fontAlgn="ctr"/>
                      <a:r>
                        <a:rPr lang="lt-LT" sz="1400" u="none" strike="noStrike" dirty="0">
                          <a:effectLst/>
                          <a:latin typeface="Calibri" panose="020F0502020204030204" pitchFamily="34" charset="0"/>
                          <a:cs typeface="Calibri" panose="020F0502020204030204" pitchFamily="34" charset="0"/>
                        </a:rPr>
                        <a:t>VAT (</a:t>
                      </a:r>
                      <a:r>
                        <a:rPr lang="en-US" sz="1400" u="none" strike="noStrike" dirty="0">
                          <a:effectLst/>
                          <a:latin typeface="Calibri" panose="020F0502020204030204" pitchFamily="34" charset="0"/>
                          <a:cs typeface="Calibri" panose="020F0502020204030204" pitchFamily="34" charset="0"/>
                        </a:rPr>
                        <a:t>xx</a:t>
                      </a:r>
                      <a:r>
                        <a:rPr lang="lt-LT" sz="1400" u="none" strike="noStrike" dirty="0">
                          <a:effectLst/>
                          <a:latin typeface="Calibri" panose="020F0502020204030204" pitchFamily="34" charset="0"/>
                          <a:cs typeface="Calibri" panose="020F0502020204030204" pitchFamily="34" charset="0"/>
                        </a:rPr>
                        <a:t>%):</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r"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439734194"/>
                  </a:ext>
                </a:extLst>
              </a:tr>
              <a:tr h="231460">
                <a:tc gridSpan="5">
                  <a:txBody>
                    <a:bodyPr/>
                    <a:lstStyle/>
                    <a:p>
                      <a:pPr algn="r" fontAlgn="ctr"/>
                      <a:r>
                        <a:rPr lang="lt-LT" sz="1400" u="none" strike="noStrike" dirty="0">
                          <a:effectLst/>
                          <a:latin typeface="Calibri" panose="020F0502020204030204" pitchFamily="34" charset="0"/>
                          <a:cs typeface="Calibri" panose="020F0502020204030204" pitchFamily="34" charset="0"/>
                        </a:rPr>
                        <a:t>Total including VAT:</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endParaRPr lang="lt-LT" sz="12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6350" marB="0" anchor="ctr"/>
                </a:tc>
                <a:extLst>
                  <a:ext uri="{0D108BD9-81ED-4DB2-BD59-A6C34878D82A}">
                    <a16:rowId xmlns:a16="http://schemas.microsoft.com/office/drawing/2014/main" val="3657011327"/>
                  </a:ext>
                </a:extLst>
              </a:tr>
              <a:tr h="231460">
                <a:tc gridSpan="6">
                  <a:txBody>
                    <a:bodyPr/>
                    <a:lstStyle/>
                    <a:p>
                      <a:pPr algn="l" fontAlgn="ctr"/>
                      <a:r>
                        <a:rPr lang="lt-LT" sz="1400" u="none" strike="noStrike" dirty="0">
                          <a:effectLst/>
                          <a:latin typeface="Calibri" panose="020F0502020204030204" pitchFamily="34" charset="0"/>
                          <a:cs typeface="Calibri" panose="020F0502020204030204" pitchFamily="34" charset="0"/>
                        </a:rPr>
                        <a:t>Amount in words:</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2304881701"/>
                  </a:ext>
                </a:extLst>
              </a:tr>
              <a:tr h="231460">
                <a:tc gridSpan="6">
                  <a:txBody>
                    <a:bodyPr/>
                    <a:lstStyle/>
                    <a:p>
                      <a:pPr algn="l" fontAlgn="ctr"/>
                      <a:r>
                        <a:rPr lang="lt-LT" sz="1400" u="none" strike="noStrike" dirty="0">
                          <a:effectLst/>
                          <a:latin typeface="Calibri" panose="020F0502020204030204" pitchFamily="34" charset="0"/>
                          <a:cs typeface="Calibri" panose="020F0502020204030204" pitchFamily="34" charset="0"/>
                        </a:rPr>
                        <a:t>Invoiced by:</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942874773"/>
                  </a:ext>
                </a:extLst>
              </a:tr>
              <a:tr h="231460">
                <a:tc gridSpan="4">
                  <a:txBody>
                    <a:bodyPr/>
                    <a:lstStyle/>
                    <a:p>
                      <a:pPr algn="l" fontAlgn="ctr"/>
                      <a:r>
                        <a:rPr lang="lt-LT" sz="1400" u="none" strike="noStrike" dirty="0">
                          <a:effectLst/>
                          <a:latin typeface="Calibri" panose="020F0502020204030204" pitchFamily="34" charset="0"/>
                          <a:cs typeface="Calibri" panose="020F0502020204030204" pitchFamily="34" charset="0"/>
                        </a:rPr>
                        <a:t>Manager</a:t>
                      </a:r>
                      <a:endParaRPr lang="lt-LT" sz="1400" b="0" i="0" u="none" strike="noStrike" dirty="0">
                        <a:solidFill>
                          <a:srgbClr val="000000"/>
                        </a:solidFill>
                        <a:effectLst/>
                        <a:latin typeface="Calibri" panose="020F0502020204030204" pitchFamily="34" charset="0"/>
                        <a:cs typeface="Calibri" panose="020F0502020204030204" pitchFamily="34" charset="0"/>
                      </a:endParaRPr>
                    </a:p>
                  </a:txBody>
                  <a:tcPr marL="6350" marR="6350" marT="9525" marB="9525"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ctr" fontAlgn="ctr"/>
                      <a:r>
                        <a:rPr lang="lt-LT" sz="1400" u="none" strike="noStrike" dirty="0">
                          <a:effectLst/>
                          <a:latin typeface="Calibri" panose="020F0502020204030204" pitchFamily="34" charset="0"/>
                          <a:cs typeface="Calibri" panose="020F0502020204030204" pitchFamily="34" charset="0"/>
                        </a:rPr>
                        <a:t>(signature)</a:t>
                      </a:r>
                      <a:endParaRPr lang="lt-LT" sz="1400" b="0" i="0" u="none" strike="noStrike" dirty="0">
                        <a:solidFill>
                          <a:srgbClr val="FF0000"/>
                        </a:solidFill>
                        <a:effectLst/>
                        <a:latin typeface="Calibri" panose="020F0502020204030204" pitchFamily="34" charset="0"/>
                        <a:cs typeface="Calibri" panose="020F0502020204030204" pitchFamily="34" charset="0"/>
                      </a:endParaRPr>
                    </a:p>
                  </a:txBody>
                  <a:tcPr marL="6350" marR="6350" marT="9525" marB="9525" anchor="ctr"/>
                </a:tc>
                <a:tc>
                  <a:txBody>
                    <a:bodyPr/>
                    <a:lstStyle/>
                    <a:p>
                      <a:pPr algn="r" fontAlgn="ctr"/>
                      <a:r>
                        <a:rPr lang="en-US" sz="1400" b="0" u="none" strike="noStrike" cap="none" dirty="0">
                          <a:solidFill>
                            <a:schemeClr val="dk1"/>
                          </a:solidFill>
                          <a:effectLst/>
                          <a:latin typeface="Calibri" panose="020F0502020204030204" pitchFamily="34" charset="0"/>
                          <a:cs typeface="Calibri" panose="020F0502020204030204" pitchFamily="34" charset="0"/>
                          <a:sym typeface="Arial"/>
                        </a:rPr>
                        <a:t>(name of the person issuing the invoice)</a:t>
                      </a:r>
                      <a:endParaRPr lang="lt-LT" sz="1400" b="0" i="0" u="none" strike="noStrike" cap="none" dirty="0">
                        <a:solidFill>
                          <a:schemeClr val="dk1"/>
                        </a:solidFill>
                        <a:effectLst/>
                        <a:latin typeface="Calibri" panose="020F0502020204030204" pitchFamily="34" charset="0"/>
                        <a:ea typeface="+mn-ea"/>
                        <a:cs typeface="Calibri" panose="020F0502020204030204" pitchFamily="34" charset="0"/>
                        <a:sym typeface="Arial"/>
                      </a:endParaRPr>
                    </a:p>
                  </a:txBody>
                  <a:tcPr marL="6350" marR="6350" marT="9525" marB="9525" anchor="ctr"/>
                </a:tc>
                <a:extLst>
                  <a:ext uri="{0D108BD9-81ED-4DB2-BD59-A6C34878D82A}">
                    <a16:rowId xmlns:a16="http://schemas.microsoft.com/office/drawing/2014/main" val="2433098427"/>
                  </a:ext>
                </a:extLst>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1041</Words>
  <Application>Microsoft Office PowerPoint</Application>
  <PresentationFormat>Widescreen</PresentationFormat>
  <Paragraphs>72</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Cabin-semi-bold</vt:lpstr>
      <vt:lpstr>Calibri</vt:lpstr>
      <vt:lpstr>Quicksand</vt:lpstr>
      <vt:lpstr>SourceSansPro</vt:lpstr>
      <vt:lpstr>Times New Roman</vt:lpstr>
      <vt:lpstr>Tema de Office</vt:lpstr>
      <vt:lpstr>Tema de Office</vt:lpstr>
      <vt:lpstr> Masterclass Lessons Learned Repository   Invoice Template  </vt:lpstr>
      <vt:lpstr>    Summary </vt:lpstr>
      <vt:lpstr>Introduction Invoices  Businesses need to create invoices to ensure they get paid by their clients. Invoices serve as legally enforceable agreements between a business and its clients, as they provide documentation of services rendered and payment owed. Invoices also help businesses track their sales and manage their finances.  KEY FACTS -  An invoice is a document that maintains a record of a transaction between a buyer and seller, such as a paper receipt from a store or online record from an e-tailer. -  Invoices are a critical element of accounting internal controls and audits. -  Charges found on an invoice must be approved by the responsible management personnel. -  Invoices generally outline payment terms, unit costs, shipping, handling, and any other terms outlined during the transaction. </vt:lpstr>
      <vt:lpstr>Characteristics of an Invoice  An invoice must state it is an invoice on the face of the bill. It typically has a unique identifier called the invoice number that is useful for internal and external reference. An invoice typically contains contact information for the seller or service provider in case there is an error relating to the billing.  Payment terms may be outlined on the invoice, as well as the information relating to any discounts, early payment details or finance charges assessed for late payments. It also presents the unit cost of an item, total units purchased, freight, handling, shipping, and associated tax charges, and it outlines the total amount owed.  Currently, computer-generated invoices are quite common. They can be printed to paper on demand or sent by email to the parties of a transaction. Electronic records also allow for easier searching and sorting of particular transactions or specific dates.     </vt:lpstr>
      <vt:lpstr>      </vt:lpstr>
      <vt:lpstr>E-Invoicing  Since the advent of the computer era, people and businesses have found it easier to rely on electronic invoicing as an alternative to paper documents. Electronic invoicing, or e-invoicing, is a form of electronic billing to generate, store and monitor transaction-related documents between parties and ensure the terms of their agreements are fulfilled.  Digital invoices are normally sent via email, web page or app. Advantages include the following: -  Permanence and resistance to physical damage -  Ease of searching and sorting for specific names, terms, or dates -  Increased auditability -  The ability to print or reproduce on demand -  The ability for data collection and business intelligence -  Reduction of paper use </vt:lpstr>
      <vt:lpstr>PowerPoint Presentation</vt:lpstr>
      <vt:lpstr>Conclusion </vt:lpstr>
      <vt:lpstr>Invoice Template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Canvas  </dc:title>
  <dc:creator>Dideas Group</dc:creator>
  <cp:lastModifiedBy>Viktorija Paplauskaitė</cp:lastModifiedBy>
  <cp:revision>158</cp:revision>
  <dcterms:created xsi:type="dcterms:W3CDTF">2022-09-21T07:19:16Z</dcterms:created>
  <dcterms:modified xsi:type="dcterms:W3CDTF">2022-12-02T13:23:23Z</dcterms:modified>
</cp:coreProperties>
</file>